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4" r:id="rId5"/>
    <p:sldId id="265" r:id="rId6"/>
    <p:sldId id="257" r:id="rId7"/>
    <p:sldId id="262" r:id="rId8"/>
    <p:sldId id="261" r:id="rId9"/>
    <p:sldId id="259" r:id="rId10"/>
    <p:sldId id="260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C1BC-353D-4DC8-9203-BF14F3863AAF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3C76-5E99-4CC8-A247-4A83F79D5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337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C1BC-353D-4DC8-9203-BF14F3863AAF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3C76-5E99-4CC8-A247-4A83F79D5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606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C1BC-353D-4DC8-9203-BF14F3863AAF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3C76-5E99-4CC8-A247-4A83F79D5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390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C1BC-353D-4DC8-9203-BF14F3863AAF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3C76-5E99-4CC8-A247-4A83F79D5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394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C1BC-353D-4DC8-9203-BF14F3863AAF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3C76-5E99-4CC8-A247-4A83F79D5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682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C1BC-353D-4DC8-9203-BF14F3863AAF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3C76-5E99-4CC8-A247-4A83F79D5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1256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C1BC-353D-4DC8-9203-BF14F3863AAF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3C76-5E99-4CC8-A247-4A83F79D5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370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C1BC-353D-4DC8-9203-BF14F3863AAF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3C76-5E99-4CC8-A247-4A83F79D5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732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C1BC-353D-4DC8-9203-BF14F3863AAF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3C76-5E99-4CC8-A247-4A83F79D5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394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C1BC-353D-4DC8-9203-BF14F3863AAF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3C76-5E99-4CC8-A247-4A83F79D5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471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C1BC-353D-4DC8-9203-BF14F3863AAF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3C76-5E99-4CC8-A247-4A83F79D5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113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5C1BC-353D-4DC8-9203-BF14F3863AAF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C3C76-5E99-4CC8-A247-4A83F79D5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190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onitoring.spbcokoit.ru/" TargetMode="External"/><Relationship Id="rId2" Type="http://schemas.openxmlformats.org/officeDocument/2006/relationships/hyperlink" Target="https://fioco.ru/antiris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908175"/>
            <a:ext cx="9144000" cy="238760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РАЙОННЫЙ СЕМИНАР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b="1" dirty="0"/>
              <a:t>для административных команд школ с низкими образовательными результатами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b="1" dirty="0"/>
              <a:t>«Переход образовательной организации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b="1" dirty="0"/>
              <a:t>в режим эффективного функционирования» 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6002338"/>
            <a:ext cx="9144000" cy="487362"/>
          </a:xfrm>
        </p:spPr>
        <p:txBody>
          <a:bodyPr/>
          <a:lstStyle/>
          <a:p>
            <a:r>
              <a:rPr lang="ru-RU" b="1" dirty="0"/>
              <a:t>20 января 2022 года</a:t>
            </a:r>
            <a:endParaRPr lang="ru-RU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336800" y="230009"/>
            <a:ext cx="8788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dirty="0" smtClean="0"/>
              <a:t>Отдел образования администрации Кировского района Санкт-Петербурга</a:t>
            </a:r>
          </a:p>
          <a:p>
            <a:pPr algn="ctr"/>
            <a:r>
              <a:rPr lang="ru-RU" dirty="0" smtClean="0"/>
              <a:t>Государственное бюджетное учреждение дополнительного профессионального педагогического образования центр повышения квалификации специалистов </a:t>
            </a:r>
          </a:p>
          <a:p>
            <a:pPr algn="ctr"/>
            <a:r>
              <a:rPr lang="ru-RU" dirty="0" smtClean="0"/>
              <a:t>«Информационно-методический центр» Кировского района Санкт-Петербурга</a:t>
            </a:r>
            <a:endParaRPr lang="ru-RU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60" y="338138"/>
            <a:ext cx="1732680" cy="1570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348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/>
              <a:t>Информационная поддержка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47788"/>
            <a:ext cx="10515600" cy="497681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Портал ФИОКО </a:t>
            </a:r>
            <a:r>
              <a:rPr lang="en-US" dirty="0" smtClean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fioco.ru/antirisk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Сайт Санкт-Петербургской </a:t>
            </a:r>
            <a:r>
              <a:rPr lang="ru-RU" dirty="0" smtClean="0"/>
              <a:t>РСОКО </a:t>
            </a:r>
            <a:r>
              <a:rPr lang="en-US" dirty="0" smtClean="0">
                <a:hlinkClick r:id="rId3"/>
              </a:rPr>
              <a:t>https</a:t>
            </a:r>
            <a:r>
              <a:rPr lang="en-US" dirty="0" smtClean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monitoring.spbcokoit.ru</a:t>
            </a:r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Группа </a:t>
            </a:r>
            <a:r>
              <a:rPr lang="ru-RU" dirty="0" smtClean="0"/>
              <a:t>в </a:t>
            </a:r>
            <a:r>
              <a:rPr lang="ru-RU" dirty="0" err="1" smtClean="0"/>
              <a:t>WhatsApp</a:t>
            </a:r>
            <a:r>
              <a:rPr lang="ru-RU" dirty="0" smtClean="0"/>
              <a:t> «ШНОР и 500+ на 2022год»</a:t>
            </a:r>
          </a:p>
          <a:p>
            <a:r>
              <a:rPr lang="ru-RU" dirty="0" smtClean="0"/>
              <a:t>Электронная почта</a:t>
            </a:r>
          </a:p>
          <a:p>
            <a:pPr marL="0" indent="0">
              <a:buNone/>
            </a:pPr>
            <a:endParaRPr lang="ru-RU" b="1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/>
          <a:srcRect l="8114" t="13208" r="6227" b="50707"/>
          <a:stretch/>
        </p:blipFill>
        <p:spPr>
          <a:xfrm>
            <a:off x="4974166" y="3033978"/>
            <a:ext cx="5765800" cy="19431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5"/>
          <a:srcRect l="6590" t="6769" r="77472" b="77905"/>
          <a:stretch/>
        </p:blipFill>
        <p:spPr>
          <a:xfrm>
            <a:off x="6794500" y="899714"/>
            <a:ext cx="1849967" cy="1423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7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18.01.2022 стартовало анкетирование ОО – участников проекта Адресной помощи «500+»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Участники анкетирования:</a:t>
            </a:r>
          </a:p>
          <a:p>
            <a:r>
              <a:rPr lang="ru-RU" dirty="0" smtClean="0"/>
              <a:t>руководители,</a:t>
            </a:r>
          </a:p>
          <a:p>
            <a:r>
              <a:rPr lang="ru-RU" dirty="0" smtClean="0"/>
              <a:t>учителя,</a:t>
            </a:r>
          </a:p>
          <a:p>
            <a:r>
              <a:rPr lang="ru-RU" dirty="0" smtClean="0"/>
              <a:t>родители и обучающиеся 6-х и 9-х классов.</a:t>
            </a:r>
          </a:p>
          <a:p>
            <a:pPr marL="0" indent="0">
              <a:buNone/>
            </a:pPr>
            <a:r>
              <a:rPr lang="ru-RU" dirty="0" smtClean="0"/>
              <a:t>По итогам анкетирования будут сформированы так называемые «рисковые профили школ», состоящие из факторов, приводящих к рискам низких образовательных результатов.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643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Возможные факторы риска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33525"/>
            <a:ext cx="108077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1. Низкий уровень оснащения школы;</a:t>
            </a:r>
          </a:p>
          <a:p>
            <a:pPr marL="0" indent="0">
              <a:buNone/>
            </a:pPr>
            <a:r>
              <a:rPr lang="ru-RU" dirty="0" smtClean="0"/>
              <a:t>2. Дефицит педагогических кадров;</a:t>
            </a:r>
          </a:p>
          <a:p>
            <a:pPr marL="0" indent="0">
              <a:buNone/>
            </a:pPr>
            <a:r>
              <a:rPr lang="ru-RU" dirty="0" smtClean="0"/>
              <a:t>3. Недостаточная предметная и методическая компетентность педагогических работников.</a:t>
            </a:r>
          </a:p>
          <a:p>
            <a:pPr marL="0" indent="0">
              <a:buNone/>
            </a:pPr>
            <a:r>
              <a:rPr lang="ru-RU" dirty="0" smtClean="0"/>
              <a:t>4. Высокая доля обучающихся с рисками учебной </a:t>
            </a:r>
            <a:r>
              <a:rPr lang="ru-RU" dirty="0" err="1" smtClean="0"/>
              <a:t>неуспешности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5. Высокая доля обучающихся с ОВЗ;</a:t>
            </a:r>
          </a:p>
          <a:p>
            <a:pPr marL="0" indent="0">
              <a:buNone/>
            </a:pPr>
            <a:r>
              <a:rPr lang="ru-RU" dirty="0" smtClean="0"/>
              <a:t>6. Низкое качество адаптации мигрантов, преодоления языковых и культурных барьеров.</a:t>
            </a:r>
          </a:p>
          <a:p>
            <a:pPr marL="0" indent="0">
              <a:buNone/>
            </a:pPr>
            <a:r>
              <a:rPr lang="ru-RU" dirty="0" smtClean="0"/>
              <a:t>7. Пониженный уровень школьного благополучия;</a:t>
            </a:r>
          </a:p>
          <a:p>
            <a:pPr marL="0" indent="0">
              <a:buNone/>
            </a:pPr>
            <a:r>
              <a:rPr lang="ru-RU" dirty="0" smtClean="0"/>
              <a:t>8. Низкая учебная мотивация школьников;</a:t>
            </a:r>
          </a:p>
          <a:p>
            <a:pPr marL="0" indent="0">
              <a:buNone/>
            </a:pPr>
            <a:r>
              <a:rPr lang="ru-RU" dirty="0" smtClean="0"/>
              <a:t>9. Низкий уровень дисциплины в классе;</a:t>
            </a:r>
          </a:p>
          <a:p>
            <a:pPr marL="0" indent="0">
              <a:buNone/>
            </a:pPr>
            <a:r>
              <a:rPr lang="ru-RU" dirty="0" smtClean="0"/>
              <a:t>10. Проблемы с вовлеченностью родителей.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42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Работа с рисковым профилем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Обсуждение административной командой и выбор факторов с высоким уровнем значимости для образовательной организации;</a:t>
            </a:r>
          </a:p>
          <a:p>
            <a:pPr algn="just"/>
            <a:r>
              <a:rPr lang="ru-RU" dirty="0" smtClean="0"/>
              <a:t>Проведение самодиагностики ОО и определение предполагаемых мер по преодолению этих рисков;</a:t>
            </a:r>
          </a:p>
          <a:p>
            <a:pPr algn="just"/>
            <a:r>
              <a:rPr lang="ru-RU" dirty="0" smtClean="0"/>
              <a:t>Определение концепции и составление среднесрочной программы развития;</a:t>
            </a:r>
          </a:p>
          <a:p>
            <a:pPr algn="just"/>
            <a:r>
              <a:rPr lang="ru-RU" dirty="0" smtClean="0"/>
              <a:t>Размещение концептуальных документов в информационной системе проекта;</a:t>
            </a:r>
          </a:p>
          <a:p>
            <a:pPr algn="just"/>
            <a:r>
              <a:rPr lang="ru-RU" dirty="0" smtClean="0"/>
              <a:t>Составление программ </a:t>
            </a:r>
            <a:r>
              <a:rPr lang="ru-RU" dirty="0" err="1"/>
              <a:t>антирисковых</a:t>
            </a:r>
            <a:r>
              <a:rPr lang="ru-RU" dirty="0"/>
              <a:t> мер и </a:t>
            </a:r>
            <a:r>
              <a:rPr lang="ru-RU" dirty="0" smtClean="0"/>
              <a:t>их реализация; </a:t>
            </a:r>
          </a:p>
          <a:p>
            <a:pPr algn="just"/>
            <a:r>
              <a:rPr lang="ru-RU" dirty="0" smtClean="0"/>
              <a:t>Размещение документов, подтверждающих принятие мер и проведение мероприятий по преодолению рисков в информационной системе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250771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6800" y="2425700"/>
            <a:ext cx="8331200" cy="1404938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Методическая, ресурсная и информационная поддержка образовательных организаций, отобранных для участия в проекте «500+»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6002338"/>
            <a:ext cx="9144000" cy="487362"/>
          </a:xfrm>
        </p:spPr>
        <p:txBody>
          <a:bodyPr/>
          <a:lstStyle/>
          <a:p>
            <a:r>
              <a:rPr lang="ru-RU" b="1" dirty="0"/>
              <a:t>20 января 2022 года</a:t>
            </a:r>
            <a:endParaRPr lang="ru-RU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336800" y="230009"/>
            <a:ext cx="8788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dirty="0" smtClean="0"/>
              <a:t>Отдел образования администрации Кировского района Санкт-Петербурга</a:t>
            </a:r>
          </a:p>
          <a:p>
            <a:pPr algn="ctr"/>
            <a:r>
              <a:rPr lang="ru-RU" dirty="0" smtClean="0"/>
              <a:t>Государственное бюджетное учреждение дополнительного профессионального педагогического образования центр повышения квалификации специалистов </a:t>
            </a:r>
          </a:p>
          <a:p>
            <a:pPr algn="ctr"/>
            <a:r>
              <a:rPr lang="ru-RU" dirty="0" smtClean="0"/>
              <a:t>«Информационно-методический центр» Кировского района Санкт-Петербурга</a:t>
            </a:r>
            <a:endParaRPr lang="ru-RU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60" y="338138"/>
            <a:ext cx="1732680" cy="1570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651500" y="459332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Лобанова Н.Н., руководитель ЦОКО Кировского района, районный координатор проектов ШНОР и «500+»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191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5500" y="246062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/>
              <a:t>Задачи проекта Адресной помощи «500+»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8500" y="1571625"/>
            <a:ext cx="10515600" cy="4351338"/>
          </a:xfrm>
        </p:spPr>
        <p:txBody>
          <a:bodyPr/>
          <a:lstStyle/>
          <a:p>
            <a:pPr algn="just"/>
            <a:r>
              <a:rPr lang="ru-RU" dirty="0" smtClean="0"/>
              <a:t>обеспечение качественного образования для всех обучающихся, независимо от места их жительства, социального статуса родителей и других факторов;</a:t>
            </a:r>
          </a:p>
          <a:p>
            <a:pPr algn="just"/>
            <a:r>
              <a:rPr lang="ru-RU" dirty="0" smtClean="0"/>
              <a:t>оказания школам помощи на районном и региональном уровнях по преодолению факторов, обуславливающих низкие результаты обучения.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2140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Ведущие принципы Проекта «500+»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принцип открытости и объективности: все действия в рамках реализации данного проекта основываются на объективной информации о качестве подготовки обучающихся и на доступности данной информации для всех участников проекта;</a:t>
            </a:r>
          </a:p>
          <a:p>
            <a:pPr algn="just"/>
            <a:r>
              <a:rPr lang="ru-RU" dirty="0" smtClean="0"/>
              <a:t>использование методик, которые уже были разработаны ранее и апробированы в конкретной образовательной организации.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0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Программа поддержки «500+» включает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диагностику факторов риска учебной </a:t>
            </a:r>
            <a:r>
              <a:rPr lang="ru-RU" dirty="0" err="1" smtClean="0"/>
              <a:t>неуспешности</a:t>
            </a:r>
            <a:r>
              <a:rPr lang="ru-RU" dirty="0" smtClean="0"/>
              <a:t> в отобранных школах;</a:t>
            </a:r>
          </a:p>
          <a:p>
            <a:pPr algn="just"/>
            <a:r>
              <a:rPr lang="ru-RU" dirty="0" smtClean="0"/>
              <a:t>привлечение кураторов для работы с отобранными школами;</a:t>
            </a:r>
          </a:p>
          <a:p>
            <a:pPr algn="just"/>
            <a:r>
              <a:rPr lang="ru-RU" dirty="0" smtClean="0"/>
              <a:t>назначение региональных и муниципальных координаторов;</a:t>
            </a:r>
          </a:p>
          <a:p>
            <a:pPr algn="just"/>
            <a:r>
              <a:rPr lang="ru-RU" dirty="0" smtClean="0"/>
              <a:t>организацию обучения и постоянно действующей консультационной линии для всех участников программы;</a:t>
            </a:r>
          </a:p>
          <a:p>
            <a:pPr algn="just"/>
            <a:r>
              <a:rPr lang="ru-RU" dirty="0" smtClean="0"/>
              <a:t>организацию взаимодействия с региональными органами исполнительной власти и управлениями образования органов местного самоуправления по оказанию методической и консультационной поддержки отобранным школам.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833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58762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/>
              <a:t>Ресурсная поддержка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19225"/>
            <a:ext cx="10515600" cy="4943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/>
              <a:t>На уровне района:</a:t>
            </a:r>
          </a:p>
          <a:p>
            <a:r>
              <a:rPr lang="ru-RU" dirty="0" smtClean="0"/>
              <a:t>Отдел образования Администрации Кировского района, </a:t>
            </a:r>
          </a:p>
          <a:p>
            <a:r>
              <a:rPr lang="ru-RU" dirty="0" smtClean="0"/>
              <a:t>методическая служба ИМЦ,</a:t>
            </a:r>
          </a:p>
          <a:p>
            <a:r>
              <a:rPr lang="ru-RU" dirty="0" smtClean="0"/>
              <a:t>районный ЦОКО,</a:t>
            </a:r>
          </a:p>
          <a:p>
            <a:r>
              <a:rPr lang="ru-RU" dirty="0" smtClean="0"/>
              <a:t>районный ЦИО,</a:t>
            </a:r>
          </a:p>
          <a:p>
            <a:r>
              <a:rPr lang="ru-RU" dirty="0" smtClean="0"/>
              <a:t>МО учителей,</a:t>
            </a:r>
          </a:p>
          <a:p>
            <a:r>
              <a:rPr lang="ru-RU" dirty="0" smtClean="0"/>
              <a:t>сетевое сообщество ОО.</a:t>
            </a:r>
          </a:p>
          <a:p>
            <a:pPr marL="0" indent="0">
              <a:buNone/>
            </a:pPr>
            <a:r>
              <a:rPr lang="ru-RU" b="1" dirty="0" smtClean="0"/>
              <a:t>На городском уровне:</a:t>
            </a:r>
          </a:p>
          <a:p>
            <a:r>
              <a:rPr lang="ru-RU" dirty="0" smtClean="0"/>
              <a:t>Кураторы</a:t>
            </a:r>
          </a:p>
          <a:p>
            <a:r>
              <a:rPr lang="ru-RU" dirty="0" err="1" smtClean="0"/>
              <a:t>СПбАППО</a:t>
            </a:r>
            <a:endParaRPr lang="ru-RU" dirty="0" smtClean="0"/>
          </a:p>
          <a:p>
            <a:r>
              <a:rPr lang="ru-RU" dirty="0" err="1" smtClean="0"/>
              <a:t>РЦОКОиИТ</a:t>
            </a:r>
            <a:endParaRPr lang="ru-RU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096000" y="2950192"/>
            <a:ext cx="5422900" cy="940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/>
              <a:t>На федеральном уровне:</a:t>
            </a:r>
          </a:p>
          <a:p>
            <a:pPr marL="228600" indent="-228600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600" dirty="0"/>
              <a:t>ФИОКО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6650" t="9046" r="4548" b="56724"/>
          <a:stretch/>
        </p:blipFill>
        <p:spPr>
          <a:xfrm>
            <a:off x="5054601" y="4162424"/>
            <a:ext cx="7135178" cy="220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14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Методическая поддержка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43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Районные мероприятия по запросу ОО:</a:t>
            </a:r>
            <a:endParaRPr lang="ru-RU" b="1" dirty="0"/>
          </a:p>
          <a:p>
            <a:r>
              <a:rPr lang="ru-RU" dirty="0"/>
              <a:t>к</a:t>
            </a:r>
            <a:r>
              <a:rPr lang="ru-RU" dirty="0" smtClean="0"/>
              <a:t>руглые столы,</a:t>
            </a:r>
          </a:p>
          <a:p>
            <a:r>
              <a:rPr lang="ru-RU" dirty="0" smtClean="0"/>
              <a:t>семинары.</a:t>
            </a:r>
          </a:p>
          <a:p>
            <a:pPr marL="0" indent="0">
              <a:buNone/>
            </a:pPr>
            <a:r>
              <a:rPr lang="ru-RU" b="1" dirty="0" smtClean="0"/>
              <a:t>Темы мероприятий:</a:t>
            </a:r>
          </a:p>
          <a:p>
            <a:r>
              <a:rPr lang="ru-RU" dirty="0" smtClean="0"/>
              <a:t>подготовка к оценочным процедурам,</a:t>
            </a:r>
          </a:p>
          <a:p>
            <a:r>
              <a:rPr lang="ru-RU" dirty="0" smtClean="0"/>
              <a:t>анализ результатов оценочных процедур,</a:t>
            </a:r>
            <a:endParaRPr lang="ru-RU" dirty="0"/>
          </a:p>
          <a:p>
            <a:r>
              <a:rPr lang="ru-RU" dirty="0" smtClean="0"/>
              <a:t>«из опыта работы» с участием ведущих учителей Кировского района,</a:t>
            </a:r>
          </a:p>
          <a:p>
            <a:r>
              <a:rPr lang="ru-RU" dirty="0" smtClean="0"/>
              <a:t>по запросу ОО.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127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Методическая поддержка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43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Мероприятия в ОО с участием районных методистов:</a:t>
            </a:r>
            <a:endParaRPr lang="ru-RU" b="1" dirty="0"/>
          </a:p>
          <a:p>
            <a:r>
              <a:rPr lang="ru-RU" dirty="0" smtClean="0"/>
              <a:t>педагогические советы,</a:t>
            </a:r>
          </a:p>
          <a:p>
            <a:r>
              <a:rPr lang="ru-RU" dirty="0" smtClean="0"/>
              <a:t>заседания методических объединений учителей-предметников. </a:t>
            </a:r>
          </a:p>
          <a:p>
            <a:pPr marL="0" indent="0">
              <a:buNone/>
            </a:pPr>
            <a:r>
              <a:rPr lang="ru-RU" b="1" dirty="0" smtClean="0"/>
              <a:t>Темы мероприятий:</a:t>
            </a:r>
          </a:p>
          <a:p>
            <a:r>
              <a:rPr lang="ru-RU" dirty="0" smtClean="0"/>
              <a:t>формирование </a:t>
            </a:r>
            <a:r>
              <a:rPr lang="ru-RU" dirty="0"/>
              <a:t>функциональной грамотности обучающихся,</a:t>
            </a:r>
          </a:p>
          <a:p>
            <a:r>
              <a:rPr lang="ru-RU" dirty="0" smtClean="0"/>
              <a:t>оценка </a:t>
            </a:r>
            <a:r>
              <a:rPr lang="ru-RU" dirty="0"/>
              <a:t>качества образования,</a:t>
            </a:r>
          </a:p>
          <a:p>
            <a:r>
              <a:rPr lang="ru-RU" dirty="0"/>
              <a:t>объективность и достоверность предоставляемых результатов оценочных </a:t>
            </a:r>
            <a:r>
              <a:rPr lang="ru-RU" dirty="0" smtClean="0"/>
              <a:t>процедур,</a:t>
            </a:r>
          </a:p>
          <a:p>
            <a:r>
              <a:rPr lang="ru-RU" dirty="0" smtClean="0"/>
              <a:t>по запросу ОО.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4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Методическая поддержка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4325"/>
            <a:ext cx="10515600" cy="4351338"/>
          </a:xfrm>
        </p:spPr>
        <p:txBody>
          <a:bodyPr>
            <a:normAutofit/>
          </a:bodyPr>
          <a:lstStyle/>
          <a:p>
            <a:r>
              <a:rPr lang="ru-RU" dirty="0" smtClean="0"/>
              <a:t>Собеседования в отделе образования администрации Кировского района с управленческими (административными) командами ОО по вопросам оценки качества образования,</a:t>
            </a:r>
          </a:p>
          <a:p>
            <a:r>
              <a:rPr lang="ru-RU" dirty="0" smtClean="0"/>
              <a:t>КПК,</a:t>
            </a:r>
          </a:p>
          <a:p>
            <a:r>
              <a:rPr lang="ru-RU" dirty="0" smtClean="0"/>
              <a:t>Социометрия,</a:t>
            </a:r>
          </a:p>
          <a:p>
            <a:r>
              <a:rPr lang="ru-RU" dirty="0" smtClean="0"/>
              <a:t>Анализ ЛНА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500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655</Words>
  <Application>Microsoft Office PowerPoint</Application>
  <PresentationFormat>Широкоэкранный</PresentationFormat>
  <Paragraphs>98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РАЙОННЫЙ СЕМИНАР для административных команд школ с низкими образовательными результатами «Переход образовательной организации в режим эффективного функционирования» </vt:lpstr>
      <vt:lpstr>Методическая, ресурсная и информационная поддержка образовательных организаций, отобранных для участия в проекте «500+»</vt:lpstr>
      <vt:lpstr>Задачи проекта Адресной помощи «500+»</vt:lpstr>
      <vt:lpstr>Ведущие принципы Проекта «500+»</vt:lpstr>
      <vt:lpstr>Программа поддержки «500+» включает</vt:lpstr>
      <vt:lpstr>Ресурсная поддержка</vt:lpstr>
      <vt:lpstr>Методическая поддержка</vt:lpstr>
      <vt:lpstr>Методическая поддержка</vt:lpstr>
      <vt:lpstr>Методическая поддержка</vt:lpstr>
      <vt:lpstr>Информационная поддержка</vt:lpstr>
      <vt:lpstr>18.01.2022 стартовало анкетирование ОО – участников проекта Адресной помощи «500+» </vt:lpstr>
      <vt:lpstr>Возможные факторы риска</vt:lpstr>
      <vt:lpstr>Работа с рисковым профилем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РАЙОННЫЙ СЕМИНАР для административных команд школ с низкими образовательными результатами «Переход образовательной организации в режим эффективного функционирования»</dc:title>
  <dc:creator>NATALIYA</dc:creator>
  <cp:lastModifiedBy>NATALIYA</cp:lastModifiedBy>
  <cp:revision>36</cp:revision>
  <dcterms:created xsi:type="dcterms:W3CDTF">2022-01-19T20:06:20Z</dcterms:created>
  <dcterms:modified xsi:type="dcterms:W3CDTF">2022-01-19T21:52:36Z</dcterms:modified>
</cp:coreProperties>
</file>