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57" r:id="rId3"/>
    <p:sldId id="262" r:id="rId4"/>
    <p:sldId id="260" r:id="rId5"/>
    <p:sldId id="259" r:id="rId6"/>
    <p:sldId id="261" r:id="rId7"/>
    <p:sldId id="264" r:id="rId8"/>
    <p:sldId id="265" r:id="rId9"/>
    <p:sldId id="266" r:id="rId10"/>
    <p:sldId id="263" r:id="rId11"/>
    <p:sldId id="267" r:id="rId12"/>
    <p:sldId id="268" r:id="rId13"/>
    <p:sldId id="269" r:id="rId14"/>
    <p:sldId id="270" r:id="rId15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4" autoAdjust="0"/>
    <p:restoredTop sz="94660"/>
  </p:normalViewPr>
  <p:slideViewPr>
    <p:cSldViewPr snapToGrid="0">
      <p:cViewPr varScale="1">
        <p:scale>
          <a:sx n="68" d="100"/>
          <a:sy n="68" d="100"/>
        </p:scale>
        <p:origin x="47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03BFDD-16D8-4CAC-A17A-FDC34A00178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401732-88EB-42DE-9C59-24EC87D23F13}">
      <dgm:prSet phldrT="[Текст]"/>
      <dgm:spPr/>
      <dgm:t>
        <a:bodyPr/>
        <a:lstStyle/>
        <a:p>
          <a:r>
            <a:rPr lang="ru-RU" dirty="0"/>
            <a:t>1. Образовательная деятельность</a:t>
          </a:r>
        </a:p>
      </dgm:t>
    </dgm:pt>
    <dgm:pt modelId="{037D74E4-5368-4DD8-897F-726CE3896A37}" type="parTrans" cxnId="{CDC5988C-8D30-4662-88C3-4F016F9647C1}">
      <dgm:prSet/>
      <dgm:spPr/>
      <dgm:t>
        <a:bodyPr/>
        <a:lstStyle/>
        <a:p>
          <a:endParaRPr lang="ru-RU"/>
        </a:p>
      </dgm:t>
    </dgm:pt>
    <dgm:pt modelId="{BD3AA5D0-7A0E-4FAA-B9FF-9D1A5771FE0E}" type="sibTrans" cxnId="{CDC5988C-8D30-4662-88C3-4F016F9647C1}">
      <dgm:prSet/>
      <dgm:spPr/>
      <dgm:t>
        <a:bodyPr/>
        <a:lstStyle/>
        <a:p>
          <a:endParaRPr lang="ru-RU"/>
        </a:p>
      </dgm:t>
    </dgm:pt>
    <dgm:pt modelId="{DD3549F8-BC70-4AE6-8CBE-DE2279FB7F18}">
      <dgm:prSet phldrT="[Текст]"/>
      <dgm:spPr/>
      <dgm:t>
        <a:bodyPr/>
        <a:lstStyle/>
        <a:p>
          <a:r>
            <a:rPr lang="ru-RU" dirty="0"/>
            <a:t>1.1. – 1.6. Характеристики контингента обучающихся</a:t>
          </a:r>
        </a:p>
      </dgm:t>
    </dgm:pt>
    <dgm:pt modelId="{7044E09A-CD48-43A3-B7E4-7A00EF720375}" type="parTrans" cxnId="{935CEEB8-5F34-4005-9998-2C94BCA19E3C}">
      <dgm:prSet/>
      <dgm:spPr/>
      <dgm:t>
        <a:bodyPr/>
        <a:lstStyle/>
        <a:p>
          <a:endParaRPr lang="ru-RU"/>
        </a:p>
      </dgm:t>
    </dgm:pt>
    <dgm:pt modelId="{76CBFFA1-1315-448C-8755-95C7CB13B9DD}" type="sibTrans" cxnId="{935CEEB8-5F34-4005-9998-2C94BCA19E3C}">
      <dgm:prSet/>
      <dgm:spPr/>
      <dgm:t>
        <a:bodyPr/>
        <a:lstStyle/>
        <a:p>
          <a:endParaRPr lang="ru-RU"/>
        </a:p>
      </dgm:t>
    </dgm:pt>
    <dgm:pt modelId="{95395F40-C4CC-4394-85B9-764A6A5D8DA5}">
      <dgm:prSet phldrT="[Текст]"/>
      <dgm:spPr/>
      <dgm:t>
        <a:bodyPr/>
        <a:lstStyle/>
        <a:p>
          <a:r>
            <a:rPr lang="ru-RU" dirty="0"/>
            <a:t>1.7. – 1.15. Характеристики педагогического состава</a:t>
          </a:r>
        </a:p>
      </dgm:t>
    </dgm:pt>
    <dgm:pt modelId="{CEB3E4B5-A884-43B9-BC86-A3EB05CDE780}" type="parTrans" cxnId="{D256D161-5398-4CBC-B35B-8E9609D57022}">
      <dgm:prSet/>
      <dgm:spPr/>
      <dgm:t>
        <a:bodyPr/>
        <a:lstStyle/>
        <a:p>
          <a:endParaRPr lang="ru-RU"/>
        </a:p>
      </dgm:t>
    </dgm:pt>
    <dgm:pt modelId="{6CF74DCB-B51B-4880-9AA3-59B0D9FCCFB8}" type="sibTrans" cxnId="{D256D161-5398-4CBC-B35B-8E9609D57022}">
      <dgm:prSet/>
      <dgm:spPr/>
      <dgm:t>
        <a:bodyPr/>
        <a:lstStyle/>
        <a:p>
          <a:endParaRPr lang="ru-RU"/>
        </a:p>
      </dgm:t>
    </dgm:pt>
    <dgm:pt modelId="{28951CC3-636F-461C-8516-C6026E779791}">
      <dgm:prSet phldrT="[Текст]"/>
      <dgm:spPr/>
      <dgm:t>
        <a:bodyPr/>
        <a:lstStyle/>
        <a:p>
          <a:r>
            <a:rPr lang="ru-RU" dirty="0"/>
            <a:t>2. Инфраструктура</a:t>
          </a:r>
        </a:p>
      </dgm:t>
    </dgm:pt>
    <dgm:pt modelId="{4149696D-B75A-4432-8B5B-5A68D135BE19}" type="parTrans" cxnId="{EB665BD8-940F-4A5A-9D35-851BE8C495EF}">
      <dgm:prSet/>
      <dgm:spPr/>
      <dgm:t>
        <a:bodyPr/>
        <a:lstStyle/>
        <a:p>
          <a:endParaRPr lang="ru-RU"/>
        </a:p>
      </dgm:t>
    </dgm:pt>
    <dgm:pt modelId="{57ECBE70-59DA-4B03-946E-6B9370D2C745}" type="sibTrans" cxnId="{EB665BD8-940F-4A5A-9D35-851BE8C495EF}">
      <dgm:prSet/>
      <dgm:spPr/>
      <dgm:t>
        <a:bodyPr/>
        <a:lstStyle/>
        <a:p>
          <a:endParaRPr lang="ru-RU"/>
        </a:p>
      </dgm:t>
    </dgm:pt>
    <dgm:pt modelId="{8EEEB7C4-EEE6-4A90-AD9C-683E343ED178}">
      <dgm:prSet phldrT="[Текст]"/>
      <dgm:spPr/>
      <dgm:t>
        <a:bodyPr/>
        <a:lstStyle/>
        <a:p>
          <a:r>
            <a:rPr lang="ru-RU" dirty="0"/>
            <a:t>2.1-2.4. Характеристики помещений ОУ</a:t>
          </a:r>
        </a:p>
      </dgm:t>
    </dgm:pt>
    <dgm:pt modelId="{EB477F57-A837-49C8-860B-0CCBCF20BC00}" type="parTrans" cxnId="{7BB8F633-BF3B-4283-B2D2-970C00026C9B}">
      <dgm:prSet/>
      <dgm:spPr/>
      <dgm:t>
        <a:bodyPr/>
        <a:lstStyle/>
        <a:p>
          <a:endParaRPr lang="ru-RU"/>
        </a:p>
      </dgm:t>
    </dgm:pt>
    <dgm:pt modelId="{EA989E03-2FF5-400A-A799-E90D6A45571A}" type="sibTrans" cxnId="{7BB8F633-BF3B-4283-B2D2-970C00026C9B}">
      <dgm:prSet/>
      <dgm:spPr/>
      <dgm:t>
        <a:bodyPr/>
        <a:lstStyle/>
        <a:p>
          <a:endParaRPr lang="ru-RU"/>
        </a:p>
      </dgm:t>
    </dgm:pt>
    <dgm:pt modelId="{F3E414B3-D827-4765-95DE-DDD257450359}">
      <dgm:prSet phldrT="[Текст]"/>
      <dgm:spPr/>
      <dgm:t>
        <a:bodyPr/>
        <a:lstStyle/>
        <a:p>
          <a:r>
            <a:rPr lang="ru-RU" dirty="0"/>
            <a:t>2.5. Характеристики пришкольных территорий</a:t>
          </a:r>
        </a:p>
      </dgm:t>
    </dgm:pt>
    <dgm:pt modelId="{2DCE8608-7FE7-4D42-8F55-51C7C814520D}" type="parTrans" cxnId="{F895748D-11E9-4DB8-9251-1E7461FE7FB6}">
      <dgm:prSet/>
      <dgm:spPr/>
      <dgm:t>
        <a:bodyPr/>
        <a:lstStyle/>
        <a:p>
          <a:endParaRPr lang="ru-RU"/>
        </a:p>
      </dgm:t>
    </dgm:pt>
    <dgm:pt modelId="{91EE5004-CD80-4594-BAE3-291BD4BDEFBE}" type="sibTrans" cxnId="{F895748D-11E9-4DB8-9251-1E7461FE7FB6}">
      <dgm:prSet/>
      <dgm:spPr/>
      <dgm:t>
        <a:bodyPr/>
        <a:lstStyle/>
        <a:p>
          <a:endParaRPr lang="ru-RU"/>
        </a:p>
      </dgm:t>
    </dgm:pt>
    <dgm:pt modelId="{1D10449E-2190-4B3D-B78E-324DB6343174}" type="pres">
      <dgm:prSet presAssocID="{3703BFDD-16D8-4CAC-A17A-FDC34A00178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0E61D50-2A94-4329-9101-7A6FBB52BDBA}" type="pres">
      <dgm:prSet presAssocID="{12401732-88EB-42DE-9C59-24EC87D23F13}" presName="root" presStyleCnt="0"/>
      <dgm:spPr/>
    </dgm:pt>
    <dgm:pt modelId="{5A037CDF-740C-42B2-9C20-8FB98419EBAA}" type="pres">
      <dgm:prSet presAssocID="{12401732-88EB-42DE-9C59-24EC87D23F13}" presName="rootComposite" presStyleCnt="0"/>
      <dgm:spPr/>
    </dgm:pt>
    <dgm:pt modelId="{329EEA4B-8C9E-4497-9978-22B7F6C7A3F2}" type="pres">
      <dgm:prSet presAssocID="{12401732-88EB-42DE-9C59-24EC87D23F13}" presName="rootText" presStyleLbl="node1" presStyleIdx="0" presStyleCnt="2" custScaleX="262607"/>
      <dgm:spPr/>
      <dgm:t>
        <a:bodyPr/>
        <a:lstStyle/>
        <a:p>
          <a:endParaRPr lang="ru-RU"/>
        </a:p>
      </dgm:t>
    </dgm:pt>
    <dgm:pt modelId="{7316AB5A-250E-43BD-BE6F-797942263A51}" type="pres">
      <dgm:prSet presAssocID="{12401732-88EB-42DE-9C59-24EC87D23F13}" presName="rootConnector" presStyleLbl="node1" presStyleIdx="0" presStyleCnt="2"/>
      <dgm:spPr/>
      <dgm:t>
        <a:bodyPr/>
        <a:lstStyle/>
        <a:p>
          <a:endParaRPr lang="ru-RU"/>
        </a:p>
      </dgm:t>
    </dgm:pt>
    <dgm:pt modelId="{24AC3FDB-4237-4591-84A2-006123ED5185}" type="pres">
      <dgm:prSet presAssocID="{12401732-88EB-42DE-9C59-24EC87D23F13}" presName="childShape" presStyleCnt="0"/>
      <dgm:spPr/>
    </dgm:pt>
    <dgm:pt modelId="{8B393BE9-A13D-4ABD-8153-28500709EF72}" type="pres">
      <dgm:prSet presAssocID="{7044E09A-CD48-43A3-B7E4-7A00EF720375}" presName="Name13" presStyleLbl="parChTrans1D2" presStyleIdx="0" presStyleCnt="4"/>
      <dgm:spPr/>
      <dgm:t>
        <a:bodyPr/>
        <a:lstStyle/>
        <a:p>
          <a:endParaRPr lang="ru-RU"/>
        </a:p>
      </dgm:t>
    </dgm:pt>
    <dgm:pt modelId="{BECAABFD-C672-4AEF-98DC-B50E57AD5A73}" type="pres">
      <dgm:prSet presAssocID="{DD3549F8-BC70-4AE6-8CBE-DE2279FB7F18}" presName="childText" presStyleLbl="bgAcc1" presStyleIdx="0" presStyleCnt="4" custScaleX="262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26C61-B4E3-426D-AD66-3C02CE556188}" type="pres">
      <dgm:prSet presAssocID="{CEB3E4B5-A884-43B9-BC86-A3EB05CDE780}" presName="Name13" presStyleLbl="parChTrans1D2" presStyleIdx="1" presStyleCnt="4"/>
      <dgm:spPr/>
      <dgm:t>
        <a:bodyPr/>
        <a:lstStyle/>
        <a:p>
          <a:endParaRPr lang="ru-RU"/>
        </a:p>
      </dgm:t>
    </dgm:pt>
    <dgm:pt modelId="{C8BF0954-B392-4DFA-A9A0-E8FF5D3ECA4D}" type="pres">
      <dgm:prSet presAssocID="{95395F40-C4CC-4394-85B9-764A6A5D8DA5}" presName="childText" presStyleLbl="bgAcc1" presStyleIdx="1" presStyleCnt="4" custScaleX="262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19A0D-9FAF-409F-A6AC-2CC5774593CD}" type="pres">
      <dgm:prSet presAssocID="{28951CC3-636F-461C-8516-C6026E779791}" presName="root" presStyleCnt="0"/>
      <dgm:spPr/>
    </dgm:pt>
    <dgm:pt modelId="{A9F7E0ED-B6D2-4AB6-9032-8F33D64C47D2}" type="pres">
      <dgm:prSet presAssocID="{28951CC3-636F-461C-8516-C6026E779791}" presName="rootComposite" presStyleCnt="0"/>
      <dgm:spPr/>
    </dgm:pt>
    <dgm:pt modelId="{9DC0A075-36E8-46DC-BEAC-5A4E8A36EE13}" type="pres">
      <dgm:prSet presAssocID="{28951CC3-636F-461C-8516-C6026E779791}" presName="rootText" presStyleLbl="node1" presStyleIdx="1" presStyleCnt="2" custScaleX="262607"/>
      <dgm:spPr/>
      <dgm:t>
        <a:bodyPr/>
        <a:lstStyle/>
        <a:p>
          <a:endParaRPr lang="ru-RU"/>
        </a:p>
      </dgm:t>
    </dgm:pt>
    <dgm:pt modelId="{1C042E77-D897-46E3-93A4-2E0DC1233814}" type="pres">
      <dgm:prSet presAssocID="{28951CC3-636F-461C-8516-C6026E779791}" presName="rootConnector" presStyleLbl="node1" presStyleIdx="1" presStyleCnt="2"/>
      <dgm:spPr/>
      <dgm:t>
        <a:bodyPr/>
        <a:lstStyle/>
        <a:p>
          <a:endParaRPr lang="ru-RU"/>
        </a:p>
      </dgm:t>
    </dgm:pt>
    <dgm:pt modelId="{D11C5BC7-FF4F-406C-AE9F-AE31A80A4C85}" type="pres">
      <dgm:prSet presAssocID="{28951CC3-636F-461C-8516-C6026E779791}" presName="childShape" presStyleCnt="0"/>
      <dgm:spPr/>
    </dgm:pt>
    <dgm:pt modelId="{71B84B27-A308-4960-A057-BC9D7BCD8FAB}" type="pres">
      <dgm:prSet presAssocID="{EB477F57-A837-49C8-860B-0CCBCF20BC0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E9D12CEC-CD4D-46A9-85C0-3AFB36468BF9}" type="pres">
      <dgm:prSet presAssocID="{8EEEB7C4-EEE6-4A90-AD9C-683E343ED178}" presName="childText" presStyleLbl="bgAcc1" presStyleIdx="2" presStyleCnt="4" custScaleX="262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DF9E6-ABF9-4FEA-9ECC-AB6B613C5CBF}" type="pres">
      <dgm:prSet presAssocID="{2DCE8608-7FE7-4D42-8F55-51C7C814520D}" presName="Name13" presStyleLbl="parChTrans1D2" presStyleIdx="3" presStyleCnt="4"/>
      <dgm:spPr/>
      <dgm:t>
        <a:bodyPr/>
        <a:lstStyle/>
        <a:p>
          <a:endParaRPr lang="ru-RU"/>
        </a:p>
      </dgm:t>
    </dgm:pt>
    <dgm:pt modelId="{56CC027B-2EB3-4DEB-B8EA-8339AEE97F87}" type="pres">
      <dgm:prSet presAssocID="{F3E414B3-D827-4765-95DE-DDD257450359}" presName="childText" presStyleLbl="bgAcc1" presStyleIdx="3" presStyleCnt="4" custScaleX="262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503180-EDB5-4BB0-815D-C2C0DD4EC111}" type="presOf" srcId="{28951CC3-636F-461C-8516-C6026E779791}" destId="{9DC0A075-36E8-46DC-BEAC-5A4E8A36EE13}" srcOrd="0" destOrd="0" presId="urn:microsoft.com/office/officeart/2005/8/layout/hierarchy3"/>
    <dgm:cxn modelId="{274D3FB0-2301-4913-829A-113B134F21BF}" type="presOf" srcId="{DD3549F8-BC70-4AE6-8CBE-DE2279FB7F18}" destId="{BECAABFD-C672-4AEF-98DC-B50E57AD5A73}" srcOrd="0" destOrd="0" presId="urn:microsoft.com/office/officeart/2005/8/layout/hierarchy3"/>
    <dgm:cxn modelId="{BA8599EC-90E8-41D4-9532-04ACDA145AE6}" type="presOf" srcId="{7044E09A-CD48-43A3-B7E4-7A00EF720375}" destId="{8B393BE9-A13D-4ABD-8153-28500709EF72}" srcOrd="0" destOrd="0" presId="urn:microsoft.com/office/officeart/2005/8/layout/hierarchy3"/>
    <dgm:cxn modelId="{52B8688A-0ED3-4554-9950-09B427D653C5}" type="presOf" srcId="{12401732-88EB-42DE-9C59-24EC87D23F13}" destId="{7316AB5A-250E-43BD-BE6F-797942263A51}" srcOrd="1" destOrd="0" presId="urn:microsoft.com/office/officeart/2005/8/layout/hierarchy3"/>
    <dgm:cxn modelId="{B25E1C81-08E7-412E-929B-BA615937E9B2}" type="presOf" srcId="{12401732-88EB-42DE-9C59-24EC87D23F13}" destId="{329EEA4B-8C9E-4497-9978-22B7F6C7A3F2}" srcOrd="0" destOrd="0" presId="urn:microsoft.com/office/officeart/2005/8/layout/hierarchy3"/>
    <dgm:cxn modelId="{901A1298-1C8E-4E9D-83D1-B66CD43A98B3}" type="presOf" srcId="{95395F40-C4CC-4394-85B9-764A6A5D8DA5}" destId="{C8BF0954-B392-4DFA-A9A0-E8FF5D3ECA4D}" srcOrd="0" destOrd="0" presId="urn:microsoft.com/office/officeart/2005/8/layout/hierarchy3"/>
    <dgm:cxn modelId="{CA594148-2A9D-4E5D-90F4-41F7C1901C7E}" type="presOf" srcId="{28951CC3-636F-461C-8516-C6026E779791}" destId="{1C042E77-D897-46E3-93A4-2E0DC1233814}" srcOrd="1" destOrd="0" presId="urn:microsoft.com/office/officeart/2005/8/layout/hierarchy3"/>
    <dgm:cxn modelId="{CDC5988C-8D30-4662-88C3-4F016F9647C1}" srcId="{3703BFDD-16D8-4CAC-A17A-FDC34A00178B}" destId="{12401732-88EB-42DE-9C59-24EC87D23F13}" srcOrd="0" destOrd="0" parTransId="{037D74E4-5368-4DD8-897F-726CE3896A37}" sibTransId="{BD3AA5D0-7A0E-4FAA-B9FF-9D1A5771FE0E}"/>
    <dgm:cxn modelId="{E3DC9686-5828-47D8-A1AE-EDA10C567946}" type="presOf" srcId="{F3E414B3-D827-4765-95DE-DDD257450359}" destId="{56CC027B-2EB3-4DEB-B8EA-8339AEE97F87}" srcOrd="0" destOrd="0" presId="urn:microsoft.com/office/officeart/2005/8/layout/hierarchy3"/>
    <dgm:cxn modelId="{935CEEB8-5F34-4005-9998-2C94BCA19E3C}" srcId="{12401732-88EB-42DE-9C59-24EC87D23F13}" destId="{DD3549F8-BC70-4AE6-8CBE-DE2279FB7F18}" srcOrd="0" destOrd="0" parTransId="{7044E09A-CD48-43A3-B7E4-7A00EF720375}" sibTransId="{76CBFFA1-1315-448C-8755-95C7CB13B9DD}"/>
    <dgm:cxn modelId="{377BB194-4FB8-4D5C-BAD4-340A5CDA3DEC}" type="presOf" srcId="{EB477F57-A837-49C8-860B-0CCBCF20BC00}" destId="{71B84B27-A308-4960-A057-BC9D7BCD8FAB}" srcOrd="0" destOrd="0" presId="urn:microsoft.com/office/officeart/2005/8/layout/hierarchy3"/>
    <dgm:cxn modelId="{D256D161-5398-4CBC-B35B-8E9609D57022}" srcId="{12401732-88EB-42DE-9C59-24EC87D23F13}" destId="{95395F40-C4CC-4394-85B9-764A6A5D8DA5}" srcOrd="1" destOrd="0" parTransId="{CEB3E4B5-A884-43B9-BC86-A3EB05CDE780}" sibTransId="{6CF74DCB-B51B-4880-9AA3-59B0D9FCCFB8}"/>
    <dgm:cxn modelId="{42A3CEE1-0A8E-4B43-B24D-2A91693C97AB}" type="presOf" srcId="{8EEEB7C4-EEE6-4A90-AD9C-683E343ED178}" destId="{E9D12CEC-CD4D-46A9-85C0-3AFB36468BF9}" srcOrd="0" destOrd="0" presId="urn:microsoft.com/office/officeart/2005/8/layout/hierarchy3"/>
    <dgm:cxn modelId="{EB665BD8-940F-4A5A-9D35-851BE8C495EF}" srcId="{3703BFDD-16D8-4CAC-A17A-FDC34A00178B}" destId="{28951CC3-636F-461C-8516-C6026E779791}" srcOrd="1" destOrd="0" parTransId="{4149696D-B75A-4432-8B5B-5A68D135BE19}" sibTransId="{57ECBE70-59DA-4B03-946E-6B9370D2C745}"/>
    <dgm:cxn modelId="{F895748D-11E9-4DB8-9251-1E7461FE7FB6}" srcId="{28951CC3-636F-461C-8516-C6026E779791}" destId="{F3E414B3-D827-4765-95DE-DDD257450359}" srcOrd="1" destOrd="0" parTransId="{2DCE8608-7FE7-4D42-8F55-51C7C814520D}" sibTransId="{91EE5004-CD80-4594-BAE3-291BD4BDEFBE}"/>
    <dgm:cxn modelId="{8DF7B2E4-5CBB-40D5-B232-AAD6DBA61B60}" type="presOf" srcId="{3703BFDD-16D8-4CAC-A17A-FDC34A00178B}" destId="{1D10449E-2190-4B3D-B78E-324DB6343174}" srcOrd="0" destOrd="0" presId="urn:microsoft.com/office/officeart/2005/8/layout/hierarchy3"/>
    <dgm:cxn modelId="{34F6C2C7-E663-419D-B8E0-4FC0A1B0BC7C}" type="presOf" srcId="{CEB3E4B5-A884-43B9-BC86-A3EB05CDE780}" destId="{68F26C61-B4E3-426D-AD66-3C02CE556188}" srcOrd="0" destOrd="0" presId="urn:microsoft.com/office/officeart/2005/8/layout/hierarchy3"/>
    <dgm:cxn modelId="{2893C67D-32FB-4A38-9DA7-175B33DE773F}" type="presOf" srcId="{2DCE8608-7FE7-4D42-8F55-51C7C814520D}" destId="{AF6DF9E6-ABF9-4FEA-9ECC-AB6B613C5CBF}" srcOrd="0" destOrd="0" presId="urn:microsoft.com/office/officeart/2005/8/layout/hierarchy3"/>
    <dgm:cxn modelId="{7BB8F633-BF3B-4283-B2D2-970C00026C9B}" srcId="{28951CC3-636F-461C-8516-C6026E779791}" destId="{8EEEB7C4-EEE6-4A90-AD9C-683E343ED178}" srcOrd="0" destOrd="0" parTransId="{EB477F57-A837-49C8-860B-0CCBCF20BC00}" sibTransId="{EA989E03-2FF5-400A-A799-E90D6A45571A}"/>
    <dgm:cxn modelId="{603AEF33-FEA5-4977-B5E3-7F52FAC1193E}" type="presParOf" srcId="{1D10449E-2190-4B3D-B78E-324DB6343174}" destId="{00E61D50-2A94-4329-9101-7A6FBB52BDBA}" srcOrd="0" destOrd="0" presId="urn:microsoft.com/office/officeart/2005/8/layout/hierarchy3"/>
    <dgm:cxn modelId="{935E0637-E02D-4CE9-8F84-E5F06C9C3660}" type="presParOf" srcId="{00E61D50-2A94-4329-9101-7A6FBB52BDBA}" destId="{5A037CDF-740C-42B2-9C20-8FB98419EBAA}" srcOrd="0" destOrd="0" presId="urn:microsoft.com/office/officeart/2005/8/layout/hierarchy3"/>
    <dgm:cxn modelId="{8B34304A-10BD-4540-9ED4-EC0E38EAAE25}" type="presParOf" srcId="{5A037CDF-740C-42B2-9C20-8FB98419EBAA}" destId="{329EEA4B-8C9E-4497-9978-22B7F6C7A3F2}" srcOrd="0" destOrd="0" presId="urn:microsoft.com/office/officeart/2005/8/layout/hierarchy3"/>
    <dgm:cxn modelId="{4823669D-5A3D-40E4-99BF-39073143C24E}" type="presParOf" srcId="{5A037CDF-740C-42B2-9C20-8FB98419EBAA}" destId="{7316AB5A-250E-43BD-BE6F-797942263A51}" srcOrd="1" destOrd="0" presId="urn:microsoft.com/office/officeart/2005/8/layout/hierarchy3"/>
    <dgm:cxn modelId="{D9758530-E7A8-4016-9972-87308CE4F769}" type="presParOf" srcId="{00E61D50-2A94-4329-9101-7A6FBB52BDBA}" destId="{24AC3FDB-4237-4591-84A2-006123ED5185}" srcOrd="1" destOrd="0" presId="urn:microsoft.com/office/officeart/2005/8/layout/hierarchy3"/>
    <dgm:cxn modelId="{B7C9DFB9-AF2A-4883-A63D-B9B08995D542}" type="presParOf" srcId="{24AC3FDB-4237-4591-84A2-006123ED5185}" destId="{8B393BE9-A13D-4ABD-8153-28500709EF72}" srcOrd="0" destOrd="0" presId="urn:microsoft.com/office/officeart/2005/8/layout/hierarchy3"/>
    <dgm:cxn modelId="{B1DF0F1C-5AB5-4F3F-ACF4-8A969DB729B5}" type="presParOf" srcId="{24AC3FDB-4237-4591-84A2-006123ED5185}" destId="{BECAABFD-C672-4AEF-98DC-B50E57AD5A73}" srcOrd="1" destOrd="0" presId="urn:microsoft.com/office/officeart/2005/8/layout/hierarchy3"/>
    <dgm:cxn modelId="{9334CEF0-E772-4455-9FA4-0ED4124365BD}" type="presParOf" srcId="{24AC3FDB-4237-4591-84A2-006123ED5185}" destId="{68F26C61-B4E3-426D-AD66-3C02CE556188}" srcOrd="2" destOrd="0" presId="urn:microsoft.com/office/officeart/2005/8/layout/hierarchy3"/>
    <dgm:cxn modelId="{AD80E3D1-7EE3-4722-A305-C4C9BD37C295}" type="presParOf" srcId="{24AC3FDB-4237-4591-84A2-006123ED5185}" destId="{C8BF0954-B392-4DFA-A9A0-E8FF5D3ECA4D}" srcOrd="3" destOrd="0" presId="urn:microsoft.com/office/officeart/2005/8/layout/hierarchy3"/>
    <dgm:cxn modelId="{86D191DD-FA34-46E5-A5FA-4F196F531824}" type="presParOf" srcId="{1D10449E-2190-4B3D-B78E-324DB6343174}" destId="{06019A0D-9FAF-409F-A6AC-2CC5774593CD}" srcOrd="1" destOrd="0" presId="urn:microsoft.com/office/officeart/2005/8/layout/hierarchy3"/>
    <dgm:cxn modelId="{1DB1CAA9-CBD5-40D8-B867-B1D26FEBC9DE}" type="presParOf" srcId="{06019A0D-9FAF-409F-A6AC-2CC5774593CD}" destId="{A9F7E0ED-B6D2-4AB6-9032-8F33D64C47D2}" srcOrd="0" destOrd="0" presId="urn:microsoft.com/office/officeart/2005/8/layout/hierarchy3"/>
    <dgm:cxn modelId="{EC3E265D-E18C-4D5A-A1A3-EB49FDD621EC}" type="presParOf" srcId="{A9F7E0ED-B6D2-4AB6-9032-8F33D64C47D2}" destId="{9DC0A075-36E8-46DC-BEAC-5A4E8A36EE13}" srcOrd="0" destOrd="0" presId="urn:microsoft.com/office/officeart/2005/8/layout/hierarchy3"/>
    <dgm:cxn modelId="{144A1CED-E6F6-4E03-958A-3884668BAB62}" type="presParOf" srcId="{A9F7E0ED-B6D2-4AB6-9032-8F33D64C47D2}" destId="{1C042E77-D897-46E3-93A4-2E0DC1233814}" srcOrd="1" destOrd="0" presId="urn:microsoft.com/office/officeart/2005/8/layout/hierarchy3"/>
    <dgm:cxn modelId="{F1D7E3D2-CD5C-416F-A1E8-48C6710C71E9}" type="presParOf" srcId="{06019A0D-9FAF-409F-A6AC-2CC5774593CD}" destId="{D11C5BC7-FF4F-406C-AE9F-AE31A80A4C85}" srcOrd="1" destOrd="0" presId="urn:microsoft.com/office/officeart/2005/8/layout/hierarchy3"/>
    <dgm:cxn modelId="{7A8D46B2-40BA-49E8-9C73-7C972BBB0077}" type="presParOf" srcId="{D11C5BC7-FF4F-406C-AE9F-AE31A80A4C85}" destId="{71B84B27-A308-4960-A057-BC9D7BCD8FAB}" srcOrd="0" destOrd="0" presId="urn:microsoft.com/office/officeart/2005/8/layout/hierarchy3"/>
    <dgm:cxn modelId="{4DAC8977-D992-41E7-A33D-D2496C62921C}" type="presParOf" srcId="{D11C5BC7-FF4F-406C-AE9F-AE31A80A4C85}" destId="{E9D12CEC-CD4D-46A9-85C0-3AFB36468BF9}" srcOrd="1" destOrd="0" presId="urn:microsoft.com/office/officeart/2005/8/layout/hierarchy3"/>
    <dgm:cxn modelId="{9A391FEB-FF85-467E-9305-436DEA4F7C76}" type="presParOf" srcId="{D11C5BC7-FF4F-406C-AE9F-AE31A80A4C85}" destId="{AF6DF9E6-ABF9-4FEA-9ECC-AB6B613C5CBF}" srcOrd="2" destOrd="0" presId="urn:microsoft.com/office/officeart/2005/8/layout/hierarchy3"/>
    <dgm:cxn modelId="{FF1C7B69-D440-4719-A868-7528187BD5DC}" type="presParOf" srcId="{D11C5BC7-FF4F-406C-AE9F-AE31A80A4C85}" destId="{56CC027B-2EB3-4DEB-B8EA-8339AEE97F8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869FD7-BF79-4B04-A1A3-CD9887D0914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6FC3CA-1F99-41C4-BDF3-09B3F9157B98}">
      <dgm:prSet phldrT="[Текст]" custT="1"/>
      <dgm:spPr/>
      <dgm:t>
        <a:bodyPr/>
        <a:lstStyle/>
        <a:p>
          <a:r>
            <a:rPr lang="ru-RU" sz="3600" b="1" dirty="0"/>
            <a:t>Динамический анализ</a:t>
          </a:r>
        </a:p>
      </dgm:t>
    </dgm:pt>
    <dgm:pt modelId="{96B02CD1-77F1-4B93-A786-4D0C9C5475B5}" type="parTrans" cxnId="{A5CCA79D-3AE0-478C-8356-AFA26C0BB334}">
      <dgm:prSet/>
      <dgm:spPr/>
      <dgm:t>
        <a:bodyPr/>
        <a:lstStyle/>
        <a:p>
          <a:endParaRPr lang="ru-RU"/>
        </a:p>
      </dgm:t>
    </dgm:pt>
    <dgm:pt modelId="{DAB7CD19-3080-45D8-B0ED-17D609C0AECA}" type="sibTrans" cxnId="{A5CCA79D-3AE0-478C-8356-AFA26C0BB334}">
      <dgm:prSet/>
      <dgm:spPr/>
      <dgm:t>
        <a:bodyPr/>
        <a:lstStyle/>
        <a:p>
          <a:endParaRPr lang="ru-RU"/>
        </a:p>
      </dgm:t>
    </dgm:pt>
    <dgm:pt modelId="{E94AB97A-100C-41C8-8860-9F49DD6E890E}">
      <dgm:prSet phldrT="[Текст]" custT="1"/>
      <dgm:spPr/>
      <dgm:t>
        <a:bodyPr/>
        <a:lstStyle/>
        <a:p>
          <a:r>
            <a:rPr lang="ru-RU" sz="2600" dirty="0">
              <a:solidFill>
                <a:srgbClr val="002060"/>
              </a:solidFill>
            </a:rPr>
            <a:t>Отслеживание изменений, произошедших внутри ОО в течение 3-5 лет</a:t>
          </a:r>
        </a:p>
      </dgm:t>
    </dgm:pt>
    <dgm:pt modelId="{E0CE81FA-1E2F-4B16-AE86-47DA1DCF4293}" type="parTrans" cxnId="{5BDE5FB4-2D14-44C1-A793-717EE5F1CE72}">
      <dgm:prSet/>
      <dgm:spPr/>
      <dgm:t>
        <a:bodyPr/>
        <a:lstStyle/>
        <a:p>
          <a:endParaRPr lang="ru-RU"/>
        </a:p>
      </dgm:t>
    </dgm:pt>
    <dgm:pt modelId="{A2E02B38-6013-425D-8CF5-7BE00F99BE15}" type="sibTrans" cxnId="{5BDE5FB4-2D14-44C1-A793-717EE5F1CE72}">
      <dgm:prSet/>
      <dgm:spPr/>
      <dgm:t>
        <a:bodyPr/>
        <a:lstStyle/>
        <a:p>
          <a:endParaRPr lang="ru-RU"/>
        </a:p>
      </dgm:t>
    </dgm:pt>
    <dgm:pt modelId="{4F6A51D5-8CBB-465D-8837-E37F46B1CAE3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- Данные по контингенту обучающихся;</a:t>
          </a:r>
        </a:p>
        <a:p>
          <a:r>
            <a:rPr lang="ru-RU" dirty="0">
              <a:solidFill>
                <a:srgbClr val="002060"/>
              </a:solidFill>
            </a:rPr>
            <a:t>- Данные по обученности;</a:t>
          </a:r>
        </a:p>
        <a:p>
          <a:r>
            <a:rPr lang="ru-RU" dirty="0">
              <a:solidFill>
                <a:srgbClr val="002060"/>
              </a:solidFill>
            </a:rPr>
            <a:t>- Данные об уровне профессиональной квалификации педагогов и т.д.</a:t>
          </a:r>
        </a:p>
      </dgm:t>
    </dgm:pt>
    <dgm:pt modelId="{0C95314C-3A41-4D06-A49D-08A53F66D5E8}" type="parTrans" cxnId="{2CEAFCBF-1580-407D-8400-B36054998FF7}">
      <dgm:prSet/>
      <dgm:spPr/>
      <dgm:t>
        <a:bodyPr/>
        <a:lstStyle/>
        <a:p>
          <a:endParaRPr lang="ru-RU"/>
        </a:p>
      </dgm:t>
    </dgm:pt>
    <dgm:pt modelId="{1EE4D71E-3F0E-42A1-A357-4ADEEA8B7970}" type="sibTrans" cxnId="{2CEAFCBF-1580-407D-8400-B36054998FF7}">
      <dgm:prSet/>
      <dgm:spPr/>
      <dgm:t>
        <a:bodyPr/>
        <a:lstStyle/>
        <a:p>
          <a:endParaRPr lang="ru-RU"/>
        </a:p>
      </dgm:t>
    </dgm:pt>
    <dgm:pt modelId="{1CDE5F45-059A-4820-96F4-C48C3EEFF42E}">
      <dgm:prSet phldrT="[Текст]" custT="1"/>
      <dgm:spPr/>
      <dgm:t>
        <a:bodyPr/>
        <a:lstStyle/>
        <a:p>
          <a:r>
            <a:rPr lang="ru-RU" sz="3600" b="1" dirty="0">
              <a:solidFill>
                <a:srgbClr val="002060"/>
              </a:solidFill>
            </a:rPr>
            <a:t>Сравнительный анализ</a:t>
          </a:r>
        </a:p>
      </dgm:t>
    </dgm:pt>
    <dgm:pt modelId="{D0D115DD-755F-44AD-AEAD-14A393068A57}" type="parTrans" cxnId="{8635934B-D2F6-4025-A100-CED3E30EA498}">
      <dgm:prSet/>
      <dgm:spPr/>
      <dgm:t>
        <a:bodyPr/>
        <a:lstStyle/>
        <a:p>
          <a:endParaRPr lang="ru-RU"/>
        </a:p>
      </dgm:t>
    </dgm:pt>
    <dgm:pt modelId="{6565434F-A004-48DB-A049-3281E4F3FD94}" type="sibTrans" cxnId="{8635934B-D2F6-4025-A100-CED3E30EA498}">
      <dgm:prSet/>
      <dgm:spPr/>
      <dgm:t>
        <a:bodyPr/>
        <a:lstStyle/>
        <a:p>
          <a:endParaRPr lang="ru-RU"/>
        </a:p>
      </dgm:t>
    </dgm:pt>
    <dgm:pt modelId="{478418EC-7757-407A-BD4F-31AD3F84CD66}">
      <dgm:prSet phldrT="[Текст]" custT="1"/>
      <dgm:spPr/>
      <dgm:t>
        <a:bodyPr/>
        <a:lstStyle/>
        <a:p>
          <a:r>
            <a:rPr lang="ru-RU" sz="2600" dirty="0">
              <a:solidFill>
                <a:srgbClr val="002060"/>
              </a:solidFill>
            </a:rPr>
            <a:t>Сопоставление результатов ОО со средними показателями по району, городу, стране в целом</a:t>
          </a:r>
        </a:p>
      </dgm:t>
    </dgm:pt>
    <dgm:pt modelId="{3225C616-9859-4A57-B9BB-7AAD92D40F55}" type="parTrans" cxnId="{66925A0D-F3ED-41E2-8530-D3633507606D}">
      <dgm:prSet/>
      <dgm:spPr/>
      <dgm:t>
        <a:bodyPr/>
        <a:lstStyle/>
        <a:p>
          <a:endParaRPr lang="ru-RU"/>
        </a:p>
      </dgm:t>
    </dgm:pt>
    <dgm:pt modelId="{B0041FE0-F203-4D8C-96BD-8DBDEABD6133}" type="sibTrans" cxnId="{66925A0D-F3ED-41E2-8530-D3633507606D}">
      <dgm:prSet/>
      <dgm:spPr/>
      <dgm:t>
        <a:bodyPr/>
        <a:lstStyle/>
        <a:p>
          <a:endParaRPr lang="ru-RU"/>
        </a:p>
      </dgm:t>
    </dgm:pt>
    <dgm:pt modelId="{E888AFFC-6ABB-477F-8F0B-9E9CD62A60A8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- Данные по мониторинговым исследованиям;</a:t>
          </a:r>
        </a:p>
        <a:p>
          <a:r>
            <a:rPr lang="ru-RU" dirty="0">
              <a:solidFill>
                <a:srgbClr val="002060"/>
              </a:solidFill>
            </a:rPr>
            <a:t>- Данные по ГИА и т.д.</a:t>
          </a:r>
        </a:p>
      </dgm:t>
    </dgm:pt>
    <dgm:pt modelId="{0793DBAD-4BC3-4F3D-994F-B179FBC0C57D}" type="parTrans" cxnId="{24B18ECB-C2E5-42CA-A6AA-CB923445B32A}">
      <dgm:prSet/>
      <dgm:spPr/>
      <dgm:t>
        <a:bodyPr/>
        <a:lstStyle/>
        <a:p>
          <a:endParaRPr lang="ru-RU"/>
        </a:p>
      </dgm:t>
    </dgm:pt>
    <dgm:pt modelId="{A9A7AD1C-9F11-44C4-8F51-0F76D117494B}" type="sibTrans" cxnId="{24B18ECB-C2E5-42CA-A6AA-CB923445B32A}">
      <dgm:prSet/>
      <dgm:spPr/>
      <dgm:t>
        <a:bodyPr/>
        <a:lstStyle/>
        <a:p>
          <a:endParaRPr lang="ru-RU"/>
        </a:p>
      </dgm:t>
    </dgm:pt>
    <dgm:pt modelId="{01BA871D-DD00-435A-9A5E-2A9B2C06E18F}" type="pres">
      <dgm:prSet presAssocID="{60869FD7-BF79-4B04-A1A3-CD9887D0914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9E6F3C-40D3-4001-9E1A-9FFE75C21F9A}" type="pres">
      <dgm:prSet presAssocID="{6E6FC3CA-1F99-41C4-BDF3-09B3F9157B98}" presName="compNode" presStyleCnt="0"/>
      <dgm:spPr/>
    </dgm:pt>
    <dgm:pt modelId="{78CF63FF-018E-417A-97F3-9D08E9196CC0}" type="pres">
      <dgm:prSet presAssocID="{6E6FC3CA-1F99-41C4-BDF3-09B3F9157B98}" presName="aNode" presStyleLbl="bgShp" presStyleIdx="0" presStyleCnt="2"/>
      <dgm:spPr/>
      <dgm:t>
        <a:bodyPr/>
        <a:lstStyle/>
        <a:p>
          <a:endParaRPr lang="ru-RU"/>
        </a:p>
      </dgm:t>
    </dgm:pt>
    <dgm:pt modelId="{DA5B62E2-FFE1-40A3-AB25-146AEB98E864}" type="pres">
      <dgm:prSet presAssocID="{6E6FC3CA-1F99-41C4-BDF3-09B3F9157B98}" presName="textNode" presStyleLbl="bgShp" presStyleIdx="0" presStyleCnt="2"/>
      <dgm:spPr/>
      <dgm:t>
        <a:bodyPr/>
        <a:lstStyle/>
        <a:p>
          <a:endParaRPr lang="ru-RU"/>
        </a:p>
      </dgm:t>
    </dgm:pt>
    <dgm:pt modelId="{CB1FB872-47E9-4B7E-B49D-C59238672184}" type="pres">
      <dgm:prSet presAssocID="{6E6FC3CA-1F99-41C4-BDF3-09B3F9157B98}" presName="compChildNode" presStyleCnt="0"/>
      <dgm:spPr/>
    </dgm:pt>
    <dgm:pt modelId="{7523C2D6-354E-4879-AEF3-D998E927B3A5}" type="pres">
      <dgm:prSet presAssocID="{6E6FC3CA-1F99-41C4-BDF3-09B3F9157B98}" presName="theInnerList" presStyleCnt="0"/>
      <dgm:spPr/>
    </dgm:pt>
    <dgm:pt modelId="{E1B534C3-6BCB-4265-B5C7-FCC2F1C39CE5}" type="pres">
      <dgm:prSet presAssocID="{E94AB97A-100C-41C8-8860-9F49DD6E890E}" presName="childNode" presStyleLbl="node1" presStyleIdx="0" presStyleCnt="4" custScaleX="125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ADC64-CB1A-4629-9848-1552E71580CE}" type="pres">
      <dgm:prSet presAssocID="{E94AB97A-100C-41C8-8860-9F49DD6E890E}" presName="aSpace2" presStyleCnt="0"/>
      <dgm:spPr/>
    </dgm:pt>
    <dgm:pt modelId="{D5818FDE-4DDE-4CC0-B99B-B8B629CD8750}" type="pres">
      <dgm:prSet presAssocID="{4F6A51D5-8CBB-465D-8837-E37F46B1CAE3}" presName="childNode" presStyleLbl="node1" presStyleIdx="1" presStyleCnt="4" custScaleX="125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1BAF0-6283-4DCD-9897-ADB02A900ACA}" type="pres">
      <dgm:prSet presAssocID="{6E6FC3CA-1F99-41C4-BDF3-09B3F9157B98}" presName="aSpace" presStyleCnt="0"/>
      <dgm:spPr/>
    </dgm:pt>
    <dgm:pt modelId="{806D7A55-EF8D-4953-98F2-AD50BCD385CB}" type="pres">
      <dgm:prSet presAssocID="{1CDE5F45-059A-4820-96F4-C48C3EEFF42E}" presName="compNode" presStyleCnt="0"/>
      <dgm:spPr/>
    </dgm:pt>
    <dgm:pt modelId="{5507CE3A-01A5-432C-BD24-4F49246887A7}" type="pres">
      <dgm:prSet presAssocID="{1CDE5F45-059A-4820-96F4-C48C3EEFF42E}" presName="aNode" presStyleLbl="bgShp" presStyleIdx="1" presStyleCnt="2"/>
      <dgm:spPr/>
      <dgm:t>
        <a:bodyPr/>
        <a:lstStyle/>
        <a:p>
          <a:endParaRPr lang="ru-RU"/>
        </a:p>
      </dgm:t>
    </dgm:pt>
    <dgm:pt modelId="{44563382-9C8B-4D5E-ADE8-73D5A040A44B}" type="pres">
      <dgm:prSet presAssocID="{1CDE5F45-059A-4820-96F4-C48C3EEFF42E}" presName="textNode" presStyleLbl="bgShp" presStyleIdx="1" presStyleCnt="2"/>
      <dgm:spPr/>
      <dgm:t>
        <a:bodyPr/>
        <a:lstStyle/>
        <a:p>
          <a:endParaRPr lang="ru-RU"/>
        </a:p>
      </dgm:t>
    </dgm:pt>
    <dgm:pt modelId="{4F877626-B174-4A8B-BAC4-DB5F6DF0ABCE}" type="pres">
      <dgm:prSet presAssocID="{1CDE5F45-059A-4820-96F4-C48C3EEFF42E}" presName="compChildNode" presStyleCnt="0"/>
      <dgm:spPr/>
    </dgm:pt>
    <dgm:pt modelId="{09C3C37A-97BA-46AA-8C24-39390495AFDF}" type="pres">
      <dgm:prSet presAssocID="{1CDE5F45-059A-4820-96F4-C48C3EEFF42E}" presName="theInnerList" presStyleCnt="0"/>
      <dgm:spPr/>
    </dgm:pt>
    <dgm:pt modelId="{6EB1EE27-212E-4ED5-A149-CD48C5587DFC}" type="pres">
      <dgm:prSet presAssocID="{478418EC-7757-407A-BD4F-31AD3F84CD66}" presName="childNode" presStyleLbl="node1" presStyleIdx="2" presStyleCnt="4" custScaleX="125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73FDE-D844-4617-9C90-33F640D1EAC4}" type="pres">
      <dgm:prSet presAssocID="{478418EC-7757-407A-BD4F-31AD3F84CD66}" presName="aSpace2" presStyleCnt="0"/>
      <dgm:spPr/>
    </dgm:pt>
    <dgm:pt modelId="{040227D7-8B63-4063-A2D4-EC2798CE1FCE}" type="pres">
      <dgm:prSet presAssocID="{E888AFFC-6ABB-477F-8F0B-9E9CD62A60A8}" presName="childNode" presStyleLbl="node1" presStyleIdx="3" presStyleCnt="4" custScaleX="125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3149FB-9BA6-4D0E-B7DA-30292E14A691}" type="presOf" srcId="{1CDE5F45-059A-4820-96F4-C48C3EEFF42E}" destId="{44563382-9C8B-4D5E-ADE8-73D5A040A44B}" srcOrd="1" destOrd="0" presId="urn:microsoft.com/office/officeart/2005/8/layout/lProcess2"/>
    <dgm:cxn modelId="{24B18ECB-C2E5-42CA-A6AA-CB923445B32A}" srcId="{1CDE5F45-059A-4820-96F4-C48C3EEFF42E}" destId="{E888AFFC-6ABB-477F-8F0B-9E9CD62A60A8}" srcOrd="1" destOrd="0" parTransId="{0793DBAD-4BC3-4F3D-994F-B179FBC0C57D}" sibTransId="{A9A7AD1C-9F11-44C4-8F51-0F76D117494B}"/>
    <dgm:cxn modelId="{66925A0D-F3ED-41E2-8530-D3633507606D}" srcId="{1CDE5F45-059A-4820-96F4-C48C3EEFF42E}" destId="{478418EC-7757-407A-BD4F-31AD3F84CD66}" srcOrd="0" destOrd="0" parTransId="{3225C616-9859-4A57-B9BB-7AAD92D40F55}" sibTransId="{B0041FE0-F203-4D8C-96BD-8DBDEABD6133}"/>
    <dgm:cxn modelId="{BE7154A3-0AB7-4AAE-B31C-594443B5A5B4}" type="presOf" srcId="{6E6FC3CA-1F99-41C4-BDF3-09B3F9157B98}" destId="{78CF63FF-018E-417A-97F3-9D08E9196CC0}" srcOrd="0" destOrd="0" presId="urn:microsoft.com/office/officeart/2005/8/layout/lProcess2"/>
    <dgm:cxn modelId="{827E5C79-1652-41E1-A9BF-525B06E56A0C}" type="presOf" srcId="{6E6FC3CA-1F99-41C4-BDF3-09B3F9157B98}" destId="{DA5B62E2-FFE1-40A3-AB25-146AEB98E864}" srcOrd="1" destOrd="0" presId="urn:microsoft.com/office/officeart/2005/8/layout/lProcess2"/>
    <dgm:cxn modelId="{2CEAFCBF-1580-407D-8400-B36054998FF7}" srcId="{6E6FC3CA-1F99-41C4-BDF3-09B3F9157B98}" destId="{4F6A51D5-8CBB-465D-8837-E37F46B1CAE3}" srcOrd="1" destOrd="0" parTransId="{0C95314C-3A41-4D06-A49D-08A53F66D5E8}" sibTransId="{1EE4D71E-3F0E-42A1-A357-4ADEEA8B7970}"/>
    <dgm:cxn modelId="{8635934B-D2F6-4025-A100-CED3E30EA498}" srcId="{60869FD7-BF79-4B04-A1A3-CD9887D09145}" destId="{1CDE5F45-059A-4820-96F4-C48C3EEFF42E}" srcOrd="1" destOrd="0" parTransId="{D0D115DD-755F-44AD-AEAD-14A393068A57}" sibTransId="{6565434F-A004-48DB-A049-3281E4F3FD94}"/>
    <dgm:cxn modelId="{58CA92D7-0E30-4160-9CC8-3CCDCB2E6B4F}" type="presOf" srcId="{1CDE5F45-059A-4820-96F4-C48C3EEFF42E}" destId="{5507CE3A-01A5-432C-BD24-4F49246887A7}" srcOrd="0" destOrd="0" presId="urn:microsoft.com/office/officeart/2005/8/layout/lProcess2"/>
    <dgm:cxn modelId="{CF8CB23F-A0B5-4BDC-90FD-59A77A1E41C8}" type="presOf" srcId="{478418EC-7757-407A-BD4F-31AD3F84CD66}" destId="{6EB1EE27-212E-4ED5-A149-CD48C5587DFC}" srcOrd="0" destOrd="0" presId="urn:microsoft.com/office/officeart/2005/8/layout/lProcess2"/>
    <dgm:cxn modelId="{207BDBA2-BA4D-4B1E-B414-D03EEE6620AD}" type="presOf" srcId="{4F6A51D5-8CBB-465D-8837-E37F46B1CAE3}" destId="{D5818FDE-4DDE-4CC0-B99B-B8B629CD8750}" srcOrd="0" destOrd="0" presId="urn:microsoft.com/office/officeart/2005/8/layout/lProcess2"/>
    <dgm:cxn modelId="{27A03700-B591-49DB-97B2-72DB39118FAA}" type="presOf" srcId="{E94AB97A-100C-41C8-8860-9F49DD6E890E}" destId="{E1B534C3-6BCB-4265-B5C7-FCC2F1C39CE5}" srcOrd="0" destOrd="0" presId="urn:microsoft.com/office/officeart/2005/8/layout/lProcess2"/>
    <dgm:cxn modelId="{CB598059-468E-4492-BC2E-8A4EA2D7A0EE}" type="presOf" srcId="{60869FD7-BF79-4B04-A1A3-CD9887D09145}" destId="{01BA871D-DD00-435A-9A5E-2A9B2C06E18F}" srcOrd="0" destOrd="0" presId="urn:microsoft.com/office/officeart/2005/8/layout/lProcess2"/>
    <dgm:cxn modelId="{D9938412-2310-4FDC-96AD-BB94A0551A69}" type="presOf" srcId="{E888AFFC-6ABB-477F-8F0B-9E9CD62A60A8}" destId="{040227D7-8B63-4063-A2D4-EC2798CE1FCE}" srcOrd="0" destOrd="0" presId="urn:microsoft.com/office/officeart/2005/8/layout/lProcess2"/>
    <dgm:cxn modelId="{A5CCA79D-3AE0-478C-8356-AFA26C0BB334}" srcId="{60869FD7-BF79-4B04-A1A3-CD9887D09145}" destId="{6E6FC3CA-1F99-41C4-BDF3-09B3F9157B98}" srcOrd="0" destOrd="0" parTransId="{96B02CD1-77F1-4B93-A786-4D0C9C5475B5}" sibTransId="{DAB7CD19-3080-45D8-B0ED-17D609C0AECA}"/>
    <dgm:cxn modelId="{5BDE5FB4-2D14-44C1-A793-717EE5F1CE72}" srcId="{6E6FC3CA-1F99-41C4-BDF3-09B3F9157B98}" destId="{E94AB97A-100C-41C8-8860-9F49DD6E890E}" srcOrd="0" destOrd="0" parTransId="{E0CE81FA-1E2F-4B16-AE86-47DA1DCF4293}" sibTransId="{A2E02B38-6013-425D-8CF5-7BE00F99BE15}"/>
    <dgm:cxn modelId="{EC88A703-F3EA-4171-8C83-5FBF6EB31523}" type="presParOf" srcId="{01BA871D-DD00-435A-9A5E-2A9B2C06E18F}" destId="{B89E6F3C-40D3-4001-9E1A-9FFE75C21F9A}" srcOrd="0" destOrd="0" presId="urn:microsoft.com/office/officeart/2005/8/layout/lProcess2"/>
    <dgm:cxn modelId="{AC4607E0-2C9F-423E-97BB-FE6571E88786}" type="presParOf" srcId="{B89E6F3C-40D3-4001-9E1A-9FFE75C21F9A}" destId="{78CF63FF-018E-417A-97F3-9D08E9196CC0}" srcOrd="0" destOrd="0" presId="urn:microsoft.com/office/officeart/2005/8/layout/lProcess2"/>
    <dgm:cxn modelId="{8D594CC9-C431-4BE0-A803-83409E8F6DB0}" type="presParOf" srcId="{B89E6F3C-40D3-4001-9E1A-9FFE75C21F9A}" destId="{DA5B62E2-FFE1-40A3-AB25-146AEB98E864}" srcOrd="1" destOrd="0" presId="urn:microsoft.com/office/officeart/2005/8/layout/lProcess2"/>
    <dgm:cxn modelId="{A25C4D17-C53B-464C-A273-AEC0B3E33B9D}" type="presParOf" srcId="{B89E6F3C-40D3-4001-9E1A-9FFE75C21F9A}" destId="{CB1FB872-47E9-4B7E-B49D-C59238672184}" srcOrd="2" destOrd="0" presId="urn:microsoft.com/office/officeart/2005/8/layout/lProcess2"/>
    <dgm:cxn modelId="{89C529EC-8D03-4C7A-B3ED-D859DFBE8105}" type="presParOf" srcId="{CB1FB872-47E9-4B7E-B49D-C59238672184}" destId="{7523C2D6-354E-4879-AEF3-D998E927B3A5}" srcOrd="0" destOrd="0" presId="urn:microsoft.com/office/officeart/2005/8/layout/lProcess2"/>
    <dgm:cxn modelId="{CF5EE665-8315-4171-B4A9-C0AD90009F27}" type="presParOf" srcId="{7523C2D6-354E-4879-AEF3-D998E927B3A5}" destId="{E1B534C3-6BCB-4265-B5C7-FCC2F1C39CE5}" srcOrd="0" destOrd="0" presId="urn:microsoft.com/office/officeart/2005/8/layout/lProcess2"/>
    <dgm:cxn modelId="{9BC480F4-6906-46F2-AA51-028F3BC2173B}" type="presParOf" srcId="{7523C2D6-354E-4879-AEF3-D998E927B3A5}" destId="{B7FADC64-CB1A-4629-9848-1552E71580CE}" srcOrd="1" destOrd="0" presId="urn:microsoft.com/office/officeart/2005/8/layout/lProcess2"/>
    <dgm:cxn modelId="{F6A26C81-B4E2-41C5-B281-A3F8CC9C4B27}" type="presParOf" srcId="{7523C2D6-354E-4879-AEF3-D998E927B3A5}" destId="{D5818FDE-4DDE-4CC0-B99B-B8B629CD8750}" srcOrd="2" destOrd="0" presId="urn:microsoft.com/office/officeart/2005/8/layout/lProcess2"/>
    <dgm:cxn modelId="{E8AD4F8F-5F26-4AE0-9EA4-11151D330E91}" type="presParOf" srcId="{01BA871D-DD00-435A-9A5E-2A9B2C06E18F}" destId="{2651BAF0-6283-4DCD-9897-ADB02A900ACA}" srcOrd="1" destOrd="0" presId="urn:microsoft.com/office/officeart/2005/8/layout/lProcess2"/>
    <dgm:cxn modelId="{A0B68E5B-92E3-4FAC-A202-7A6969CE0511}" type="presParOf" srcId="{01BA871D-DD00-435A-9A5E-2A9B2C06E18F}" destId="{806D7A55-EF8D-4953-98F2-AD50BCD385CB}" srcOrd="2" destOrd="0" presId="urn:microsoft.com/office/officeart/2005/8/layout/lProcess2"/>
    <dgm:cxn modelId="{8486460B-16E6-4EFF-A726-97BFEEA48F1A}" type="presParOf" srcId="{806D7A55-EF8D-4953-98F2-AD50BCD385CB}" destId="{5507CE3A-01A5-432C-BD24-4F49246887A7}" srcOrd="0" destOrd="0" presId="urn:microsoft.com/office/officeart/2005/8/layout/lProcess2"/>
    <dgm:cxn modelId="{FCDF3759-818B-46AD-8C87-DD6D3D4D6212}" type="presParOf" srcId="{806D7A55-EF8D-4953-98F2-AD50BCD385CB}" destId="{44563382-9C8B-4D5E-ADE8-73D5A040A44B}" srcOrd="1" destOrd="0" presId="urn:microsoft.com/office/officeart/2005/8/layout/lProcess2"/>
    <dgm:cxn modelId="{AE4314A6-9443-41FC-9A92-F74C27052A95}" type="presParOf" srcId="{806D7A55-EF8D-4953-98F2-AD50BCD385CB}" destId="{4F877626-B174-4A8B-BAC4-DB5F6DF0ABCE}" srcOrd="2" destOrd="0" presId="urn:microsoft.com/office/officeart/2005/8/layout/lProcess2"/>
    <dgm:cxn modelId="{5F0BE6EC-C11C-4B9D-8E99-95151C5CA41D}" type="presParOf" srcId="{4F877626-B174-4A8B-BAC4-DB5F6DF0ABCE}" destId="{09C3C37A-97BA-46AA-8C24-39390495AFDF}" srcOrd="0" destOrd="0" presId="urn:microsoft.com/office/officeart/2005/8/layout/lProcess2"/>
    <dgm:cxn modelId="{45FFC704-0FD5-4EF6-A37E-4D7996F17F48}" type="presParOf" srcId="{09C3C37A-97BA-46AA-8C24-39390495AFDF}" destId="{6EB1EE27-212E-4ED5-A149-CD48C5587DFC}" srcOrd="0" destOrd="0" presId="urn:microsoft.com/office/officeart/2005/8/layout/lProcess2"/>
    <dgm:cxn modelId="{AE5A0531-D9DB-49B2-B61F-9467AF9845C5}" type="presParOf" srcId="{09C3C37A-97BA-46AA-8C24-39390495AFDF}" destId="{ACB73FDE-D844-4617-9C90-33F640D1EAC4}" srcOrd="1" destOrd="0" presId="urn:microsoft.com/office/officeart/2005/8/layout/lProcess2"/>
    <dgm:cxn modelId="{DB34797B-7214-4F48-B529-3AD2083BCD1C}" type="presParOf" srcId="{09C3C37A-97BA-46AA-8C24-39390495AFDF}" destId="{040227D7-8B63-4063-A2D4-EC2798CE1FC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01EAD-58D6-4717-A3A3-0C1339B014B4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F4AED-41BE-4230-862A-7F6C46C9F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098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68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426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260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097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225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302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879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27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0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9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4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77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03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4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84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1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CFB753-D24F-4269-8AF8-C59340287574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04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k-obr.spb.ru/napravleniya-deyatelnosti/regionalnaya-sistema-ocenki-kachestva/samoobsledovanie-obrazovatelnyh-organizacij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k-obr.spb.ru/napravleniya-deyatelnosti/regionalnaya-sistema-ocenki-kachestva/samoobsledovanie-obrazovatelnyh-organizacij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0900" y="889000"/>
            <a:ext cx="9639300" cy="3107267"/>
          </a:xfrm>
        </p:spPr>
        <p:txBody>
          <a:bodyPr>
            <a:normAutofit/>
          </a:bodyPr>
          <a:lstStyle/>
          <a:p>
            <a:r>
              <a:rPr lang="ru-RU" sz="5400" b="1" dirty="0"/>
              <a:t>Общие подходы к формированию отчетов о </a:t>
            </a:r>
            <a:r>
              <a:rPr lang="ru-RU" sz="5400" b="1" dirty="0" err="1"/>
              <a:t>самообследовании</a:t>
            </a:r>
            <a:endParaRPr lang="ru-RU" sz="5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600" dirty="0"/>
              <a:t>(алгоритм выстраивания и </a:t>
            </a:r>
            <a:r>
              <a:rPr lang="ru-RU" sz="3600" dirty="0" smtClean="0"/>
              <a:t>содержательное </a:t>
            </a:r>
            <a:r>
              <a:rPr lang="ru-RU" sz="3600" dirty="0"/>
              <a:t>наполнение разделов)</a:t>
            </a:r>
          </a:p>
        </p:txBody>
      </p:sp>
    </p:spTree>
    <p:extLst>
      <p:ext uri="{BB962C8B-B14F-4D97-AF65-F5344CB8AC3E}">
        <p14:creationId xmlns:p14="http://schemas.microsoft.com/office/powerpoint/2010/main" val="3753471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07D1B1-5FDA-455C-9722-C171B0AEF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985" y="2177"/>
            <a:ext cx="10018713" cy="106462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Информационная база </a:t>
            </a:r>
            <a:br>
              <a:rPr lang="ru-RU" b="1" dirty="0"/>
            </a:br>
            <a:r>
              <a:rPr lang="ru-RU" b="1" dirty="0"/>
              <a:t>аналитической части отчета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8BCEC4-B2AA-416A-8DBA-E18E115BC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034" y="1066800"/>
            <a:ext cx="10527663" cy="374226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Информация должна быть </a:t>
            </a:r>
            <a:r>
              <a:rPr lang="ru-RU" b="1" dirty="0"/>
              <a:t>объективной, актуальной, необходимой и достаточной </a:t>
            </a:r>
            <a:r>
              <a:rPr lang="ru-RU" dirty="0"/>
              <a:t>для получения на основе ее анализа </a:t>
            </a:r>
            <a:r>
              <a:rPr lang="ru-RU" b="1" dirty="0"/>
              <a:t>достоверных выводов </a:t>
            </a:r>
            <a:r>
              <a:rPr lang="ru-RU" dirty="0"/>
              <a:t>о состоянии и тенденциях развития образовательной системы школы и дальнейшего принятия управленческих решений, направленных на обеспечение и совершенствование качества образования в образовательной организации, повышение эффективности ее деятельности;</a:t>
            </a:r>
          </a:p>
          <a:p>
            <a:r>
              <a:rPr lang="ru-RU" dirty="0"/>
              <a:t>Критерий необходимости и достаточности информации предполагает, что используемые данные и факты приводятся </a:t>
            </a:r>
            <a:r>
              <a:rPr lang="ru-RU" b="1" dirty="0"/>
              <a:t>исключительно с целью обоснования или иллюстрации тезисов и выводов </a:t>
            </a:r>
            <a:r>
              <a:rPr lang="ru-RU" dirty="0"/>
              <a:t>аналитического отчета;</a:t>
            </a:r>
          </a:p>
          <a:p>
            <a:r>
              <a:rPr lang="ru-RU" dirty="0"/>
              <a:t>Подразделы и заключительная часть должны содержать </a:t>
            </a:r>
            <a:r>
              <a:rPr lang="ru-RU" b="1" dirty="0"/>
              <a:t>аналитическую часть и результаты анализа показателей</a:t>
            </a:r>
            <a:r>
              <a:rPr lang="ru-RU" dirty="0"/>
              <a:t> деятельности организации, подлежащей самообследованию</a:t>
            </a:r>
          </a:p>
          <a:p>
            <a:r>
              <a:rPr lang="ru-RU" dirty="0"/>
              <a:t>Выводы должны быть </a:t>
            </a:r>
            <a:r>
              <a:rPr lang="ru-RU" b="1" dirty="0"/>
              <a:t>четкими, ясными и аргументированными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96C553-D5C3-4AB0-A389-DE5B4EA516FF}"/>
              </a:ext>
            </a:extLst>
          </p:cNvPr>
          <p:cNvSpPr txBox="1"/>
          <p:nvPr/>
        </p:nvSpPr>
        <p:spPr>
          <a:xfrm>
            <a:off x="496390" y="4809067"/>
            <a:ext cx="1118902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Основная задача отчета по результатам самообследования – не только и не столько предоставить информацию о полученных за отчетный период результатах, сколько ее грамотный анализ и интерпретация</a:t>
            </a:r>
          </a:p>
        </p:txBody>
      </p:sp>
    </p:spTree>
    <p:extLst>
      <p:ext uri="{BB962C8B-B14F-4D97-AF65-F5344CB8AC3E}">
        <p14:creationId xmlns:p14="http://schemas.microsoft.com/office/powerpoint/2010/main" val="3740749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74E002-6B38-409E-9A5A-23FD0C27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Требования к структуре и оформлению аналитического отчета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2900F4-C967-42D2-A22F-1FD9B57A6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000" dirty="0"/>
              <a:t>целостность, т.е. наличие «стержневой» идеи, которая объединяет все части отчета в единое целое;</a:t>
            </a:r>
          </a:p>
          <a:p>
            <a:r>
              <a:rPr lang="ru-RU" sz="3000" dirty="0"/>
              <a:t>полнота информации и точность, убедительность аргументации;</a:t>
            </a:r>
          </a:p>
          <a:p>
            <a:r>
              <a:rPr lang="ru-RU" sz="3000" dirty="0"/>
              <a:t> ясность и обоснованность выводов; </a:t>
            </a:r>
          </a:p>
          <a:p>
            <a:r>
              <a:rPr lang="ru-RU" sz="3000" dirty="0"/>
              <a:t>связность и цельность текста отчета.</a:t>
            </a:r>
          </a:p>
        </p:txBody>
      </p:sp>
    </p:spTree>
    <p:extLst>
      <p:ext uri="{BB962C8B-B14F-4D97-AF65-F5344CB8AC3E}">
        <p14:creationId xmlns:p14="http://schemas.microsoft.com/office/powerpoint/2010/main" val="1425614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74E002-6B38-409E-9A5A-23FD0C27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>
            <a:normAutofit/>
          </a:bodyPr>
          <a:lstStyle/>
          <a:p>
            <a:r>
              <a:rPr lang="ru-RU" sz="3600" b="1" dirty="0"/>
              <a:t>Структурные единицы отчета о самообследовании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2900F4-C967-42D2-A22F-1FD9B57A6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8444" y="1456267"/>
            <a:ext cx="10233556" cy="499110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000" dirty="0"/>
              <a:t>Титульный лист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/>
              <a:t>Содержание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/>
              <a:t>Введение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/>
              <a:t>Основная часть документа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/>
              <a:t>Заключение </a:t>
            </a:r>
            <a:r>
              <a:rPr lang="ru-RU" dirty="0"/>
              <a:t>(может содержать </a:t>
            </a:r>
            <a:r>
              <a:rPr lang="ru-RU" sz="2400" dirty="0"/>
              <a:t>SWOT–анализ потенциала развития образовательной организации, который позволяет оценить не только сильные и слабые стороны организации, но и влияние внешнего окружения, имеющиеся благоприятные возможности для дальнейшего развития и основные риски)</a:t>
            </a:r>
            <a:endParaRPr lang="ru-RU" sz="3000" dirty="0"/>
          </a:p>
          <a:p>
            <a:pPr marL="514350" indent="-514350">
              <a:buFont typeface="+mj-lt"/>
              <a:buAutoNum type="arabicPeriod"/>
            </a:pPr>
            <a:r>
              <a:rPr lang="ru-RU" sz="3000" dirty="0"/>
              <a:t>Приложения </a:t>
            </a:r>
          </a:p>
        </p:txBody>
      </p:sp>
    </p:spTree>
    <p:extLst>
      <p:ext uri="{BB962C8B-B14F-4D97-AF65-F5344CB8AC3E}">
        <p14:creationId xmlns:p14="http://schemas.microsoft.com/office/powerpoint/2010/main" val="2472596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74E002-6B38-409E-9A5A-23FD0C27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>
            <a:normAutofit/>
          </a:bodyPr>
          <a:lstStyle/>
          <a:p>
            <a:r>
              <a:rPr lang="ru-RU" sz="3600" b="1" dirty="0"/>
              <a:t>Структура подразделов основной части документа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2900F4-C967-42D2-A22F-1FD9B57A6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0" y="1456266"/>
            <a:ext cx="10871200" cy="5401733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600" dirty="0"/>
              <a:t>Статистические данные на основе динамического и(или) сравнительного анализа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600" dirty="0"/>
              <a:t>Контекстный анализ (выводы, которые можно сделать на основе статистических показателей)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600" dirty="0"/>
              <a:t>В заключении каждого раздела (подраздела) должны содержаться выводы о сильных сторонах деятельности общеобразовательной организации по данному направлению, тенденциях развития, имеющихся проблемах и способах их решения, а также информация о приоритетных задачах, которые будут решаться администрацией и коллективом школы по данному направлению деятельности в следующем учебном году</a:t>
            </a:r>
          </a:p>
        </p:txBody>
      </p:sp>
    </p:spTree>
    <p:extLst>
      <p:ext uri="{BB962C8B-B14F-4D97-AF65-F5344CB8AC3E}">
        <p14:creationId xmlns:p14="http://schemas.microsoft.com/office/powerpoint/2010/main" val="784034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56BD2D-51AB-4CE4-9732-49BCE0918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445" y="1"/>
            <a:ext cx="10018713" cy="1066800"/>
          </a:xfrm>
        </p:spPr>
        <p:txBody>
          <a:bodyPr>
            <a:normAutofit/>
          </a:bodyPr>
          <a:lstStyle/>
          <a:p>
            <a:r>
              <a:rPr lang="ru-RU" sz="3600" b="1" dirty="0"/>
              <a:t>Общие рекомендации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82040A-0E57-4201-A1E1-48EC96629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9909" y="1066801"/>
            <a:ext cx="10018713" cy="5300132"/>
          </a:xfrm>
        </p:spPr>
        <p:txBody>
          <a:bodyPr>
            <a:normAutofit lnSpcReduction="10000"/>
          </a:bodyPr>
          <a:lstStyle/>
          <a:p>
            <a:pPr marL="457200" indent="-457200" algn="just">
              <a:buAutoNum type="arabicPeriod"/>
            </a:pPr>
            <a:r>
              <a:rPr lang="ru-RU" dirty="0"/>
              <a:t>Не перегружать аналитический отчет данными. Информация по каждому разделу и подразделу представляется в сжатом виде, текстовая часть должна быть минимизирована, чтобы отчет в общем своем объеме был доступен для прочтения внешними потребителями (желательно, чтобы он не превышал 30 стандартных тестовых страниц, включая элементы наглядности).</a:t>
            </a:r>
          </a:p>
          <a:p>
            <a:pPr marL="457200" indent="-457200" algn="just">
              <a:buAutoNum type="arabicPeriod"/>
            </a:pPr>
            <a:r>
              <a:rPr lang="ru-RU" dirty="0"/>
              <a:t>Не включать в отчет информацию, содержащую персональные данные обучающихся или сотрудников ОО. Например, списки участников олимпиадного и конкурсного движения; педагогов, прошедших в отчетном периоде курсы повышения квалификации и т.д.</a:t>
            </a:r>
          </a:p>
          <a:p>
            <a:pPr marL="457200" indent="-457200" algn="just">
              <a:buAutoNum type="arabicPeriod"/>
            </a:pPr>
            <a:r>
              <a:rPr lang="ru-RU" dirty="0"/>
              <a:t>Электронный формат аналитического отчета позволяет использовать гиперссылки как внутри документа, так и на внешние источники информации</a:t>
            </a:r>
          </a:p>
          <a:p>
            <a:pPr marL="457200" indent="-457200" algn="just">
              <a:buAutoNum type="arabicPeriod"/>
            </a:pPr>
            <a:r>
              <a:rPr lang="ru-RU" dirty="0"/>
              <a:t>Любые данные, включенные в отчет, должны быть интерпретированы</a:t>
            </a:r>
          </a:p>
        </p:txBody>
      </p:sp>
    </p:spTree>
    <p:extLst>
      <p:ext uri="{BB962C8B-B14F-4D97-AF65-F5344CB8AC3E}">
        <p14:creationId xmlns:p14="http://schemas.microsoft.com/office/powerpoint/2010/main" val="35462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3681" y="1905610"/>
            <a:ext cx="10559645" cy="3259057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ru-RU" dirty="0"/>
              <a:t>Федеральный закон от 29 декабря 2012 года № 273-ФЗ «Об образовании в Российской Федерации», ст. 29 ч.2 п.3</a:t>
            </a:r>
          </a:p>
          <a:p>
            <a:pPr marL="457200" indent="-457200" algn="just">
              <a:buAutoNum type="arabicPeriod"/>
            </a:pPr>
            <a:r>
              <a:rPr lang="ru-RU" dirty="0"/>
              <a:t>Приказ Министерства образования и науки Российской Федерации              от 14 июня 2013 года № 462</a:t>
            </a:r>
          </a:p>
          <a:p>
            <a:pPr marL="457200" indent="-457200" algn="just">
              <a:buFont typeface="Arial"/>
              <a:buAutoNum type="arabicPeriod"/>
            </a:pPr>
            <a:r>
              <a:rPr lang="ru-RU" dirty="0"/>
              <a:t>Приказ Министерства образования и науки Российской Федерации             от 10 декабря 2013 года № 1324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53681" y="810500"/>
            <a:ext cx="10479091" cy="10181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/>
              <a:t>Нормативно-правовая база </a:t>
            </a:r>
          </a:p>
          <a:p>
            <a:r>
              <a:rPr lang="ru-RU" sz="3600" b="1" dirty="0"/>
              <a:t>подготовки отчета о </a:t>
            </a:r>
            <a:r>
              <a:rPr lang="ru-RU" sz="3600" b="1" dirty="0" err="1"/>
              <a:t>самообследовании</a:t>
            </a:r>
            <a:endParaRPr lang="ru-RU" sz="3600" b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87384" y="5418528"/>
            <a:ext cx="11625942" cy="13470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Где найти? </a:t>
            </a:r>
            <a:r>
              <a:rPr lang="ru-RU" i="1" dirty="0">
                <a:solidFill>
                  <a:srgbClr val="002060"/>
                </a:solidFill>
              </a:rPr>
              <a:t>Сайт Комитета по образованию, раздел «Региональная система оценки качества», ссылка: </a:t>
            </a:r>
            <a:r>
              <a:rPr lang="en-US" i="1" dirty="0">
                <a:solidFill>
                  <a:srgbClr val="002060"/>
                </a:solidFill>
                <a:hlinkClick r:id="rId2"/>
              </a:rPr>
              <a:t>https://k-obr.spb.ru/napravleniya-deyatelnosti/regionalnaya-sistema-ocenki-kachestva/samoobsledovanie-obrazovatelnyh-organizacij</a:t>
            </a:r>
            <a:r>
              <a:rPr lang="en-US" dirty="0">
                <a:hlinkClick r:id="rId2"/>
              </a:rPr>
              <a:t>/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469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909" y="160205"/>
            <a:ext cx="10479091" cy="908641"/>
          </a:xfrm>
        </p:spPr>
        <p:txBody>
          <a:bodyPr>
            <a:normAutofit/>
          </a:bodyPr>
          <a:lstStyle/>
          <a:p>
            <a:r>
              <a:rPr lang="ru-RU" sz="3300" b="1" dirty="0"/>
              <a:t>Дополнительные источники для подготовки отчета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506583" y="1020092"/>
            <a:ext cx="10685417" cy="4283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ru-RU" dirty="0" err="1"/>
              <a:t>Курцева</a:t>
            </a:r>
            <a:r>
              <a:rPr lang="ru-RU" dirty="0"/>
              <a:t> Е.Г. Методические рекомендации по подготовке аналитического отчета по результатам самообследования общеобразовательной организации/ АППО, 2016 г.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/>
              <a:t>Распоряжение Комитета по образованию Правительства Санкт-Петербурга от 26.05.2022 № 1028-р </a:t>
            </a:r>
            <a:r>
              <a:rPr lang="ru-RU" sz="2400" dirty="0"/>
              <a:t>«Об утверждении Положения о системе работы с общеобразовательными организациями Санкт-Петербурга,  имеющими  низкие  образовательные  результаты  обучающихся (далее – ШНОР), и (или) общеобразовательными организациями Санкт-Петербурга, функционирующими в неблагоприятных социальных условиях (далее – ШНСУ), и общеобразовательными организациями Санкт-Петербурга, функционирующими в зоне риска снижения образовательных результатов (далее – ШФЗР)» (Приложение 2)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Методика формирования рейтингов государственных образовательных организаций Санкт-Петербурга, реализующих образовательные программы среднего общего образования.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2022 г.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87384" y="5418528"/>
            <a:ext cx="11625942" cy="13470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Где найти? </a:t>
            </a:r>
            <a:r>
              <a:rPr lang="ru-RU" i="1" dirty="0">
                <a:solidFill>
                  <a:srgbClr val="002060"/>
                </a:solidFill>
              </a:rPr>
              <a:t>Сайт Комитета по образованию, раздел «Региональная система оценки качества», ссылка: </a:t>
            </a:r>
            <a:r>
              <a:rPr lang="en-US" i="1" dirty="0">
                <a:solidFill>
                  <a:srgbClr val="002060"/>
                </a:solidFill>
                <a:hlinkClick r:id="rId2"/>
              </a:rPr>
              <a:t>https://k-obr.spb.ru/napravleniya-deyatelnosti/regionalnaya-sistema-ocenki-kachestva/samoobsledovanie-obrazovatelnyh-organizacij</a:t>
            </a:r>
            <a:r>
              <a:rPr lang="en-US" dirty="0">
                <a:hlinkClick r:id="rId2"/>
              </a:rPr>
              <a:t>/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492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223886"/>
            <a:ext cx="10018713" cy="1190135"/>
          </a:xfrm>
        </p:spPr>
        <p:txBody>
          <a:bodyPr>
            <a:normAutofit/>
          </a:bodyPr>
          <a:lstStyle/>
          <a:p>
            <a:r>
              <a:rPr lang="ru-RU" sz="3600" b="1" dirty="0"/>
              <a:t>Ключевые позиции при конструировании отчета о </a:t>
            </a:r>
            <a:r>
              <a:rPr lang="ru-RU" sz="3600" b="1" dirty="0" err="1"/>
              <a:t>самообследовании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2911" t="24742" r="6289" b="15601"/>
          <a:stretch/>
        </p:blipFill>
        <p:spPr>
          <a:xfrm>
            <a:off x="1568160" y="1545997"/>
            <a:ext cx="10418460" cy="432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30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304801"/>
            <a:ext cx="10415589" cy="1333500"/>
          </a:xfrm>
        </p:spPr>
        <p:txBody>
          <a:bodyPr>
            <a:normAutofit/>
          </a:bodyPr>
          <a:lstStyle/>
          <a:p>
            <a:r>
              <a:rPr lang="ru-RU" sz="3600" b="1" dirty="0"/>
              <a:t>Ключевые позиции при конструировании отчета о </a:t>
            </a:r>
            <a:r>
              <a:rPr lang="ru-RU" sz="3600" b="1" dirty="0" err="1"/>
              <a:t>самообследовании</a:t>
            </a:r>
            <a:endParaRPr lang="ru-RU" sz="36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792373" y="1824539"/>
            <a:ext cx="10107526" cy="4742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b="1" u="sng" dirty="0"/>
              <a:t>Объекты оценки:</a:t>
            </a:r>
          </a:p>
          <a:p>
            <a:pPr marL="457200" indent="-457200">
              <a:buFont typeface="Arial"/>
              <a:buAutoNum type="arabicPeriod"/>
            </a:pPr>
            <a:r>
              <a:rPr lang="ru-RU" dirty="0"/>
              <a:t>Образовательная деятельность ОО и организации учебного процесса</a:t>
            </a:r>
          </a:p>
          <a:p>
            <a:pPr marL="457200" indent="-457200">
              <a:buFont typeface="Arial"/>
              <a:buAutoNum type="arabicPeriod"/>
            </a:pPr>
            <a:r>
              <a:rPr lang="ru-RU" dirty="0"/>
              <a:t>Содержание и качество подготовки обучающихся</a:t>
            </a:r>
          </a:p>
          <a:p>
            <a:pPr marL="457200" indent="-457200">
              <a:buFont typeface="Arial"/>
              <a:buAutoNum type="arabicPeriod"/>
            </a:pPr>
            <a:r>
              <a:rPr lang="ru-RU" dirty="0"/>
              <a:t>Востребованность выпускников</a:t>
            </a:r>
          </a:p>
          <a:p>
            <a:pPr marL="457200" indent="-457200">
              <a:buFont typeface="Arial"/>
              <a:buAutoNum type="arabicPeriod"/>
            </a:pPr>
            <a:r>
              <a:rPr lang="ru-RU" dirty="0"/>
              <a:t>Функционирование внутренней системы оценки качества образования</a:t>
            </a:r>
          </a:p>
          <a:p>
            <a:pPr marL="457200" indent="-457200">
              <a:buFont typeface="Arial"/>
              <a:buAutoNum type="arabicPeriod"/>
            </a:pPr>
            <a:r>
              <a:rPr lang="ru-RU" dirty="0"/>
              <a:t>Система управления ОО</a:t>
            </a:r>
          </a:p>
          <a:p>
            <a:pPr marL="457200" indent="-457200">
              <a:buFont typeface="Arial"/>
              <a:buAutoNum type="arabicPeriod"/>
            </a:pPr>
            <a:r>
              <a:rPr lang="ru-RU" dirty="0"/>
              <a:t>Качество кадрового обеспечения</a:t>
            </a:r>
          </a:p>
          <a:p>
            <a:pPr marL="457200" indent="-457200">
              <a:buFont typeface="Arial"/>
              <a:buAutoNum type="arabicPeriod"/>
            </a:pPr>
            <a:r>
              <a:rPr lang="ru-RU" dirty="0"/>
              <a:t>Качество учебно-методического и библиотечно-информационного обеспечения</a:t>
            </a:r>
          </a:p>
          <a:p>
            <a:pPr marL="457200" indent="-457200">
              <a:buFont typeface="Arial"/>
              <a:buAutoNum type="arabicPeriod"/>
            </a:pPr>
            <a:r>
              <a:rPr lang="ru-RU" dirty="0"/>
              <a:t>Качество материально-технической базы ОО</a:t>
            </a:r>
          </a:p>
        </p:txBody>
      </p:sp>
    </p:spTree>
    <p:extLst>
      <p:ext uri="{BB962C8B-B14F-4D97-AF65-F5344CB8AC3E}">
        <p14:creationId xmlns:p14="http://schemas.microsoft.com/office/powerpoint/2010/main" val="3976222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3221D5-2A2C-4C30-8DE1-5688C6245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effectLst/>
                <a:ea typeface="Times New Roman" panose="02020603050405020304" pitchFamily="18" charset="0"/>
              </a:rPr>
              <a:t>Показатели деятельности общеобразовательной организации, подлежащей самообследованию </a:t>
            </a:r>
            <a:br>
              <a:rPr lang="ru-RU" sz="3600" b="1" dirty="0">
                <a:effectLst/>
                <a:ea typeface="Times New Roman" panose="02020603050405020304" pitchFamily="18" charset="0"/>
              </a:rPr>
            </a:br>
            <a:r>
              <a:rPr lang="ru-RU" sz="2700" b="1" dirty="0">
                <a:effectLst/>
                <a:ea typeface="Times New Roman" panose="02020603050405020304" pitchFamily="18" charset="0"/>
              </a:rPr>
              <a:t>(на основании </a:t>
            </a:r>
            <a:r>
              <a:rPr lang="ru-RU" sz="2700" b="1" dirty="0"/>
              <a:t>Приказа Министерства образования и науки РФ </a:t>
            </a:r>
            <a:br>
              <a:rPr lang="ru-RU" sz="2700" b="1" dirty="0"/>
            </a:br>
            <a:r>
              <a:rPr lang="ru-RU" sz="2700" b="1" dirty="0"/>
              <a:t>от 10 декабря 2013 года № 1324)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5EFCB391-1969-47F6-B3D5-970B9AB45F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8852497"/>
              </p:ext>
            </p:extLst>
          </p:nvPr>
        </p:nvGraphicFramePr>
        <p:xfrm>
          <a:off x="321734" y="2629989"/>
          <a:ext cx="11659310" cy="421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4104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2246AE-B3D1-4E6E-834B-1C002B6FA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377" y="1"/>
            <a:ext cx="10018713" cy="1320800"/>
          </a:xfrm>
        </p:spPr>
        <p:txBody>
          <a:bodyPr/>
          <a:lstStyle/>
          <a:p>
            <a:r>
              <a:rPr lang="ru-RU" b="1" dirty="0"/>
              <a:t>Базовые методы качественной оценки состояния и результатов ОО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8E5E3D84-DCA0-4503-9C01-A8F5DDED49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9471269"/>
              </p:ext>
            </p:extLst>
          </p:nvPr>
        </p:nvGraphicFramePr>
        <p:xfrm>
          <a:off x="177800" y="1320801"/>
          <a:ext cx="11836400" cy="5168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0182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108A11-1465-4D9E-8384-9785597BC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377" y="127363"/>
            <a:ext cx="10145486" cy="1116874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Пример динамического и сравнительного анализа образовательных результатов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B20565F-D807-439B-BF87-264BEA19FB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85" t="41524" r="34857" b="37524"/>
          <a:stretch/>
        </p:blipFill>
        <p:spPr>
          <a:xfrm>
            <a:off x="1297577" y="1244237"/>
            <a:ext cx="4798423" cy="14369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FEC2E86-E9B6-43D7-A009-B1A3F1DDFD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86" t="41270" r="24286" b="16064"/>
          <a:stretch/>
        </p:blipFill>
        <p:spPr>
          <a:xfrm>
            <a:off x="2272937" y="2814175"/>
            <a:ext cx="8170818" cy="381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11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108A11-1465-4D9E-8384-9785597BC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377" y="127363"/>
            <a:ext cx="10145486" cy="1116874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Пример динамического и сравнительного анализа кадрового обеспечения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D857815-66FD-4B64-B845-983CC03C32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29" t="26540" r="24429" b="25080"/>
          <a:stretch/>
        </p:blipFill>
        <p:spPr>
          <a:xfrm>
            <a:off x="1698170" y="1323701"/>
            <a:ext cx="9849328" cy="519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54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724</TotalTime>
  <Words>819</Words>
  <Application>Microsoft Office PowerPoint</Application>
  <PresentationFormat>Широкоэкранный</PresentationFormat>
  <Paragraphs>70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Corbel</vt:lpstr>
      <vt:lpstr>Times New Roman</vt:lpstr>
      <vt:lpstr>YS Text</vt:lpstr>
      <vt:lpstr>Параллакс</vt:lpstr>
      <vt:lpstr>Общие подходы к формированию отчетов о самообследовании</vt:lpstr>
      <vt:lpstr>Презентация PowerPoint</vt:lpstr>
      <vt:lpstr>Дополнительные источники для подготовки отчета</vt:lpstr>
      <vt:lpstr>Ключевые позиции при конструировании отчета о самообследовании</vt:lpstr>
      <vt:lpstr>Ключевые позиции при конструировании отчета о самообследовании</vt:lpstr>
      <vt:lpstr>Показатели деятельности общеобразовательной организации, подлежащей самообследованию  (на основании Приказа Министерства образования и науки РФ  от 10 декабря 2013 года № 1324)</vt:lpstr>
      <vt:lpstr>Базовые методы качественной оценки состояния и результатов ОО</vt:lpstr>
      <vt:lpstr>Пример динамического и сравнительного анализа образовательных результатов</vt:lpstr>
      <vt:lpstr>Пример динамического и сравнительного анализа кадрового обеспечения</vt:lpstr>
      <vt:lpstr>Информационная база  аналитической части отчета</vt:lpstr>
      <vt:lpstr>Требования к структуре и оформлению аналитического отчета</vt:lpstr>
      <vt:lpstr>Структурные единицы отчета о самообследовании</vt:lpstr>
      <vt:lpstr>Структура подразделов основной части документа</vt:lpstr>
      <vt:lpstr>Общие рекомендации </vt:lpstr>
    </vt:vector>
  </TitlesOfParts>
  <Company>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со школами с низкими образовательными результатами</dc:title>
  <dc:creator>User</dc:creator>
  <cp:lastModifiedBy>User</cp:lastModifiedBy>
  <cp:revision>37</cp:revision>
  <cp:lastPrinted>2023-03-02T06:45:31Z</cp:lastPrinted>
  <dcterms:created xsi:type="dcterms:W3CDTF">2022-01-11T07:59:36Z</dcterms:created>
  <dcterms:modified xsi:type="dcterms:W3CDTF">2023-03-02T08:25:27Z</dcterms:modified>
</cp:coreProperties>
</file>