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63" r:id="rId3"/>
    <p:sldId id="264" r:id="rId4"/>
    <p:sldId id="267" r:id="rId5"/>
    <p:sldId id="272" r:id="rId6"/>
    <p:sldId id="273" r:id="rId7"/>
    <p:sldId id="274" r:id="rId8"/>
    <p:sldId id="268" r:id="rId9"/>
    <p:sldId id="275" r:id="rId10"/>
    <p:sldId id="276" r:id="rId11"/>
    <p:sldId id="277" r:id="rId12"/>
    <p:sldId id="278" r:id="rId13"/>
    <p:sldId id="280" r:id="rId14"/>
    <p:sldId id="281" r:id="rId15"/>
    <p:sldId id="283" r:id="rId16"/>
    <p:sldId id="284" r:id="rId17"/>
    <p:sldId id="285" r:id="rId18"/>
    <p:sldId id="286" r:id="rId19"/>
    <p:sldId id="287" r:id="rId20"/>
    <p:sldId id="288" r:id="rId21"/>
    <p:sldId id="289" r:id="rId22"/>
    <p:sldId id="290" r:id="rId23"/>
    <p:sldId id="269" r:id="rId24"/>
    <p:sldId id="291" r:id="rId25"/>
    <p:sldId id="292" r:id="rId26"/>
    <p:sldId id="293" r:id="rId27"/>
    <p:sldId id="294" r:id="rId28"/>
    <p:sldId id="295" r:id="rId29"/>
    <p:sldId id="296" r:id="rId30"/>
    <p:sldId id="297" r:id="rId31"/>
    <p:sldId id="298" r:id="rId32"/>
    <p:sldId id="299" r:id="rId33"/>
    <p:sldId id="300" r:id="rId34"/>
    <p:sldId id="301" r:id="rId3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36" d="100"/>
          <a:sy n="36" d="100"/>
        </p:scale>
        <p:origin x="-145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C1E2E-466C-4044-8AF1-3CEF12C4CF67}" type="datetimeFigureOut">
              <a:rPr lang="ru-RU" smtClean="0"/>
              <a:pPr/>
              <a:t>30.10.2016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DF6EE-A841-464C-9EDB-E8EE97102F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C1E2E-466C-4044-8AF1-3CEF12C4CF67}" type="datetimeFigureOut">
              <a:rPr lang="ru-RU" smtClean="0"/>
              <a:pPr/>
              <a:t>30.10.2016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DF6EE-A841-464C-9EDB-E8EE97102F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C1E2E-466C-4044-8AF1-3CEF12C4CF67}" type="datetimeFigureOut">
              <a:rPr lang="ru-RU" smtClean="0"/>
              <a:pPr/>
              <a:t>30.10.2016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DF6EE-A841-464C-9EDB-E8EE97102FDA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C1E2E-466C-4044-8AF1-3CEF12C4CF67}" type="datetimeFigureOut">
              <a:rPr lang="ru-RU" smtClean="0"/>
              <a:pPr/>
              <a:t>30.10.2016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DF6EE-A841-464C-9EDB-E8EE97102FD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C1E2E-466C-4044-8AF1-3CEF12C4CF67}" type="datetimeFigureOut">
              <a:rPr lang="ru-RU" smtClean="0"/>
              <a:pPr/>
              <a:t>30.10.2016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DF6EE-A841-464C-9EDB-E8EE97102F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C1E2E-466C-4044-8AF1-3CEF12C4CF67}" type="datetimeFigureOut">
              <a:rPr lang="ru-RU" smtClean="0"/>
              <a:pPr/>
              <a:t>30.10.2016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DF6EE-A841-464C-9EDB-E8EE97102FD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C1E2E-466C-4044-8AF1-3CEF12C4CF67}" type="datetimeFigureOut">
              <a:rPr lang="ru-RU" smtClean="0"/>
              <a:pPr/>
              <a:t>30.10.2016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DF6EE-A841-464C-9EDB-E8EE97102F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C1E2E-466C-4044-8AF1-3CEF12C4CF67}" type="datetimeFigureOut">
              <a:rPr lang="ru-RU" smtClean="0"/>
              <a:pPr/>
              <a:t>30.10.2016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DF6EE-A841-464C-9EDB-E8EE97102F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C1E2E-466C-4044-8AF1-3CEF12C4CF67}" type="datetimeFigureOut">
              <a:rPr lang="ru-RU" smtClean="0"/>
              <a:pPr/>
              <a:t>30.10.2016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DF6EE-A841-464C-9EDB-E8EE97102F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C1E2E-466C-4044-8AF1-3CEF12C4CF67}" type="datetimeFigureOut">
              <a:rPr lang="ru-RU" smtClean="0"/>
              <a:pPr/>
              <a:t>30.10.2016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DF6EE-A841-464C-9EDB-E8EE97102FD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C1E2E-466C-4044-8AF1-3CEF12C4CF67}" type="datetimeFigureOut">
              <a:rPr lang="ru-RU" smtClean="0"/>
              <a:pPr/>
              <a:t>30.10.2016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DF6EE-A841-464C-9EDB-E8EE97102FD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3AAC1E2E-466C-4044-8AF1-3CEF12C4CF67}" type="datetimeFigureOut">
              <a:rPr lang="ru-RU" smtClean="0"/>
              <a:pPr/>
              <a:t>30.10.2016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3D3DF6EE-A841-464C-9EDB-E8EE97102FD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5400" dirty="0" smtClean="0"/>
              <a:t>Подготовка к ГИА 2017</a:t>
            </a:r>
            <a:endParaRPr lang="ru-RU" sz="5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012089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2067" y="1556792"/>
            <a:ext cx="7408333" cy="45693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/>
              <a:t>№ 7.</a:t>
            </a:r>
            <a:r>
              <a:rPr lang="ru-RU" dirty="0" smtClean="0"/>
              <a:t> Из </a:t>
            </a:r>
            <a:r>
              <a:rPr lang="ru-RU" dirty="0"/>
              <a:t>предложенного перечня выберите два оксида, которые реагируют </a:t>
            </a:r>
            <a:r>
              <a:rPr lang="ru-RU" dirty="0" smtClean="0"/>
              <a:t>с раствором </a:t>
            </a:r>
            <a:r>
              <a:rPr lang="ru-RU" dirty="0"/>
              <a:t>соляной кислоты, но </a:t>
            </a:r>
            <a:r>
              <a:rPr lang="ru-RU" b="1" dirty="0"/>
              <a:t>не реагируют </a:t>
            </a:r>
            <a:r>
              <a:rPr lang="ru-RU" dirty="0"/>
              <a:t>с раствором </a:t>
            </a:r>
            <a:r>
              <a:rPr lang="ru-RU" dirty="0" smtClean="0"/>
              <a:t>гидроксида натрия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1) CO</a:t>
            </a:r>
          </a:p>
          <a:p>
            <a:pPr marL="0" indent="0">
              <a:buNone/>
            </a:pPr>
            <a:r>
              <a:rPr lang="en-US" dirty="0"/>
              <a:t>2) </a:t>
            </a:r>
            <a:r>
              <a:rPr lang="en-US" dirty="0" smtClean="0"/>
              <a:t>SO</a:t>
            </a:r>
            <a:r>
              <a:rPr lang="en-US" baseline="-25000" dirty="0" smtClean="0"/>
              <a:t>3</a:t>
            </a:r>
            <a:endParaRPr lang="en-US" baseline="-25000" dirty="0"/>
          </a:p>
          <a:p>
            <a:pPr marL="0" indent="0">
              <a:buNone/>
            </a:pPr>
            <a:r>
              <a:rPr lang="en-US" dirty="0"/>
              <a:t>3) </a:t>
            </a:r>
            <a:r>
              <a:rPr lang="en-US" dirty="0" err="1"/>
              <a:t>CuO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4) </a:t>
            </a:r>
            <a:r>
              <a:rPr lang="en-US" dirty="0" err="1"/>
              <a:t>MgO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5) </a:t>
            </a:r>
            <a:r>
              <a:rPr lang="en-US" dirty="0" err="1"/>
              <a:t>ZnO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ЕГЭ базовый уровень</a:t>
            </a:r>
          </a:p>
        </p:txBody>
      </p:sp>
    </p:spTree>
    <p:extLst>
      <p:ext uri="{BB962C8B-B14F-4D97-AF65-F5344CB8AC3E}">
        <p14:creationId xmlns:p14="http://schemas.microsoft.com/office/powerpoint/2010/main" xmlns="" val="3533074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1772816"/>
            <a:ext cx="7408333" cy="345069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b="1" dirty="0" smtClean="0"/>
              <a:t>№ 8.</a:t>
            </a:r>
            <a:r>
              <a:rPr lang="ru-RU" dirty="0" smtClean="0"/>
              <a:t> В </a:t>
            </a:r>
            <a:r>
              <a:rPr lang="ru-RU" dirty="0"/>
              <a:t>пробирку с раствором соли Х добавили несколько капель </a:t>
            </a:r>
            <a:r>
              <a:rPr lang="ru-RU" dirty="0" smtClean="0"/>
              <a:t>раствора вещества </a:t>
            </a:r>
            <a:r>
              <a:rPr lang="ru-RU" dirty="0"/>
              <a:t>Y. В результате реакции наблюдали выделение бесцветного газа.</a:t>
            </a:r>
          </a:p>
          <a:p>
            <a:pPr marL="0" indent="0">
              <a:buNone/>
            </a:pPr>
            <a:r>
              <a:rPr lang="ru-RU" dirty="0"/>
              <a:t>Из предложенного перечня выберите вещества X и Y, которые </a:t>
            </a:r>
            <a:r>
              <a:rPr lang="ru-RU" dirty="0" smtClean="0"/>
              <a:t>могут вступать </a:t>
            </a:r>
            <a:r>
              <a:rPr lang="ru-RU" dirty="0"/>
              <a:t>в описанную реакцию</a:t>
            </a:r>
            <a:r>
              <a:rPr lang="ru-RU" dirty="0" smtClean="0"/>
              <a:t>.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1) KOH</a:t>
            </a:r>
          </a:p>
          <a:p>
            <a:pPr marL="0" indent="0">
              <a:buNone/>
            </a:pPr>
            <a:r>
              <a:rPr lang="en-US" dirty="0"/>
              <a:t>2) </a:t>
            </a:r>
            <a:r>
              <a:rPr lang="en-US" dirty="0" err="1"/>
              <a:t>HCl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3) Cu(NO</a:t>
            </a:r>
            <a:r>
              <a:rPr lang="en-US" baseline="-25000" dirty="0"/>
              <a:t>3</a:t>
            </a:r>
            <a:r>
              <a:rPr lang="en-US" dirty="0"/>
              <a:t>)</a:t>
            </a:r>
            <a:r>
              <a:rPr lang="en-US" baseline="-25000" dirty="0"/>
              <a:t>2</a:t>
            </a:r>
          </a:p>
          <a:p>
            <a:pPr marL="0" indent="0">
              <a:buNone/>
            </a:pPr>
            <a:r>
              <a:rPr lang="en-US" dirty="0"/>
              <a:t>4) K</a:t>
            </a:r>
            <a:r>
              <a:rPr lang="en-US" baseline="-25000" dirty="0"/>
              <a:t>2</a:t>
            </a:r>
            <a:r>
              <a:rPr lang="en-US" dirty="0"/>
              <a:t>SO</a:t>
            </a:r>
            <a:r>
              <a:rPr lang="en-US" baseline="-25000" dirty="0"/>
              <a:t>3</a:t>
            </a:r>
          </a:p>
          <a:p>
            <a:pPr marL="0" indent="0">
              <a:buNone/>
            </a:pPr>
            <a:r>
              <a:rPr lang="en-US" dirty="0"/>
              <a:t>5) Na</a:t>
            </a:r>
            <a:r>
              <a:rPr lang="en-US" baseline="-25000" dirty="0"/>
              <a:t>2</a:t>
            </a:r>
            <a:r>
              <a:rPr lang="en-US" dirty="0"/>
              <a:t>SiO</a:t>
            </a:r>
            <a:r>
              <a:rPr lang="en-US" baseline="-25000" dirty="0"/>
              <a:t>3</a:t>
            </a:r>
            <a:endParaRPr lang="ru-RU" baseline="-250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ЕГЭ базовый уровень</a:t>
            </a:r>
          </a:p>
        </p:txBody>
      </p:sp>
    </p:spTree>
    <p:extLst>
      <p:ext uri="{BB962C8B-B14F-4D97-AF65-F5344CB8AC3E}">
        <p14:creationId xmlns:p14="http://schemas.microsoft.com/office/powerpoint/2010/main" xmlns="" val="3575479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1700808"/>
            <a:ext cx="7408333" cy="345069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b="1" dirty="0" smtClean="0"/>
              <a:t>№ 9. </a:t>
            </a:r>
            <a:r>
              <a:rPr lang="ru-RU" dirty="0" smtClean="0"/>
              <a:t>Задана </a:t>
            </a:r>
            <a:r>
              <a:rPr lang="ru-RU" dirty="0"/>
              <a:t>следующая схема превращений </a:t>
            </a:r>
            <a:r>
              <a:rPr lang="ru-RU" dirty="0" smtClean="0"/>
              <a:t>веществ: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 </a:t>
            </a:r>
            <a:r>
              <a:rPr lang="en-US" dirty="0" smtClean="0"/>
              <a:t>X               </a:t>
            </a:r>
            <a:r>
              <a:rPr lang="ru-RU" dirty="0" smtClean="0"/>
              <a:t> </a:t>
            </a:r>
            <a:r>
              <a:rPr lang="en-US" dirty="0" smtClean="0"/>
              <a:t>Y</a:t>
            </a:r>
            <a:endParaRPr lang="ru-RU" dirty="0" smtClean="0"/>
          </a:p>
          <a:p>
            <a:pPr marL="0" indent="0">
              <a:buNone/>
            </a:pPr>
            <a:r>
              <a:rPr lang="en-US" dirty="0" smtClean="0"/>
              <a:t>CO</a:t>
            </a:r>
            <a:r>
              <a:rPr lang="en-US" baseline="-25000" dirty="0" smtClean="0"/>
              <a:t>2</a:t>
            </a:r>
            <a:r>
              <a:rPr lang="ru-RU" dirty="0"/>
              <a:t> </a:t>
            </a:r>
            <a:r>
              <a:rPr lang="ru-RU" dirty="0" smtClean="0"/>
              <a:t>---- </a:t>
            </a:r>
            <a:r>
              <a:rPr lang="en-US" dirty="0" smtClean="0"/>
              <a:t>K</a:t>
            </a:r>
            <a:r>
              <a:rPr lang="en-US" baseline="-25000" dirty="0" smtClean="0"/>
              <a:t>2</a:t>
            </a:r>
            <a:r>
              <a:rPr lang="en-US" dirty="0" smtClean="0"/>
              <a:t>CO</a:t>
            </a:r>
            <a:r>
              <a:rPr lang="en-US" baseline="-25000" dirty="0" smtClean="0"/>
              <a:t>3</a:t>
            </a:r>
            <a:r>
              <a:rPr lang="en-US" dirty="0" smtClean="0"/>
              <a:t> </a:t>
            </a:r>
            <a:r>
              <a:rPr lang="ru-RU" dirty="0" smtClean="0"/>
              <a:t>----</a:t>
            </a:r>
            <a:r>
              <a:rPr lang="en-US" dirty="0" smtClean="0"/>
              <a:t>KHCO</a:t>
            </a:r>
            <a:r>
              <a:rPr lang="en-US" baseline="-25000" dirty="0" smtClean="0"/>
              <a:t>3</a:t>
            </a:r>
            <a:endParaRPr lang="ru-RU" baseline="-25000" dirty="0"/>
          </a:p>
          <a:p>
            <a:pPr marL="0" indent="0">
              <a:buNone/>
            </a:pPr>
            <a:r>
              <a:rPr lang="ru-RU" dirty="0" smtClean="0"/>
              <a:t>Определите</a:t>
            </a:r>
            <a:r>
              <a:rPr lang="ru-RU" dirty="0"/>
              <a:t>, какие из указанных веществ являются веществами X и Y.</a:t>
            </a:r>
          </a:p>
          <a:p>
            <a:pPr marL="0" indent="0">
              <a:buNone/>
            </a:pPr>
            <a:r>
              <a:rPr lang="en-US" dirty="0"/>
              <a:t>1) </a:t>
            </a:r>
            <a:r>
              <a:rPr lang="en-US" dirty="0" err="1"/>
              <a:t>KCl</a:t>
            </a:r>
            <a:r>
              <a:rPr lang="en-US" dirty="0"/>
              <a:t> (</a:t>
            </a:r>
            <a:r>
              <a:rPr lang="ru-RU" dirty="0"/>
              <a:t>р-р)</a:t>
            </a:r>
          </a:p>
          <a:p>
            <a:pPr marL="0" indent="0">
              <a:buNone/>
            </a:pPr>
            <a:r>
              <a:rPr lang="en-US" dirty="0"/>
              <a:t>2) K</a:t>
            </a:r>
            <a:r>
              <a:rPr lang="en-US" baseline="-25000" dirty="0"/>
              <a:t>2</a:t>
            </a:r>
            <a:r>
              <a:rPr lang="en-US" dirty="0"/>
              <a:t>O</a:t>
            </a:r>
          </a:p>
          <a:p>
            <a:pPr marL="0" indent="0">
              <a:buNone/>
            </a:pPr>
            <a:r>
              <a:rPr lang="en-US" dirty="0"/>
              <a:t>3) H</a:t>
            </a:r>
            <a:r>
              <a:rPr lang="en-US" baseline="-25000" dirty="0"/>
              <a:t>2</a:t>
            </a:r>
          </a:p>
          <a:p>
            <a:pPr marL="0" indent="0">
              <a:buNone/>
            </a:pPr>
            <a:r>
              <a:rPr lang="en-US" dirty="0"/>
              <a:t>4) </a:t>
            </a:r>
            <a:r>
              <a:rPr lang="en-US" dirty="0" err="1"/>
              <a:t>HCl</a:t>
            </a:r>
            <a:r>
              <a:rPr lang="en-US" dirty="0"/>
              <a:t> (</a:t>
            </a:r>
            <a:r>
              <a:rPr lang="ru-RU" dirty="0"/>
              <a:t>избыток)</a:t>
            </a:r>
          </a:p>
          <a:p>
            <a:pPr marL="0" indent="0">
              <a:buNone/>
            </a:pPr>
            <a:r>
              <a:rPr lang="en-US" dirty="0"/>
              <a:t>5) CO</a:t>
            </a:r>
            <a:r>
              <a:rPr lang="en-US" baseline="-25000" dirty="0"/>
              <a:t>2</a:t>
            </a:r>
            <a:r>
              <a:rPr lang="en-US" dirty="0"/>
              <a:t> (</a:t>
            </a:r>
            <a:r>
              <a:rPr lang="ru-RU" dirty="0"/>
              <a:t>р-р)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ЕГЭ базовый уровень</a:t>
            </a:r>
          </a:p>
        </p:txBody>
      </p:sp>
    </p:spTree>
    <p:extLst>
      <p:ext uri="{BB962C8B-B14F-4D97-AF65-F5344CB8AC3E}">
        <p14:creationId xmlns:p14="http://schemas.microsoft.com/office/powerpoint/2010/main" xmlns="" val="3635807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1772816"/>
            <a:ext cx="7408333" cy="345069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800" b="1" dirty="0" smtClean="0"/>
              <a:t>№ 5.</a:t>
            </a:r>
            <a:r>
              <a:rPr lang="ru-RU" sz="2800" dirty="0" smtClean="0"/>
              <a:t> Вещества</a:t>
            </a:r>
            <a:r>
              <a:rPr lang="ru-RU" sz="2800" dirty="0"/>
              <a:t>, формулы которых – </a:t>
            </a:r>
            <a:r>
              <a:rPr lang="ru-RU" sz="2800" dirty="0" err="1"/>
              <a:t>ZnO</a:t>
            </a:r>
            <a:r>
              <a:rPr lang="ru-RU" sz="2800" dirty="0"/>
              <a:t> и Na</a:t>
            </a:r>
            <a:r>
              <a:rPr lang="ru-RU" sz="2800" baseline="-25000" dirty="0"/>
              <a:t>2</a:t>
            </a:r>
            <a:r>
              <a:rPr lang="ru-RU" sz="2800" dirty="0"/>
              <a:t>SO</a:t>
            </a:r>
            <a:r>
              <a:rPr lang="ru-RU" sz="2800" baseline="-25000" dirty="0"/>
              <a:t>4</a:t>
            </a:r>
            <a:r>
              <a:rPr lang="ru-RU" sz="2800" dirty="0"/>
              <a:t>, являются </a:t>
            </a:r>
            <a:r>
              <a:rPr lang="ru-RU" sz="2800" dirty="0" smtClean="0"/>
              <a:t>соответственно</a:t>
            </a:r>
          </a:p>
          <a:p>
            <a:pPr marL="0" indent="0">
              <a:buNone/>
            </a:pPr>
            <a:endParaRPr lang="ru-RU" sz="2800" dirty="0"/>
          </a:p>
          <a:p>
            <a:pPr marL="0" indent="0">
              <a:buNone/>
            </a:pPr>
            <a:r>
              <a:rPr lang="ru-RU" sz="2800" dirty="0"/>
              <a:t>1) </a:t>
            </a:r>
            <a:r>
              <a:rPr lang="ru-RU" sz="2800" dirty="0" err="1"/>
              <a:t>оснόвным</a:t>
            </a:r>
            <a:r>
              <a:rPr lang="ru-RU" sz="2800" dirty="0"/>
              <a:t> оксидом и кислотой</a:t>
            </a:r>
          </a:p>
          <a:p>
            <a:pPr marL="0" indent="0">
              <a:buNone/>
            </a:pPr>
            <a:r>
              <a:rPr lang="ru-RU" sz="2800" dirty="0"/>
              <a:t>2) амфотерным гидроксидом и солью</a:t>
            </a:r>
          </a:p>
          <a:p>
            <a:pPr marL="0" indent="0">
              <a:buNone/>
            </a:pPr>
            <a:r>
              <a:rPr lang="ru-RU" sz="2800" dirty="0"/>
              <a:t>3) амфотерным оксидом и солью</a:t>
            </a:r>
          </a:p>
          <a:p>
            <a:pPr marL="0" indent="0">
              <a:buNone/>
            </a:pPr>
            <a:r>
              <a:rPr lang="ru-RU" sz="2800" dirty="0"/>
              <a:t>4) </a:t>
            </a:r>
            <a:r>
              <a:rPr lang="ru-RU" sz="2800" dirty="0" err="1"/>
              <a:t>оснόвным</a:t>
            </a:r>
            <a:r>
              <a:rPr lang="ru-RU" sz="2800" dirty="0"/>
              <a:t> оксидом и основанием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ОГЭ базовый </a:t>
            </a:r>
            <a:r>
              <a:rPr lang="ru-RU" dirty="0" smtClean="0"/>
              <a:t>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585769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2067" y="1628800"/>
            <a:ext cx="7408333" cy="4497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b="1" dirty="0" smtClean="0"/>
              <a:t>№ 10. </a:t>
            </a:r>
            <a:r>
              <a:rPr lang="ru-RU" sz="2800" dirty="0" smtClean="0"/>
              <a:t>Оксид </a:t>
            </a:r>
            <a:r>
              <a:rPr lang="ru-RU" sz="2800" dirty="0"/>
              <a:t>цинка реагирует с каждым из двух веществ</a:t>
            </a:r>
            <a:r>
              <a:rPr lang="ru-RU" sz="2800" dirty="0" smtClean="0"/>
              <a:t>:</a:t>
            </a:r>
          </a:p>
          <a:p>
            <a:pPr marL="0" indent="0">
              <a:buNone/>
            </a:pPr>
            <a:endParaRPr lang="ru-RU" sz="2800" dirty="0"/>
          </a:p>
          <a:p>
            <a:pPr marL="0" indent="0">
              <a:buNone/>
            </a:pPr>
            <a:r>
              <a:rPr lang="en-US" sz="2800" dirty="0"/>
              <a:t>1) Na</a:t>
            </a:r>
            <a:r>
              <a:rPr lang="en-US" sz="2800" baseline="-25000" dirty="0"/>
              <a:t>2</a:t>
            </a:r>
            <a:r>
              <a:rPr lang="en-US" sz="2800" dirty="0"/>
              <a:t>O </a:t>
            </a:r>
            <a:r>
              <a:rPr lang="ru-RU" sz="2800" dirty="0"/>
              <a:t>и </a:t>
            </a:r>
            <a:r>
              <a:rPr lang="en-US" sz="2800" dirty="0"/>
              <a:t>H</a:t>
            </a:r>
            <a:r>
              <a:rPr lang="en-US" sz="2800" baseline="-25000" dirty="0"/>
              <a:t>2</a:t>
            </a:r>
            <a:r>
              <a:rPr lang="en-US" sz="2800" dirty="0"/>
              <a:t>O</a:t>
            </a:r>
          </a:p>
          <a:p>
            <a:pPr marL="0" indent="0">
              <a:buNone/>
            </a:pPr>
            <a:r>
              <a:rPr lang="en-US" sz="2800" dirty="0"/>
              <a:t>2) SiO</a:t>
            </a:r>
            <a:r>
              <a:rPr lang="en-US" sz="2800" baseline="-25000" dirty="0"/>
              <a:t>2</a:t>
            </a:r>
            <a:r>
              <a:rPr lang="en-US" sz="2800" dirty="0"/>
              <a:t> </a:t>
            </a:r>
            <a:r>
              <a:rPr lang="ru-RU" sz="2800" dirty="0"/>
              <a:t>и </a:t>
            </a:r>
            <a:r>
              <a:rPr lang="en-US" sz="2800" dirty="0"/>
              <a:t>Ag</a:t>
            </a:r>
          </a:p>
          <a:p>
            <a:pPr marL="0" indent="0">
              <a:buNone/>
            </a:pPr>
            <a:r>
              <a:rPr lang="en-US" sz="2800" dirty="0"/>
              <a:t>3) </a:t>
            </a:r>
            <a:r>
              <a:rPr lang="en-US" sz="2800" dirty="0" err="1"/>
              <a:t>NaOH</a:t>
            </a:r>
            <a:r>
              <a:rPr lang="en-US" sz="2800" dirty="0"/>
              <a:t> </a:t>
            </a:r>
            <a:r>
              <a:rPr lang="ru-RU" sz="2800" dirty="0"/>
              <a:t>и </a:t>
            </a:r>
            <a:r>
              <a:rPr lang="en-US" sz="2800" dirty="0" err="1"/>
              <a:t>HCl</a:t>
            </a:r>
            <a:endParaRPr lang="en-US" sz="2800" dirty="0"/>
          </a:p>
          <a:p>
            <a:pPr marL="0" indent="0">
              <a:buNone/>
            </a:pPr>
            <a:r>
              <a:rPr lang="en-US" sz="2800" dirty="0"/>
              <a:t>4) HNO</a:t>
            </a:r>
            <a:r>
              <a:rPr lang="en-US" sz="2800" baseline="-25000" dirty="0"/>
              <a:t>3</a:t>
            </a:r>
            <a:r>
              <a:rPr lang="en-US" sz="2800" dirty="0"/>
              <a:t> </a:t>
            </a:r>
            <a:r>
              <a:rPr lang="ru-RU" sz="2800" dirty="0"/>
              <a:t>и </a:t>
            </a:r>
            <a:r>
              <a:rPr lang="en-US" sz="2800" dirty="0"/>
              <a:t>O</a:t>
            </a:r>
            <a:r>
              <a:rPr lang="en-US" sz="2800" baseline="-25000" dirty="0"/>
              <a:t>2</a:t>
            </a:r>
            <a:endParaRPr lang="ru-RU" sz="2800" baseline="-250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ОГЭ базовый уровень</a:t>
            </a:r>
          </a:p>
        </p:txBody>
      </p:sp>
    </p:spTree>
    <p:extLst>
      <p:ext uri="{BB962C8B-B14F-4D97-AF65-F5344CB8AC3E}">
        <p14:creationId xmlns:p14="http://schemas.microsoft.com/office/powerpoint/2010/main" xmlns="" val="3011027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2067" y="1556792"/>
            <a:ext cx="7408333" cy="45693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b="1" dirty="0" smtClean="0"/>
              <a:t>№ 11. </a:t>
            </a:r>
            <a:r>
              <a:rPr lang="ru-RU" sz="2800" dirty="0"/>
              <a:t>В реакцию с соляной кислотой </a:t>
            </a:r>
            <a:r>
              <a:rPr lang="ru-RU" sz="2800" dirty="0" smtClean="0"/>
              <a:t>вступает</a:t>
            </a:r>
          </a:p>
          <a:p>
            <a:pPr marL="0" indent="0">
              <a:buNone/>
            </a:pPr>
            <a:endParaRPr lang="ru-RU" sz="2800" dirty="0"/>
          </a:p>
          <a:p>
            <a:pPr marL="0" indent="0">
              <a:buNone/>
            </a:pPr>
            <a:r>
              <a:rPr lang="ru-RU" sz="2800" dirty="0"/>
              <a:t>1) нитрат серебра</a:t>
            </a:r>
          </a:p>
          <a:p>
            <a:pPr marL="0" indent="0">
              <a:buNone/>
            </a:pPr>
            <a:r>
              <a:rPr lang="ru-RU" sz="2800" dirty="0"/>
              <a:t>2) нитрат бария</a:t>
            </a:r>
          </a:p>
          <a:p>
            <a:pPr marL="0" indent="0">
              <a:buNone/>
            </a:pPr>
            <a:r>
              <a:rPr lang="ru-RU" sz="2800" dirty="0"/>
              <a:t>3) серебро</a:t>
            </a:r>
          </a:p>
          <a:p>
            <a:pPr marL="0" indent="0">
              <a:buNone/>
            </a:pPr>
            <a:r>
              <a:rPr lang="ru-RU" sz="2800" dirty="0"/>
              <a:t>4) оксид кремния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ОГЭ базовый уровень</a:t>
            </a:r>
          </a:p>
        </p:txBody>
      </p:sp>
    </p:spTree>
    <p:extLst>
      <p:ext uri="{BB962C8B-B14F-4D97-AF65-F5344CB8AC3E}">
        <p14:creationId xmlns:p14="http://schemas.microsoft.com/office/powerpoint/2010/main" xmlns="" val="2594773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772816"/>
            <a:ext cx="7408333" cy="345069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dirty="0" smtClean="0"/>
              <a:t>№ 12</a:t>
            </a:r>
            <a:r>
              <a:rPr lang="ru-RU" sz="2800" b="1" dirty="0" smtClean="0"/>
              <a:t>. </a:t>
            </a:r>
            <a:r>
              <a:rPr lang="ru-RU" sz="2800" dirty="0"/>
              <a:t>Среди веществ: </a:t>
            </a:r>
            <a:r>
              <a:rPr lang="ru-RU" sz="2800" dirty="0" err="1"/>
              <a:t>NaCl</a:t>
            </a:r>
            <a:r>
              <a:rPr lang="ru-RU" sz="2800" dirty="0"/>
              <a:t>, Na</a:t>
            </a:r>
            <a:r>
              <a:rPr lang="ru-RU" sz="2800" baseline="-25000" dirty="0"/>
              <a:t>2</a:t>
            </a:r>
            <a:r>
              <a:rPr lang="ru-RU" sz="2800" dirty="0"/>
              <a:t>S, Na</a:t>
            </a:r>
            <a:r>
              <a:rPr lang="ru-RU" sz="2800" baseline="-25000" dirty="0"/>
              <a:t>2</a:t>
            </a:r>
            <a:r>
              <a:rPr lang="ru-RU" sz="2800" dirty="0"/>
              <a:t>SO</a:t>
            </a:r>
            <a:r>
              <a:rPr lang="ru-RU" sz="2800" baseline="-25000" dirty="0"/>
              <a:t>4</a:t>
            </a:r>
            <a:r>
              <a:rPr lang="ru-RU" sz="2800" dirty="0"/>
              <a:t> – в реакцию с раствором </a:t>
            </a:r>
            <a:r>
              <a:rPr lang="ru-RU" sz="2800" dirty="0" err="1" smtClean="0"/>
              <a:t>Cu</a:t>
            </a:r>
            <a:r>
              <a:rPr lang="ru-RU" sz="2800" dirty="0" smtClean="0"/>
              <a:t>(NO</a:t>
            </a:r>
            <a:r>
              <a:rPr lang="ru-RU" sz="2800" baseline="-25000" dirty="0" smtClean="0"/>
              <a:t>3</a:t>
            </a:r>
            <a:r>
              <a:rPr lang="ru-RU" sz="2800" dirty="0" smtClean="0"/>
              <a:t>)</a:t>
            </a:r>
            <a:r>
              <a:rPr lang="ru-RU" sz="2800" baseline="-25000" dirty="0" smtClean="0"/>
              <a:t>2</a:t>
            </a:r>
            <a:r>
              <a:rPr lang="ru-RU" sz="2800" dirty="0" smtClean="0"/>
              <a:t> вступает</a:t>
            </a:r>
            <a:r>
              <a:rPr lang="ru-RU" sz="2800" dirty="0"/>
              <a:t>(-ют</a:t>
            </a:r>
            <a:r>
              <a:rPr lang="ru-RU" sz="2800" dirty="0" smtClean="0"/>
              <a:t>)</a:t>
            </a:r>
          </a:p>
          <a:p>
            <a:pPr marL="0" indent="0">
              <a:buNone/>
            </a:pPr>
            <a:endParaRPr lang="ru-RU" sz="2800" dirty="0"/>
          </a:p>
          <a:p>
            <a:pPr marL="0" indent="0">
              <a:buNone/>
            </a:pPr>
            <a:r>
              <a:rPr lang="ru-RU" sz="2800" dirty="0"/>
              <a:t>1) только </a:t>
            </a:r>
            <a:r>
              <a:rPr lang="en-US" sz="2800" dirty="0"/>
              <a:t>Na</a:t>
            </a:r>
            <a:r>
              <a:rPr lang="en-US" sz="2800" baseline="-25000" dirty="0"/>
              <a:t>2</a:t>
            </a:r>
            <a:r>
              <a:rPr lang="en-US" sz="2800" dirty="0"/>
              <a:t>S</a:t>
            </a:r>
          </a:p>
          <a:p>
            <a:pPr marL="0" indent="0">
              <a:buNone/>
            </a:pPr>
            <a:r>
              <a:rPr lang="en-US" sz="2800" dirty="0"/>
              <a:t>2) </a:t>
            </a:r>
            <a:r>
              <a:rPr lang="en-US" sz="2800" dirty="0" err="1"/>
              <a:t>NaCl</a:t>
            </a:r>
            <a:r>
              <a:rPr lang="en-US" sz="2800" dirty="0"/>
              <a:t> </a:t>
            </a:r>
            <a:r>
              <a:rPr lang="ru-RU" sz="2800" dirty="0"/>
              <a:t>и </a:t>
            </a:r>
            <a:r>
              <a:rPr lang="en-US" sz="2800" dirty="0"/>
              <a:t>Na</a:t>
            </a:r>
            <a:r>
              <a:rPr lang="en-US" sz="2800" baseline="-25000" dirty="0"/>
              <a:t>2</a:t>
            </a:r>
            <a:r>
              <a:rPr lang="en-US" sz="2800" dirty="0"/>
              <a:t>S</a:t>
            </a:r>
          </a:p>
          <a:p>
            <a:pPr marL="0" indent="0">
              <a:buNone/>
            </a:pPr>
            <a:r>
              <a:rPr lang="en-US" sz="2800" dirty="0"/>
              <a:t>3) Na</a:t>
            </a:r>
            <a:r>
              <a:rPr lang="en-US" sz="2800" baseline="-25000" dirty="0"/>
              <a:t>2</a:t>
            </a:r>
            <a:r>
              <a:rPr lang="en-US" sz="2800" dirty="0"/>
              <a:t>S </a:t>
            </a:r>
            <a:r>
              <a:rPr lang="ru-RU" sz="2800" dirty="0"/>
              <a:t>и </a:t>
            </a:r>
            <a:r>
              <a:rPr lang="en-US" sz="2800" dirty="0"/>
              <a:t>Na</a:t>
            </a:r>
            <a:r>
              <a:rPr lang="en-US" sz="2800" baseline="-25000" dirty="0"/>
              <a:t>2</a:t>
            </a:r>
            <a:r>
              <a:rPr lang="en-US" sz="2800" dirty="0"/>
              <a:t>SO</a:t>
            </a:r>
            <a:r>
              <a:rPr lang="en-US" sz="2800" baseline="-25000" dirty="0"/>
              <a:t>4</a:t>
            </a:r>
          </a:p>
          <a:p>
            <a:pPr marL="0" indent="0">
              <a:buNone/>
            </a:pPr>
            <a:r>
              <a:rPr lang="en-US" sz="2800" dirty="0"/>
              <a:t>4) </a:t>
            </a:r>
            <a:r>
              <a:rPr lang="en-US" sz="2800" dirty="0" err="1"/>
              <a:t>NaCl</a:t>
            </a:r>
            <a:r>
              <a:rPr lang="en-US" sz="2800" dirty="0"/>
              <a:t> </a:t>
            </a:r>
            <a:r>
              <a:rPr lang="ru-RU" sz="2800" dirty="0"/>
              <a:t>и </a:t>
            </a:r>
            <a:r>
              <a:rPr lang="en-US" sz="2800" dirty="0"/>
              <a:t>Na</a:t>
            </a:r>
            <a:r>
              <a:rPr lang="en-US" sz="2800" baseline="-25000" dirty="0"/>
              <a:t>2</a:t>
            </a:r>
            <a:r>
              <a:rPr lang="en-US" sz="2800" dirty="0"/>
              <a:t>SO</a:t>
            </a:r>
            <a:r>
              <a:rPr lang="en-US" sz="2800" baseline="-25000" dirty="0"/>
              <a:t>4</a:t>
            </a:r>
            <a:endParaRPr lang="ru-RU" sz="2800" baseline="-250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ОГЭ базовый уровень</a:t>
            </a:r>
          </a:p>
        </p:txBody>
      </p:sp>
    </p:spTree>
    <p:extLst>
      <p:ext uri="{BB962C8B-B14F-4D97-AF65-F5344CB8AC3E}">
        <p14:creationId xmlns:p14="http://schemas.microsoft.com/office/powerpoint/2010/main" xmlns="" val="128771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2067" y="1484784"/>
            <a:ext cx="7408333" cy="464137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b="1" dirty="0" smtClean="0"/>
              <a:t>№ 11. </a:t>
            </a:r>
            <a:r>
              <a:rPr lang="ru-RU" sz="1800" dirty="0" smtClean="0"/>
              <a:t>Установите </a:t>
            </a:r>
            <a:r>
              <a:rPr lang="ru-RU" sz="1800" dirty="0"/>
              <a:t>соответствие между формулой вещества и реагентами, с </a:t>
            </a:r>
            <a:r>
              <a:rPr lang="ru-RU" sz="1800" dirty="0" smtClean="0"/>
              <a:t>каждым из </a:t>
            </a:r>
            <a:r>
              <a:rPr lang="ru-RU" sz="1800" dirty="0"/>
              <a:t>которых это вещество может </a:t>
            </a:r>
            <a:r>
              <a:rPr lang="ru-RU" sz="1800" dirty="0" smtClean="0"/>
              <a:t>взаимодействовать</a:t>
            </a:r>
            <a:endParaRPr lang="ru-RU" sz="1800" dirty="0"/>
          </a:p>
          <a:p>
            <a:pPr marL="0" indent="0">
              <a:buNone/>
            </a:pPr>
            <a:r>
              <a:rPr lang="ru-RU" sz="1800" dirty="0"/>
              <a:t>ФОРМУЛА ВЕЩЕСТВА РЕАГЕНТЫ</a:t>
            </a:r>
          </a:p>
          <a:p>
            <a:pPr marL="0" indent="0">
              <a:buNone/>
            </a:pPr>
            <a:r>
              <a:rPr lang="ru-RU" sz="1800" dirty="0"/>
              <a:t>А) </a:t>
            </a:r>
            <a:r>
              <a:rPr lang="en-US" sz="1800" dirty="0"/>
              <a:t>S</a:t>
            </a:r>
          </a:p>
          <a:p>
            <a:pPr marL="0" indent="0">
              <a:buNone/>
            </a:pPr>
            <a:r>
              <a:rPr lang="ru-RU" sz="1800" dirty="0"/>
              <a:t>Б) </a:t>
            </a:r>
            <a:r>
              <a:rPr lang="en-US" sz="1800" dirty="0"/>
              <a:t>SO</a:t>
            </a:r>
            <a:r>
              <a:rPr lang="en-US" sz="1800" baseline="-25000" dirty="0"/>
              <a:t>3</a:t>
            </a:r>
          </a:p>
          <a:p>
            <a:pPr marL="0" indent="0">
              <a:buNone/>
            </a:pPr>
            <a:r>
              <a:rPr lang="ru-RU" sz="1800" dirty="0"/>
              <a:t>В) </a:t>
            </a:r>
            <a:r>
              <a:rPr lang="en-US" sz="1800" dirty="0"/>
              <a:t>Zn(OH)</a:t>
            </a:r>
            <a:r>
              <a:rPr lang="en-US" sz="1800" baseline="-25000" dirty="0"/>
              <a:t>2</a:t>
            </a:r>
          </a:p>
          <a:p>
            <a:pPr marL="0" indent="0">
              <a:buNone/>
            </a:pPr>
            <a:r>
              <a:rPr lang="ru-RU" sz="1800" dirty="0"/>
              <a:t>Г) </a:t>
            </a:r>
            <a:r>
              <a:rPr lang="en-US" sz="1800" dirty="0"/>
              <a:t>ZnBr</a:t>
            </a:r>
            <a:r>
              <a:rPr lang="en-US" sz="1800" baseline="-25000" dirty="0"/>
              <a:t>2</a:t>
            </a:r>
            <a:r>
              <a:rPr lang="en-US" sz="1800" dirty="0"/>
              <a:t> (</a:t>
            </a:r>
            <a:r>
              <a:rPr lang="ru-RU" sz="1800" dirty="0"/>
              <a:t>р-р</a:t>
            </a:r>
            <a:r>
              <a:rPr lang="ru-RU" sz="1800" dirty="0" smtClean="0"/>
              <a:t>)</a:t>
            </a:r>
          </a:p>
          <a:p>
            <a:pPr marL="0" indent="0">
              <a:buNone/>
            </a:pPr>
            <a:endParaRPr lang="ru-RU" sz="1800" dirty="0" smtClean="0"/>
          </a:p>
          <a:p>
            <a:pPr marL="0" indent="0">
              <a:buNone/>
            </a:pPr>
            <a:r>
              <a:rPr lang="ru-RU" sz="1800" dirty="0" smtClean="0"/>
              <a:t>РЕАГЕНТЫ</a:t>
            </a:r>
            <a:endParaRPr lang="ru-RU" sz="1800" dirty="0"/>
          </a:p>
          <a:p>
            <a:pPr marL="0" indent="0">
              <a:buNone/>
            </a:pPr>
            <a:r>
              <a:rPr lang="en-US" sz="1800" dirty="0"/>
              <a:t>1) AgNO</a:t>
            </a:r>
            <a:r>
              <a:rPr lang="en-US" sz="1800" baseline="-25000" dirty="0"/>
              <a:t>3</a:t>
            </a:r>
            <a:r>
              <a:rPr lang="en-US" sz="1800" dirty="0"/>
              <a:t>, Na</a:t>
            </a:r>
            <a:r>
              <a:rPr lang="en-US" sz="1800" baseline="-25000" dirty="0"/>
              <a:t>3</a:t>
            </a:r>
            <a:r>
              <a:rPr lang="en-US" sz="1800" dirty="0"/>
              <a:t>PO</a:t>
            </a:r>
            <a:r>
              <a:rPr lang="en-US" sz="1800" baseline="-25000" dirty="0"/>
              <a:t>4</a:t>
            </a:r>
            <a:r>
              <a:rPr lang="en-US" sz="1800" dirty="0"/>
              <a:t>, Cl</a:t>
            </a:r>
            <a:r>
              <a:rPr lang="en-US" sz="1800" baseline="-25000" dirty="0"/>
              <a:t>2</a:t>
            </a:r>
          </a:p>
          <a:p>
            <a:pPr marL="0" indent="0">
              <a:buNone/>
            </a:pPr>
            <a:r>
              <a:rPr lang="en-US" sz="1800" dirty="0"/>
              <a:t>2) </a:t>
            </a:r>
            <a:r>
              <a:rPr lang="en-US" sz="1800" dirty="0" err="1"/>
              <a:t>BaO</a:t>
            </a:r>
            <a:r>
              <a:rPr lang="en-US" sz="1800" dirty="0"/>
              <a:t>, H</a:t>
            </a:r>
            <a:r>
              <a:rPr lang="en-US" sz="1800" baseline="-25000" dirty="0"/>
              <a:t>2</a:t>
            </a:r>
            <a:r>
              <a:rPr lang="en-US" sz="1800" dirty="0"/>
              <a:t>O, KOH</a:t>
            </a:r>
          </a:p>
          <a:p>
            <a:pPr marL="0" indent="0">
              <a:buNone/>
            </a:pPr>
            <a:r>
              <a:rPr lang="en-US" sz="1800" dirty="0"/>
              <a:t>3) H</a:t>
            </a:r>
            <a:r>
              <a:rPr lang="en-US" sz="1800" baseline="-25000" dirty="0"/>
              <a:t>2</a:t>
            </a:r>
            <a:r>
              <a:rPr lang="en-US" sz="1800" dirty="0"/>
              <a:t>, Cl</a:t>
            </a:r>
            <a:r>
              <a:rPr lang="en-US" sz="1800" baseline="-25000" dirty="0"/>
              <a:t>2</a:t>
            </a:r>
            <a:r>
              <a:rPr lang="en-US" sz="1800" dirty="0"/>
              <a:t>, O</a:t>
            </a:r>
            <a:r>
              <a:rPr lang="en-US" sz="1800" baseline="-25000" dirty="0"/>
              <a:t>2</a:t>
            </a:r>
          </a:p>
          <a:p>
            <a:pPr marL="0" indent="0">
              <a:buNone/>
            </a:pPr>
            <a:r>
              <a:rPr lang="en-US" sz="1800" dirty="0"/>
              <a:t>4) </a:t>
            </a:r>
            <a:r>
              <a:rPr lang="en-US" sz="1800" dirty="0" err="1"/>
              <a:t>HBr</a:t>
            </a:r>
            <a:r>
              <a:rPr lang="en-US" sz="1800" dirty="0"/>
              <a:t>, </a:t>
            </a:r>
            <a:r>
              <a:rPr lang="en-US" sz="1800" dirty="0" err="1"/>
              <a:t>LiOH</a:t>
            </a:r>
            <a:r>
              <a:rPr lang="en-US" sz="1800" dirty="0"/>
              <a:t>, CH</a:t>
            </a:r>
            <a:r>
              <a:rPr lang="en-US" sz="1800" baseline="-25000" dirty="0"/>
              <a:t>3</a:t>
            </a:r>
            <a:r>
              <a:rPr lang="en-US" sz="1800" dirty="0"/>
              <a:t>COOH</a:t>
            </a:r>
          </a:p>
          <a:p>
            <a:pPr marL="0" indent="0">
              <a:buNone/>
            </a:pPr>
            <a:r>
              <a:rPr lang="en-US" sz="1800" dirty="0"/>
              <a:t>5 ) H</a:t>
            </a:r>
            <a:r>
              <a:rPr lang="en-US" sz="1800" baseline="-25000" dirty="0"/>
              <a:t>3</a:t>
            </a:r>
            <a:r>
              <a:rPr lang="en-US" sz="1800" dirty="0"/>
              <a:t>PO</a:t>
            </a:r>
            <a:r>
              <a:rPr lang="en-US" sz="1800" baseline="-25000" dirty="0"/>
              <a:t>4</a:t>
            </a:r>
            <a:r>
              <a:rPr lang="en-US" sz="1800" dirty="0"/>
              <a:t>, BaCl</a:t>
            </a:r>
            <a:r>
              <a:rPr lang="en-US" sz="1800" baseline="-25000" dirty="0"/>
              <a:t>2</a:t>
            </a:r>
            <a:r>
              <a:rPr lang="en-US" sz="1800" dirty="0"/>
              <a:t>, </a:t>
            </a:r>
            <a:r>
              <a:rPr lang="en-US" sz="1800" dirty="0" err="1"/>
              <a:t>CuO</a:t>
            </a:r>
            <a:endParaRPr lang="ru-RU" sz="18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ЕГЭ </a:t>
            </a:r>
            <a:r>
              <a:rPr lang="ru-RU" dirty="0"/>
              <a:t>повышенный </a:t>
            </a:r>
            <a:r>
              <a:rPr lang="ru-RU" dirty="0" smtClean="0"/>
              <a:t>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63232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628800"/>
            <a:ext cx="7408333" cy="345069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b="1" dirty="0" smtClean="0"/>
              <a:t>№ 19. </a:t>
            </a:r>
            <a:r>
              <a:rPr lang="ru-RU" sz="2000" dirty="0" smtClean="0"/>
              <a:t>Установите </a:t>
            </a:r>
            <a:r>
              <a:rPr lang="ru-RU" sz="2000" dirty="0"/>
              <a:t>соответствие между названием вещества и реагентами, </a:t>
            </a:r>
            <a:r>
              <a:rPr lang="ru-RU" sz="2000" dirty="0" smtClean="0"/>
              <a:t>с которыми </a:t>
            </a:r>
            <a:r>
              <a:rPr lang="ru-RU" sz="2000" dirty="0"/>
              <a:t>это вещество может взаимодействовать</a:t>
            </a:r>
            <a:r>
              <a:rPr lang="ru-RU" sz="2000" dirty="0" smtClean="0"/>
              <a:t>.</a:t>
            </a:r>
          </a:p>
          <a:p>
            <a:pPr marL="0" indent="0">
              <a:buNone/>
            </a:pPr>
            <a:endParaRPr lang="ru-RU" sz="2000" dirty="0"/>
          </a:p>
          <a:p>
            <a:pPr marL="0" indent="0">
              <a:buNone/>
            </a:pPr>
            <a:r>
              <a:rPr lang="ru-RU" sz="2000" dirty="0"/>
              <a:t>НАЗВАНИЕ ВЕЩЕСТВА </a:t>
            </a:r>
            <a:endParaRPr lang="ru-RU" sz="2000" dirty="0" smtClean="0"/>
          </a:p>
          <a:p>
            <a:pPr marL="0" indent="0">
              <a:buNone/>
            </a:pPr>
            <a:r>
              <a:rPr lang="ru-RU" sz="2000" dirty="0" smtClean="0"/>
              <a:t>А</a:t>
            </a:r>
            <a:r>
              <a:rPr lang="ru-RU" sz="2000" dirty="0"/>
              <a:t>) сера</a:t>
            </a:r>
          </a:p>
          <a:p>
            <a:pPr marL="0" indent="0">
              <a:buNone/>
            </a:pPr>
            <a:r>
              <a:rPr lang="ru-RU" sz="2000" dirty="0"/>
              <a:t>Б) оксид цинка</a:t>
            </a:r>
          </a:p>
          <a:p>
            <a:pPr marL="0" indent="0">
              <a:buNone/>
            </a:pPr>
            <a:r>
              <a:rPr lang="ru-RU" sz="2000" dirty="0"/>
              <a:t>В) хлорид </a:t>
            </a:r>
            <a:r>
              <a:rPr lang="ru-RU" sz="2000" dirty="0" smtClean="0"/>
              <a:t>алюминия</a:t>
            </a:r>
          </a:p>
          <a:p>
            <a:pPr marL="0" indent="0">
              <a:buNone/>
            </a:pPr>
            <a:endParaRPr lang="ru-RU" sz="2000" dirty="0" smtClean="0"/>
          </a:p>
          <a:p>
            <a:pPr marL="0" indent="0">
              <a:buNone/>
            </a:pPr>
            <a:r>
              <a:rPr lang="ru-RU" sz="2000" dirty="0" smtClean="0"/>
              <a:t>РЕАГЕНТЫ</a:t>
            </a:r>
            <a:endParaRPr lang="ru-RU" sz="2000" dirty="0"/>
          </a:p>
          <a:p>
            <a:pPr marL="0" indent="0">
              <a:buNone/>
            </a:pPr>
            <a:r>
              <a:rPr lang="en-US" sz="2000" dirty="0"/>
              <a:t>1) CO</a:t>
            </a:r>
            <a:r>
              <a:rPr lang="en-US" sz="2000" baseline="-25000" dirty="0"/>
              <a:t>2</a:t>
            </a:r>
            <a:r>
              <a:rPr lang="en-US" sz="2000" dirty="0"/>
              <a:t>, Na</a:t>
            </a:r>
            <a:r>
              <a:rPr lang="en-US" sz="2000" baseline="-25000" dirty="0"/>
              <a:t>2</a:t>
            </a:r>
            <a:r>
              <a:rPr lang="en-US" sz="2000" dirty="0"/>
              <a:t>SO</a:t>
            </a:r>
            <a:r>
              <a:rPr lang="en-US" sz="2000" baseline="-25000" dirty="0"/>
              <a:t>4</a:t>
            </a:r>
            <a:r>
              <a:rPr lang="en-US" sz="2000" dirty="0"/>
              <a:t>(</a:t>
            </a:r>
            <a:r>
              <a:rPr lang="ru-RU" sz="2000" dirty="0"/>
              <a:t>р-р)</a:t>
            </a:r>
          </a:p>
          <a:p>
            <a:pPr marL="0" indent="0">
              <a:buNone/>
            </a:pPr>
            <a:r>
              <a:rPr lang="en-US" sz="2000" dirty="0"/>
              <a:t>2) </a:t>
            </a:r>
            <a:r>
              <a:rPr lang="en-US" sz="2000" dirty="0" err="1"/>
              <a:t>HCl</a:t>
            </a:r>
            <a:r>
              <a:rPr lang="en-US" sz="2000" dirty="0"/>
              <a:t>, </a:t>
            </a:r>
            <a:r>
              <a:rPr lang="en-US" sz="2000" dirty="0" err="1"/>
              <a:t>NaOH</a:t>
            </a:r>
            <a:r>
              <a:rPr lang="en-US" sz="2000" dirty="0"/>
              <a:t>(</a:t>
            </a:r>
            <a:r>
              <a:rPr lang="ru-RU" sz="2000" dirty="0"/>
              <a:t>р-р)</a:t>
            </a:r>
          </a:p>
          <a:p>
            <a:pPr marL="0" indent="0">
              <a:buNone/>
            </a:pPr>
            <a:r>
              <a:rPr lang="en-US" sz="2000" dirty="0"/>
              <a:t>3) AgNO</a:t>
            </a:r>
            <a:r>
              <a:rPr lang="en-US" sz="2000" baseline="-25000" dirty="0"/>
              <a:t>3</a:t>
            </a:r>
            <a:r>
              <a:rPr lang="en-US" sz="2000" dirty="0"/>
              <a:t>(</a:t>
            </a:r>
            <a:r>
              <a:rPr lang="ru-RU" sz="2000" dirty="0"/>
              <a:t>р-р), </a:t>
            </a:r>
            <a:r>
              <a:rPr lang="en-US" sz="2000" dirty="0"/>
              <a:t>KOH(</a:t>
            </a:r>
            <a:r>
              <a:rPr lang="ru-RU" sz="2000" dirty="0"/>
              <a:t>р-р)</a:t>
            </a:r>
          </a:p>
          <a:p>
            <a:pPr marL="0" indent="0">
              <a:buNone/>
            </a:pPr>
            <a:r>
              <a:rPr lang="en-US" sz="2000" dirty="0"/>
              <a:t>4) H</a:t>
            </a:r>
            <a:r>
              <a:rPr lang="en-US" sz="2000" baseline="-25000" dirty="0"/>
              <a:t>2</a:t>
            </a:r>
            <a:r>
              <a:rPr lang="en-US" sz="2000" dirty="0"/>
              <a:t>SO</a:t>
            </a:r>
            <a:r>
              <a:rPr lang="en-US" sz="2000" baseline="-25000" dirty="0"/>
              <a:t>4</a:t>
            </a:r>
            <a:r>
              <a:rPr lang="en-US" sz="2000" dirty="0"/>
              <a:t>(</a:t>
            </a:r>
            <a:r>
              <a:rPr lang="ru-RU" sz="2000" dirty="0" err="1"/>
              <a:t>конц</a:t>
            </a:r>
            <a:r>
              <a:rPr lang="ru-RU" sz="2000" dirty="0"/>
              <a:t>.), О</a:t>
            </a:r>
            <a:r>
              <a:rPr lang="ru-RU" sz="2000" baseline="-25000" dirty="0"/>
              <a:t>2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ОГЭ </a:t>
            </a:r>
            <a:r>
              <a:rPr lang="ru-RU" dirty="0"/>
              <a:t>повышенный уровень</a:t>
            </a:r>
          </a:p>
        </p:txBody>
      </p:sp>
    </p:spTree>
    <p:extLst>
      <p:ext uri="{BB962C8B-B14F-4D97-AF65-F5344CB8AC3E}">
        <p14:creationId xmlns:p14="http://schemas.microsoft.com/office/powerpoint/2010/main" xmlns="" val="2683103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2067" y="1412776"/>
            <a:ext cx="7408333" cy="4713387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ru-RU" sz="1800" b="1" dirty="0" smtClean="0"/>
              <a:t>№ 25. </a:t>
            </a:r>
            <a:r>
              <a:rPr lang="ru-RU" sz="1800" dirty="0" smtClean="0"/>
              <a:t>Установите </a:t>
            </a:r>
            <a:r>
              <a:rPr lang="ru-RU" sz="1800" dirty="0"/>
              <a:t>соответствие между формулами веществ и реагентом, с </a:t>
            </a:r>
            <a:r>
              <a:rPr lang="ru-RU" sz="1800" dirty="0" smtClean="0"/>
              <a:t>помощью которого </a:t>
            </a:r>
            <a:r>
              <a:rPr lang="ru-RU" sz="1800" dirty="0"/>
              <a:t>можно различить их водные </a:t>
            </a:r>
            <a:r>
              <a:rPr lang="ru-RU" sz="1800" dirty="0" smtClean="0"/>
              <a:t>растворы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sz="1800" dirty="0" smtClean="0"/>
              <a:t>ФОРМУЛЫ </a:t>
            </a:r>
            <a:r>
              <a:rPr lang="ru-RU" sz="1800" dirty="0"/>
              <a:t>ВЕЩЕСТВ </a:t>
            </a:r>
            <a:endParaRPr lang="ru-RU" sz="1800" dirty="0" smtClean="0"/>
          </a:p>
          <a:p>
            <a:pPr marL="0" indent="0">
              <a:buNone/>
            </a:pPr>
            <a:r>
              <a:rPr lang="ru-RU" sz="1800" dirty="0" smtClean="0"/>
              <a:t>А</a:t>
            </a:r>
            <a:r>
              <a:rPr lang="ru-RU" sz="1800" dirty="0"/>
              <a:t>) </a:t>
            </a:r>
            <a:r>
              <a:rPr lang="en-US" sz="1800" dirty="0"/>
              <a:t>HNO</a:t>
            </a:r>
            <a:r>
              <a:rPr lang="en-US" sz="1800" baseline="-25000" dirty="0"/>
              <a:t>3</a:t>
            </a:r>
            <a:r>
              <a:rPr lang="en-US" sz="1800" dirty="0"/>
              <a:t> </a:t>
            </a:r>
            <a:r>
              <a:rPr lang="ru-RU" sz="1800" dirty="0"/>
              <a:t>и </a:t>
            </a:r>
            <a:r>
              <a:rPr lang="en-US" sz="1800" dirty="0"/>
              <a:t>H</a:t>
            </a:r>
            <a:r>
              <a:rPr lang="en-US" sz="1800" baseline="-25000" dirty="0"/>
              <a:t>2</a:t>
            </a:r>
            <a:r>
              <a:rPr lang="en-US" sz="1800" dirty="0"/>
              <a:t>O</a:t>
            </a:r>
          </a:p>
          <a:p>
            <a:pPr marL="0" indent="0">
              <a:buNone/>
            </a:pPr>
            <a:r>
              <a:rPr lang="ru-RU" sz="1800" dirty="0"/>
              <a:t>Б) </a:t>
            </a:r>
            <a:r>
              <a:rPr lang="en-US" sz="1800" dirty="0" err="1"/>
              <a:t>KCl</a:t>
            </a:r>
            <a:r>
              <a:rPr lang="en-US" sz="1800" dirty="0"/>
              <a:t> </a:t>
            </a:r>
            <a:r>
              <a:rPr lang="ru-RU" sz="1800" dirty="0"/>
              <a:t>и </a:t>
            </a:r>
            <a:r>
              <a:rPr lang="en-US" sz="1800" dirty="0"/>
              <a:t>Na</a:t>
            </a:r>
            <a:r>
              <a:rPr lang="ru-RU" sz="1800" dirty="0"/>
              <a:t>ОН</a:t>
            </a:r>
          </a:p>
          <a:p>
            <a:pPr marL="0" indent="0">
              <a:buNone/>
            </a:pPr>
            <a:r>
              <a:rPr lang="ru-RU" sz="1800" dirty="0"/>
              <a:t>В) </a:t>
            </a:r>
            <a:r>
              <a:rPr lang="en-US" sz="1800" dirty="0" err="1"/>
              <a:t>NaCl</a:t>
            </a:r>
            <a:r>
              <a:rPr lang="en-US" sz="1800" dirty="0"/>
              <a:t> </a:t>
            </a:r>
            <a:r>
              <a:rPr lang="ru-RU" sz="1800" dirty="0"/>
              <a:t>и </a:t>
            </a:r>
            <a:r>
              <a:rPr lang="en-US" sz="1800" dirty="0"/>
              <a:t>BaCl</a:t>
            </a:r>
            <a:r>
              <a:rPr lang="en-US" sz="1800" baseline="-25000" dirty="0"/>
              <a:t>2</a:t>
            </a:r>
          </a:p>
          <a:p>
            <a:pPr marL="0" indent="0">
              <a:buNone/>
            </a:pPr>
            <a:r>
              <a:rPr lang="ru-RU" sz="1800" dirty="0"/>
              <a:t>Г) </a:t>
            </a:r>
            <a:r>
              <a:rPr lang="en-US" sz="1800" dirty="0"/>
              <a:t>AlCl</a:t>
            </a:r>
            <a:r>
              <a:rPr lang="en-US" sz="1800" baseline="-25000" dirty="0"/>
              <a:t>3</a:t>
            </a:r>
            <a:r>
              <a:rPr lang="en-US" sz="1800" dirty="0"/>
              <a:t> </a:t>
            </a:r>
            <a:r>
              <a:rPr lang="ru-RU" sz="1800" dirty="0"/>
              <a:t>и </a:t>
            </a:r>
            <a:r>
              <a:rPr lang="en-US" sz="1800" dirty="0" smtClean="0"/>
              <a:t>MgCl</a:t>
            </a:r>
            <a:r>
              <a:rPr lang="en-US" sz="1800" baseline="-25000" dirty="0" smtClean="0"/>
              <a:t>2</a:t>
            </a:r>
            <a:endParaRPr lang="ru-RU" sz="1800" baseline="-25000" dirty="0"/>
          </a:p>
          <a:p>
            <a:pPr marL="0" indent="0">
              <a:buNone/>
            </a:pPr>
            <a:endParaRPr lang="ru-RU" sz="1800" dirty="0" smtClean="0"/>
          </a:p>
          <a:p>
            <a:pPr marL="0" indent="0">
              <a:buNone/>
            </a:pPr>
            <a:r>
              <a:rPr lang="ru-RU" sz="1800" dirty="0" smtClean="0"/>
              <a:t>РЕАГЕНТ</a:t>
            </a:r>
            <a:endParaRPr lang="en-US" sz="1800" dirty="0"/>
          </a:p>
          <a:p>
            <a:pPr marL="0" indent="0">
              <a:buNone/>
            </a:pPr>
            <a:r>
              <a:rPr lang="en-US" sz="1800" dirty="0"/>
              <a:t>1) CaCO</a:t>
            </a:r>
            <a:r>
              <a:rPr lang="en-US" sz="1800" baseline="-25000" dirty="0"/>
              <a:t>3</a:t>
            </a:r>
          </a:p>
          <a:p>
            <a:pPr marL="0" indent="0">
              <a:buNone/>
            </a:pPr>
            <a:r>
              <a:rPr lang="en-US" sz="1800" dirty="0"/>
              <a:t>2) KOH</a:t>
            </a:r>
          </a:p>
          <a:p>
            <a:pPr marL="0" indent="0">
              <a:buNone/>
            </a:pPr>
            <a:r>
              <a:rPr lang="en-US" sz="1800" dirty="0"/>
              <a:t>3) </a:t>
            </a:r>
            <a:r>
              <a:rPr lang="en-US" sz="1800" dirty="0" err="1"/>
              <a:t>HCl</a:t>
            </a:r>
            <a:endParaRPr lang="en-US" sz="1800" dirty="0"/>
          </a:p>
          <a:p>
            <a:pPr marL="0" indent="0">
              <a:buNone/>
            </a:pPr>
            <a:r>
              <a:rPr lang="en-US" sz="1800" dirty="0"/>
              <a:t>4) KNO</a:t>
            </a:r>
            <a:r>
              <a:rPr lang="en-US" sz="1800" baseline="-25000" dirty="0"/>
              <a:t>3</a:t>
            </a:r>
          </a:p>
          <a:p>
            <a:pPr marL="0" indent="0">
              <a:buNone/>
            </a:pPr>
            <a:r>
              <a:rPr lang="en-US" sz="1800" dirty="0"/>
              <a:t>5) CuSO</a:t>
            </a:r>
            <a:r>
              <a:rPr lang="en-US" sz="1800" baseline="-25000" dirty="0"/>
              <a:t>4</a:t>
            </a:r>
            <a:endParaRPr lang="ru-RU" sz="1800" baseline="-250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ЕГЭ повышенный уровень</a:t>
            </a:r>
          </a:p>
        </p:txBody>
      </p:sp>
    </p:spTree>
    <p:extLst>
      <p:ext uri="{BB962C8B-B14F-4D97-AF65-F5344CB8AC3E}">
        <p14:creationId xmlns:p14="http://schemas.microsoft.com/office/powerpoint/2010/main" xmlns="" val="3506013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872067" y="1988840"/>
            <a:ext cx="7408333" cy="413732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b="1" i="1" dirty="0"/>
              <a:t>Часть 1</a:t>
            </a:r>
            <a:r>
              <a:rPr lang="ru-RU" i="1" dirty="0"/>
              <a:t> </a:t>
            </a:r>
            <a:r>
              <a:rPr lang="ru-RU" dirty="0"/>
              <a:t>содержит </a:t>
            </a:r>
            <a:r>
              <a:rPr lang="ru-RU" b="1" dirty="0"/>
              <a:t>19 </a:t>
            </a:r>
            <a:r>
              <a:rPr lang="ru-RU" b="1" dirty="0" smtClean="0"/>
              <a:t>заданий</a:t>
            </a:r>
            <a:r>
              <a:rPr lang="en-US" dirty="0" smtClean="0"/>
              <a:t>: </a:t>
            </a:r>
          </a:p>
          <a:p>
            <a:pPr marL="0" indent="0">
              <a:buNone/>
            </a:pPr>
            <a:r>
              <a:rPr lang="ru-RU" b="1" dirty="0" smtClean="0"/>
              <a:t>15 </a:t>
            </a:r>
            <a:r>
              <a:rPr lang="ru-RU" b="1" dirty="0"/>
              <a:t>заданий </a:t>
            </a:r>
            <a:r>
              <a:rPr lang="ru-RU" b="1" i="1" dirty="0"/>
              <a:t>базового уровня </a:t>
            </a:r>
            <a:r>
              <a:rPr lang="ru-RU" b="1" dirty="0"/>
              <a:t>сложности </a:t>
            </a:r>
            <a:r>
              <a:rPr lang="ru-RU" dirty="0"/>
              <a:t>(№№ 1-15) </a:t>
            </a:r>
            <a:endParaRPr lang="en-US" dirty="0" smtClean="0"/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b="1" dirty="0"/>
              <a:t>4 задания </a:t>
            </a:r>
            <a:r>
              <a:rPr lang="ru-RU" b="1" i="1" dirty="0"/>
              <a:t>повышенного уровня </a:t>
            </a:r>
            <a:r>
              <a:rPr lang="ru-RU" b="1" dirty="0"/>
              <a:t>сложности </a:t>
            </a:r>
            <a:r>
              <a:rPr lang="ru-RU" dirty="0"/>
              <a:t>(№№ 16, 17, 18, 19). </a:t>
            </a:r>
            <a:endParaRPr lang="en-US" dirty="0" smtClean="0"/>
          </a:p>
          <a:p>
            <a:pPr marL="0" indent="0">
              <a:buNone/>
            </a:pPr>
            <a:endParaRPr lang="en-US" i="1" dirty="0" smtClean="0"/>
          </a:p>
          <a:p>
            <a:pPr marL="0" indent="0">
              <a:buNone/>
            </a:pPr>
            <a:r>
              <a:rPr lang="ru-RU" b="1" i="1" dirty="0" smtClean="0"/>
              <a:t>Часть </a:t>
            </a:r>
            <a:r>
              <a:rPr lang="ru-RU" b="1" i="1" dirty="0"/>
              <a:t>2</a:t>
            </a:r>
            <a:r>
              <a:rPr lang="ru-RU" i="1" dirty="0"/>
              <a:t> </a:t>
            </a:r>
            <a:r>
              <a:rPr lang="ru-RU" dirty="0"/>
              <a:t>в зависимости от модели КИМ содержит </a:t>
            </a:r>
            <a:r>
              <a:rPr lang="ru-RU" b="1" dirty="0"/>
              <a:t>3 или 4 задания </a:t>
            </a:r>
            <a:r>
              <a:rPr lang="ru-RU" b="1" i="1" dirty="0"/>
              <a:t>высокого уровня сложности, с развернутым </a:t>
            </a:r>
            <a:r>
              <a:rPr lang="ru-RU" b="1" i="1" dirty="0" smtClean="0"/>
              <a:t>ответом</a:t>
            </a:r>
            <a:r>
              <a:rPr lang="ru-RU" dirty="0" smtClean="0"/>
              <a:t>: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• </a:t>
            </a:r>
            <a:r>
              <a:rPr lang="ru-RU" i="1" dirty="0"/>
              <a:t>экзаменационная модель 1 </a:t>
            </a:r>
            <a:r>
              <a:rPr lang="ru-RU" dirty="0"/>
              <a:t>содержит задание 22, предусматривающее выполнение «мысленного эксперимента»;</a:t>
            </a:r>
          </a:p>
          <a:p>
            <a:pPr marL="0" indent="0">
              <a:buNone/>
            </a:pPr>
            <a:r>
              <a:rPr lang="ru-RU" dirty="0"/>
              <a:t>• </a:t>
            </a:r>
            <a:r>
              <a:rPr lang="ru-RU" i="1" dirty="0"/>
              <a:t>экзаменационная модель 2 </a:t>
            </a:r>
            <a:r>
              <a:rPr lang="ru-RU" dirty="0"/>
              <a:t>содержит задания 22 и 23, предусматривающие выполнение лабораторной работы (реального химического эксперимента</a:t>
            </a:r>
            <a:r>
              <a:rPr lang="ru-RU" dirty="0" smtClean="0"/>
              <a:t>)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 algn="r">
              <a:buNone/>
            </a:pPr>
            <a:r>
              <a:rPr lang="ru-RU" sz="4000" b="1" dirty="0" smtClean="0"/>
              <a:t>Первичный балл - </a:t>
            </a:r>
            <a:r>
              <a:rPr lang="ru-RU" sz="4000" b="1" dirty="0"/>
              <a:t>34/38</a:t>
            </a:r>
          </a:p>
          <a:p>
            <a:endParaRPr lang="ru-RU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ОГЭ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556616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2067" y="1556792"/>
            <a:ext cx="7408333" cy="4569371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sz="2800" dirty="0" smtClean="0"/>
              <a:t>№ 18. Установите </a:t>
            </a:r>
            <a:r>
              <a:rPr lang="ru-RU" sz="2800" dirty="0"/>
              <a:t>соответствие между двумя веществами и реактивом, с </a:t>
            </a:r>
            <a:r>
              <a:rPr lang="ru-RU" sz="2800" dirty="0" smtClean="0"/>
              <a:t>помощью которого </a:t>
            </a:r>
            <a:r>
              <a:rPr lang="ru-RU" sz="2800" dirty="0"/>
              <a:t>можно различить эти вещества</a:t>
            </a:r>
            <a:r>
              <a:rPr lang="ru-RU" sz="2800" dirty="0" smtClean="0"/>
              <a:t>.</a:t>
            </a:r>
          </a:p>
          <a:p>
            <a:pPr marL="0" indent="0">
              <a:buNone/>
            </a:pPr>
            <a:endParaRPr lang="ru-RU" sz="2800" dirty="0"/>
          </a:p>
          <a:p>
            <a:pPr marL="0" indent="0">
              <a:buNone/>
            </a:pPr>
            <a:r>
              <a:rPr lang="ru-RU" sz="2800" dirty="0"/>
              <a:t>ВЕЩЕСТВА </a:t>
            </a:r>
            <a:endParaRPr lang="ru-RU" sz="2800" dirty="0" smtClean="0"/>
          </a:p>
          <a:p>
            <a:pPr marL="0" indent="0">
              <a:buNone/>
            </a:pPr>
            <a:r>
              <a:rPr lang="ru-RU" sz="2800" dirty="0" smtClean="0"/>
              <a:t>А</a:t>
            </a:r>
            <a:r>
              <a:rPr lang="ru-RU" sz="2800" dirty="0"/>
              <a:t>) Na</a:t>
            </a:r>
            <a:r>
              <a:rPr lang="ru-RU" sz="2800" baseline="-25000" dirty="0"/>
              <a:t>2</a:t>
            </a:r>
            <a:r>
              <a:rPr lang="ru-RU" sz="2800" dirty="0"/>
              <a:t>CO</a:t>
            </a:r>
            <a:r>
              <a:rPr lang="ru-RU" sz="2800" baseline="-25000" dirty="0"/>
              <a:t>3</a:t>
            </a:r>
            <a:r>
              <a:rPr lang="ru-RU" sz="2800" dirty="0"/>
              <a:t> и Na</a:t>
            </a:r>
            <a:r>
              <a:rPr lang="ru-RU" sz="2800" baseline="-25000" dirty="0"/>
              <a:t>2</a:t>
            </a:r>
            <a:r>
              <a:rPr lang="ru-RU" sz="2800" dirty="0"/>
              <a:t>SiO</a:t>
            </a:r>
            <a:r>
              <a:rPr lang="ru-RU" sz="2800" baseline="-25000" dirty="0"/>
              <a:t>3</a:t>
            </a:r>
          </a:p>
          <a:p>
            <a:pPr marL="0" indent="0">
              <a:buNone/>
            </a:pPr>
            <a:r>
              <a:rPr lang="ru-RU" sz="2800" dirty="0"/>
              <a:t>Б) К</a:t>
            </a:r>
            <a:r>
              <a:rPr lang="ru-RU" sz="2800" baseline="-25000" dirty="0"/>
              <a:t>2</a:t>
            </a:r>
            <a:r>
              <a:rPr lang="en-US" sz="2800" dirty="0"/>
              <a:t>CO</a:t>
            </a:r>
            <a:r>
              <a:rPr lang="en-US" sz="2800" baseline="-25000" dirty="0"/>
              <a:t>3</a:t>
            </a:r>
            <a:r>
              <a:rPr lang="en-US" sz="2800" dirty="0"/>
              <a:t> </a:t>
            </a:r>
            <a:r>
              <a:rPr lang="ru-RU" sz="2800" dirty="0"/>
              <a:t>и </a:t>
            </a:r>
            <a:r>
              <a:rPr lang="en-US" sz="2800" dirty="0"/>
              <a:t>Li</a:t>
            </a:r>
            <a:r>
              <a:rPr lang="en-US" sz="2800" baseline="-25000" dirty="0"/>
              <a:t>2</a:t>
            </a:r>
            <a:r>
              <a:rPr lang="en-US" sz="2800" dirty="0"/>
              <a:t>CO</a:t>
            </a:r>
            <a:r>
              <a:rPr lang="en-US" sz="2800" baseline="-25000" dirty="0"/>
              <a:t>3</a:t>
            </a:r>
          </a:p>
          <a:p>
            <a:pPr marL="0" indent="0">
              <a:buNone/>
            </a:pPr>
            <a:r>
              <a:rPr lang="ru-RU" sz="2800" dirty="0"/>
              <a:t>В) </a:t>
            </a:r>
            <a:r>
              <a:rPr lang="en-US" sz="2800" dirty="0"/>
              <a:t>Na</a:t>
            </a:r>
            <a:r>
              <a:rPr lang="en-US" sz="2800" baseline="-25000" dirty="0"/>
              <a:t>2</a:t>
            </a:r>
            <a:r>
              <a:rPr lang="en-US" sz="2800" dirty="0"/>
              <a:t>SO</a:t>
            </a:r>
            <a:r>
              <a:rPr lang="en-US" sz="2800" baseline="-25000" dirty="0"/>
              <a:t>4</a:t>
            </a:r>
            <a:r>
              <a:rPr lang="en-US" sz="2800" dirty="0"/>
              <a:t> </a:t>
            </a:r>
            <a:r>
              <a:rPr lang="ru-RU" sz="2800" dirty="0"/>
              <a:t>и </a:t>
            </a:r>
            <a:r>
              <a:rPr lang="en-US" sz="2800" dirty="0" err="1" smtClean="0"/>
              <a:t>NaOH</a:t>
            </a:r>
            <a:endParaRPr lang="ru-RU" sz="2800" dirty="0" smtClean="0"/>
          </a:p>
          <a:p>
            <a:pPr marL="0" indent="0">
              <a:buNone/>
            </a:pPr>
            <a:endParaRPr lang="ru-RU" sz="2800" dirty="0" smtClean="0"/>
          </a:p>
          <a:p>
            <a:pPr marL="0" indent="0">
              <a:buNone/>
            </a:pPr>
            <a:r>
              <a:rPr lang="ru-RU" sz="2800" dirty="0" smtClean="0"/>
              <a:t>РЕАКТИВ</a:t>
            </a:r>
            <a:endParaRPr lang="en-US" sz="2800" dirty="0"/>
          </a:p>
          <a:p>
            <a:pPr marL="0" indent="0">
              <a:buNone/>
            </a:pPr>
            <a:r>
              <a:rPr lang="en-US" sz="2800" dirty="0"/>
              <a:t>1) CuCl</a:t>
            </a:r>
            <a:r>
              <a:rPr lang="en-US" sz="2800" baseline="-25000" dirty="0"/>
              <a:t>2</a:t>
            </a:r>
          </a:p>
          <a:p>
            <a:pPr marL="0" indent="0">
              <a:buNone/>
            </a:pPr>
            <a:r>
              <a:rPr lang="en-US" sz="2800" dirty="0"/>
              <a:t>2) </a:t>
            </a:r>
            <a:r>
              <a:rPr lang="en-US" sz="2800" dirty="0" err="1"/>
              <a:t>HCl</a:t>
            </a:r>
            <a:endParaRPr lang="en-US" sz="2800" dirty="0"/>
          </a:p>
          <a:p>
            <a:pPr marL="0" indent="0">
              <a:buNone/>
            </a:pPr>
            <a:r>
              <a:rPr lang="en-US" sz="2800" dirty="0"/>
              <a:t>3) </a:t>
            </a:r>
            <a:r>
              <a:rPr lang="en-US" sz="2800" dirty="0" err="1"/>
              <a:t>MgO</a:t>
            </a:r>
            <a:endParaRPr lang="en-US" sz="2800" dirty="0"/>
          </a:p>
          <a:p>
            <a:pPr marL="0" indent="0">
              <a:buNone/>
            </a:pPr>
            <a:r>
              <a:rPr lang="en-US" sz="2800" dirty="0"/>
              <a:t>4) K</a:t>
            </a:r>
            <a:r>
              <a:rPr lang="en-US" sz="2800" baseline="-25000" dirty="0"/>
              <a:t>3</a:t>
            </a:r>
            <a:r>
              <a:rPr lang="en-US" sz="2800" dirty="0"/>
              <a:t>PO</a:t>
            </a:r>
            <a:r>
              <a:rPr lang="en-US" sz="2800" baseline="-25000" dirty="0"/>
              <a:t>4</a:t>
            </a:r>
            <a:endParaRPr lang="ru-RU" sz="2800" baseline="-250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ОГЭ повышенный уровень</a:t>
            </a:r>
          </a:p>
        </p:txBody>
      </p:sp>
    </p:spTree>
    <p:extLst>
      <p:ext uri="{BB962C8B-B14F-4D97-AF65-F5344CB8AC3E}">
        <p14:creationId xmlns:p14="http://schemas.microsoft.com/office/powerpoint/2010/main" xmlns="" val="460762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2067" y="1772816"/>
            <a:ext cx="7408333" cy="43533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/>
              <a:t>№ 31. </a:t>
            </a:r>
            <a:r>
              <a:rPr lang="ru-RU" dirty="0"/>
              <a:t>Железо растворили в горячей концентрированной серной кислоте</a:t>
            </a:r>
            <a:r>
              <a:rPr lang="ru-RU" dirty="0" smtClean="0"/>
              <a:t>.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Полученную соль обработали избытком раствора гидроксида натрия.</a:t>
            </a:r>
          </a:p>
          <a:p>
            <a:pPr marL="0" indent="0">
              <a:buNone/>
            </a:pPr>
            <a:r>
              <a:rPr lang="ru-RU" dirty="0"/>
              <a:t>Выпавший бурый осадок отфильтровали и прокалили. Полученное вещество нагрели с железом.</a:t>
            </a:r>
          </a:p>
          <a:p>
            <a:pPr marL="0" indent="0">
              <a:buNone/>
            </a:pPr>
            <a:r>
              <a:rPr lang="ru-RU" dirty="0"/>
              <a:t>Напишите уравнения четырёх описанных реакций.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ЕГЭ </a:t>
            </a:r>
            <a:r>
              <a:rPr lang="ru-RU" dirty="0" smtClean="0"/>
              <a:t>высокий </a:t>
            </a:r>
            <a:r>
              <a:rPr lang="ru-RU" dirty="0"/>
              <a:t>уровень</a:t>
            </a:r>
          </a:p>
        </p:txBody>
      </p:sp>
    </p:spTree>
    <p:extLst>
      <p:ext uri="{BB962C8B-B14F-4D97-AF65-F5344CB8AC3E}">
        <p14:creationId xmlns:p14="http://schemas.microsoft.com/office/powerpoint/2010/main" xmlns="" val="2188074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1700808"/>
            <a:ext cx="7408333" cy="345069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2800" b="1" dirty="0" smtClean="0"/>
              <a:t>№ 22.  </a:t>
            </a:r>
            <a:r>
              <a:rPr lang="ru-RU" sz="2800" dirty="0"/>
              <a:t>Даны вещества: </a:t>
            </a:r>
            <a:r>
              <a:rPr lang="en-US" sz="2800" dirty="0"/>
              <a:t>FeCl</a:t>
            </a:r>
            <a:r>
              <a:rPr lang="en-US" sz="2800" baseline="-25000" dirty="0"/>
              <a:t>3</a:t>
            </a:r>
            <a:r>
              <a:rPr lang="en-US" sz="2800" dirty="0"/>
              <a:t>, H</a:t>
            </a:r>
            <a:r>
              <a:rPr lang="en-US" sz="2800" baseline="-25000" dirty="0"/>
              <a:t>2</a:t>
            </a:r>
            <a:r>
              <a:rPr lang="en-US" sz="2800" dirty="0"/>
              <a:t>SO</a:t>
            </a:r>
            <a:r>
              <a:rPr lang="en-US" sz="2800" baseline="-25000" dirty="0"/>
              <a:t>4</a:t>
            </a:r>
            <a:r>
              <a:rPr lang="en-US" sz="2800" dirty="0"/>
              <a:t>(</a:t>
            </a:r>
            <a:r>
              <a:rPr lang="ru-RU" sz="2800" dirty="0" err="1"/>
              <a:t>конц</a:t>
            </a:r>
            <a:r>
              <a:rPr lang="ru-RU" sz="2800" dirty="0"/>
              <a:t>.), </a:t>
            </a:r>
            <a:r>
              <a:rPr lang="en-US" sz="2800" dirty="0"/>
              <a:t>Fe, Cu, </a:t>
            </a:r>
            <a:r>
              <a:rPr lang="en-US" sz="2800" dirty="0" err="1"/>
              <a:t>NaOH</a:t>
            </a:r>
            <a:r>
              <a:rPr lang="en-US" sz="2800" dirty="0"/>
              <a:t>, CuSO</a:t>
            </a:r>
            <a:r>
              <a:rPr lang="en-US" sz="2800" baseline="-25000" dirty="0"/>
              <a:t>4</a:t>
            </a:r>
            <a:r>
              <a:rPr lang="en-US" sz="2800" dirty="0"/>
              <a:t>.</a:t>
            </a:r>
          </a:p>
          <a:p>
            <a:pPr marL="0" indent="0">
              <a:buNone/>
            </a:pPr>
            <a:r>
              <a:rPr lang="ru-RU" sz="2800" dirty="0"/>
              <a:t>Используя воду и необходимые вещества только из этого списка, получите </a:t>
            </a:r>
            <a:r>
              <a:rPr lang="ru-RU" sz="2800" dirty="0" smtClean="0"/>
              <a:t>в две </a:t>
            </a:r>
            <a:r>
              <a:rPr lang="ru-RU" sz="2800" dirty="0"/>
              <a:t>стадии гидроксид железа(</a:t>
            </a:r>
            <a:r>
              <a:rPr lang="en-US" sz="2800" dirty="0"/>
              <a:t>II).</a:t>
            </a:r>
          </a:p>
          <a:p>
            <a:pPr marL="0" indent="0">
              <a:buNone/>
            </a:pPr>
            <a:r>
              <a:rPr lang="ru-RU" sz="2800" dirty="0"/>
              <a:t>Запишите уравнения проведённых химических реакций. Опишите </a:t>
            </a:r>
            <a:r>
              <a:rPr lang="ru-RU" sz="2800" dirty="0" smtClean="0"/>
              <a:t>признаки этих </a:t>
            </a:r>
            <a:r>
              <a:rPr lang="ru-RU" sz="2800" dirty="0"/>
              <a:t>реакций. Для реакции ионного обмена напишите сокращённое </a:t>
            </a:r>
            <a:r>
              <a:rPr lang="ru-RU" sz="2800" dirty="0" smtClean="0"/>
              <a:t>ионное уравнение </a:t>
            </a:r>
            <a:r>
              <a:rPr lang="ru-RU" sz="2800" dirty="0"/>
              <a:t>реакции.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ОГЭ </a:t>
            </a:r>
            <a:r>
              <a:rPr lang="ru-RU" dirty="0"/>
              <a:t>высокий уровень</a:t>
            </a:r>
          </a:p>
        </p:txBody>
      </p:sp>
    </p:spTree>
    <p:extLst>
      <p:ext uri="{BB962C8B-B14F-4D97-AF65-F5344CB8AC3E}">
        <p14:creationId xmlns:p14="http://schemas.microsoft.com/office/powerpoint/2010/main" xmlns="" val="3474442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233587423"/>
              </p:ext>
            </p:extLst>
          </p:nvPr>
        </p:nvGraphicFramePr>
        <p:xfrm>
          <a:off x="395536" y="1340768"/>
          <a:ext cx="8301608" cy="52786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50804"/>
                <a:gridCol w="4150804"/>
              </a:tblGrid>
              <a:tr h="530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ЕГЭ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ОГЭ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6541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Базовый уровень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831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№3. </a:t>
                      </a:r>
                      <a:r>
                        <a:rPr lang="ru-RU" sz="16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Электроотрицательность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 Степень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окисления и валентность химических элементов 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№ 20. </a:t>
                      </a:r>
                      <a:r>
                        <a:rPr lang="ru-RU" sz="1600" dirty="0">
                          <a:effectLst/>
                          <a:latin typeface="Times New Roman"/>
                          <a:ea typeface="TimesNewRoman"/>
                          <a:cs typeface="Times New Roman"/>
                        </a:rPr>
                        <a:t>Классификация химических реакций по различным признакам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№ 4. </a:t>
                      </a:r>
                      <a:r>
                        <a:rPr lang="ru-RU" sz="1600" dirty="0">
                          <a:effectLst/>
                          <a:latin typeface="Times New Roman"/>
                          <a:ea typeface="TimesNewRoman"/>
                          <a:cs typeface="Times New Roman"/>
                        </a:rPr>
                        <a:t>Степень окисления химических элементов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NewRoman"/>
                          <a:cs typeface="Times New Roman"/>
                        </a:rPr>
                        <a:t>№ 6. Классификация химических реакций по различным признакам: </a:t>
                      </a:r>
                      <a:r>
                        <a:rPr lang="ru-RU" sz="1600" dirty="0" smtClean="0">
                          <a:effectLst/>
                          <a:latin typeface="Times New Roman"/>
                          <a:ea typeface="TimesNewRoman"/>
                          <a:cs typeface="Times New Roman"/>
                        </a:rPr>
                        <a:t>изменению </a:t>
                      </a:r>
                      <a:r>
                        <a:rPr lang="ru-RU" sz="1600" dirty="0">
                          <a:effectLst/>
                          <a:latin typeface="Times New Roman"/>
                          <a:ea typeface="TimesNewRoman"/>
                          <a:cs typeface="Times New Roman"/>
                        </a:rPr>
                        <a:t>степеней окисления химических элементов,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№14. </a:t>
                      </a:r>
                      <a:r>
                        <a:rPr lang="ru-RU" sz="1600" dirty="0">
                          <a:effectLst/>
                          <a:latin typeface="Times New Roman"/>
                          <a:ea typeface="TimesNewRoman"/>
                          <a:cs typeface="Times New Roman"/>
                        </a:rPr>
                        <a:t>Степень окисления химических </a:t>
                      </a:r>
                      <a:r>
                        <a:rPr lang="ru-RU" sz="1600" dirty="0" smtClean="0">
                          <a:effectLst/>
                          <a:latin typeface="Times New Roman"/>
                          <a:ea typeface="TimesNewRoman"/>
                          <a:cs typeface="Times New Roman"/>
                        </a:rPr>
                        <a:t>элементов. Окислительно-восстановительные </a:t>
                      </a:r>
                      <a:r>
                        <a:rPr lang="ru-RU" sz="1600" dirty="0">
                          <a:effectLst/>
                          <a:latin typeface="Times New Roman"/>
                          <a:ea typeface="TimesNewRoman"/>
                          <a:cs typeface="Times New Roman"/>
                        </a:rPr>
                        <a:t>реакции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6541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Повышенный уровень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387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№22. Электролиз (2 б.)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6541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Высокий уровень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361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№30. </a:t>
                      </a:r>
                      <a:r>
                        <a:rPr lang="ru-RU" sz="1600">
                          <a:effectLst/>
                          <a:latin typeface="Times New Roman"/>
                          <a:ea typeface="TimesNewRoman"/>
                          <a:cs typeface="Times New Roman"/>
                        </a:rPr>
                        <a:t>Окислительно-восстановительные реакции (3 б.)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№20. </a:t>
                      </a:r>
                      <a:r>
                        <a:rPr lang="ru-RU" sz="1600" dirty="0" smtClean="0">
                          <a:effectLst/>
                          <a:latin typeface="Times New Roman"/>
                          <a:ea typeface="TimesNewRoman"/>
                          <a:cs typeface="Times New Roman"/>
                        </a:rPr>
                        <a:t>Окислительно-восстановительные </a:t>
                      </a:r>
                      <a:r>
                        <a:rPr lang="ru-RU" sz="1600" dirty="0">
                          <a:effectLst/>
                          <a:latin typeface="Times New Roman"/>
                          <a:ea typeface="TimesNewRoman"/>
                          <a:cs typeface="Times New Roman"/>
                        </a:rPr>
                        <a:t>реакции (3 б.)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/>
              <a:t>Окислительно-восстановительные </a:t>
            </a:r>
            <a:r>
              <a:rPr lang="ru-RU" sz="3200" b="1" dirty="0" smtClean="0"/>
              <a:t>реакции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xmlns="" val="2904886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2067" y="2132856"/>
            <a:ext cx="7408333" cy="3993307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  </a:t>
            </a:r>
          </a:p>
          <a:p>
            <a:pPr marL="0" indent="0">
              <a:buNone/>
            </a:pPr>
            <a:r>
              <a:rPr lang="ru-RU" sz="3200" b="1" dirty="0" smtClean="0"/>
              <a:t>№ 3.</a:t>
            </a:r>
            <a:r>
              <a:rPr lang="ru-RU" sz="3200" dirty="0" smtClean="0"/>
              <a:t> Из </a:t>
            </a:r>
            <a:r>
              <a:rPr lang="ru-RU" sz="3200" dirty="0"/>
              <a:t>числа указанных в ряду элементов выберите два элемента, которые</a:t>
            </a:r>
          </a:p>
          <a:p>
            <a:pPr marL="0" indent="0">
              <a:buNone/>
            </a:pPr>
            <a:r>
              <a:rPr lang="ru-RU" sz="3200" dirty="0"/>
              <a:t>проявляют низшую степень окисления, равную –</a:t>
            </a:r>
            <a:r>
              <a:rPr lang="ru-RU" sz="3200" dirty="0" smtClean="0"/>
              <a:t>4</a:t>
            </a:r>
            <a:endParaRPr lang="ru-RU" sz="3200" dirty="0"/>
          </a:p>
          <a:p>
            <a:pPr marL="0" indent="0">
              <a:buNone/>
            </a:pPr>
            <a:endParaRPr lang="ru-RU" sz="32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ЕГЭ базовый уровень</a:t>
            </a:r>
            <a:br>
              <a:rPr lang="ru-RU" dirty="0"/>
            </a:br>
            <a:r>
              <a:rPr lang="ru-RU" dirty="0"/>
              <a:t> </a:t>
            </a:r>
            <a:r>
              <a:rPr lang="pl-PL" sz="3100" dirty="0"/>
              <a:t>1) Na </a:t>
            </a:r>
            <a:r>
              <a:rPr lang="ru-RU" sz="3100" dirty="0" smtClean="0"/>
              <a:t>  </a:t>
            </a:r>
            <a:r>
              <a:rPr lang="pl-PL" sz="3100" dirty="0" smtClean="0"/>
              <a:t>2</a:t>
            </a:r>
            <a:r>
              <a:rPr lang="pl-PL" sz="3100" dirty="0"/>
              <a:t>) </a:t>
            </a:r>
            <a:r>
              <a:rPr lang="pl-PL" sz="3100" dirty="0" smtClean="0"/>
              <a:t>K</a:t>
            </a:r>
            <a:r>
              <a:rPr lang="ru-RU" sz="3100" dirty="0" smtClean="0"/>
              <a:t>  </a:t>
            </a:r>
            <a:r>
              <a:rPr lang="pl-PL" sz="3100" dirty="0" smtClean="0"/>
              <a:t> </a:t>
            </a:r>
            <a:r>
              <a:rPr lang="pl-PL" sz="3100" dirty="0"/>
              <a:t>3) Si </a:t>
            </a:r>
            <a:r>
              <a:rPr lang="ru-RU" sz="3100" dirty="0" smtClean="0"/>
              <a:t>  </a:t>
            </a:r>
            <a:r>
              <a:rPr lang="pl-PL" sz="3100" dirty="0" smtClean="0"/>
              <a:t>4</a:t>
            </a:r>
            <a:r>
              <a:rPr lang="pl-PL" sz="3100" dirty="0"/>
              <a:t>) Mg </a:t>
            </a:r>
            <a:r>
              <a:rPr lang="ru-RU" sz="3100" dirty="0" smtClean="0"/>
              <a:t>  </a:t>
            </a:r>
            <a:r>
              <a:rPr lang="pl-PL" sz="3100" dirty="0" smtClean="0"/>
              <a:t>5</a:t>
            </a:r>
            <a:r>
              <a:rPr lang="pl-PL" sz="3100" dirty="0"/>
              <a:t>) C</a:t>
            </a:r>
            <a:endParaRPr lang="ru-RU" sz="3100" dirty="0"/>
          </a:p>
        </p:txBody>
      </p:sp>
    </p:spTree>
    <p:extLst>
      <p:ext uri="{BB962C8B-B14F-4D97-AF65-F5344CB8AC3E}">
        <p14:creationId xmlns:p14="http://schemas.microsoft.com/office/powerpoint/2010/main" xmlns="" val="2157678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2067" y="1916832"/>
            <a:ext cx="7408333" cy="42093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b="1" dirty="0" smtClean="0"/>
              <a:t>№4. </a:t>
            </a:r>
            <a:r>
              <a:rPr lang="ru-RU" sz="2800" dirty="0" smtClean="0"/>
              <a:t>В </a:t>
            </a:r>
            <a:r>
              <a:rPr lang="ru-RU" sz="2800" dirty="0"/>
              <a:t>каком соединении степень окисления азота равна +3?</a:t>
            </a:r>
          </a:p>
          <a:p>
            <a:pPr marL="0" indent="0">
              <a:buNone/>
            </a:pPr>
            <a:r>
              <a:rPr lang="en-US" sz="2800" dirty="0"/>
              <a:t>1) Na</a:t>
            </a:r>
            <a:r>
              <a:rPr lang="en-US" sz="2800" baseline="-25000" dirty="0"/>
              <a:t>3</a:t>
            </a:r>
            <a:r>
              <a:rPr lang="en-US" sz="2800" dirty="0"/>
              <a:t>N</a:t>
            </a:r>
          </a:p>
          <a:p>
            <a:pPr marL="0" indent="0">
              <a:buNone/>
            </a:pPr>
            <a:r>
              <a:rPr lang="en-US" sz="2800" dirty="0"/>
              <a:t>2) NH</a:t>
            </a:r>
            <a:r>
              <a:rPr lang="en-US" sz="2800" baseline="-25000" dirty="0"/>
              <a:t>3</a:t>
            </a:r>
          </a:p>
          <a:p>
            <a:pPr marL="0" indent="0">
              <a:buNone/>
            </a:pPr>
            <a:r>
              <a:rPr lang="en-US" sz="2800" dirty="0"/>
              <a:t>3) NH</a:t>
            </a:r>
            <a:r>
              <a:rPr lang="en-US" sz="2800" baseline="-25000" dirty="0"/>
              <a:t>4</a:t>
            </a:r>
            <a:r>
              <a:rPr lang="en-US" sz="2800" dirty="0"/>
              <a:t>Cl</a:t>
            </a:r>
          </a:p>
          <a:p>
            <a:pPr marL="0" indent="0">
              <a:buNone/>
            </a:pPr>
            <a:r>
              <a:rPr lang="en-US" sz="2800" dirty="0"/>
              <a:t>4) HNO</a:t>
            </a:r>
            <a:r>
              <a:rPr lang="en-US" sz="2800" baseline="-25000" dirty="0"/>
              <a:t>2</a:t>
            </a:r>
            <a:endParaRPr lang="ru-RU" sz="2800" baseline="-250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ОГЭ базовый уровень</a:t>
            </a:r>
          </a:p>
        </p:txBody>
      </p:sp>
    </p:spTree>
    <p:extLst>
      <p:ext uri="{BB962C8B-B14F-4D97-AF65-F5344CB8AC3E}">
        <p14:creationId xmlns:p14="http://schemas.microsoft.com/office/powerpoint/2010/main" xmlns="" val="1503780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2067" y="1772816"/>
            <a:ext cx="7408333" cy="4353347"/>
          </a:xfrm>
        </p:spPr>
        <p:txBody>
          <a:bodyPr/>
          <a:lstStyle/>
          <a:p>
            <a:pPr marL="0" indent="0">
              <a:buNone/>
            </a:pPr>
            <a:r>
              <a:rPr lang="ru-RU" b="1" dirty="0" smtClean="0"/>
              <a:t>№ 30. </a:t>
            </a:r>
            <a:r>
              <a:rPr lang="ru-RU" dirty="0" smtClean="0"/>
              <a:t>Используя </a:t>
            </a:r>
            <a:r>
              <a:rPr lang="ru-RU" dirty="0"/>
              <a:t>метод электронного баланса, составьте уравнение </a:t>
            </a:r>
            <a:r>
              <a:rPr lang="ru-RU" dirty="0" smtClean="0"/>
              <a:t>реакции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en-US" b="1" dirty="0" smtClean="0"/>
              <a:t>Na</a:t>
            </a:r>
            <a:r>
              <a:rPr lang="en-US" b="1" baseline="-25000" dirty="0" smtClean="0"/>
              <a:t>2</a:t>
            </a:r>
            <a:r>
              <a:rPr lang="en-US" b="1" dirty="0" smtClean="0"/>
              <a:t>SO</a:t>
            </a:r>
            <a:r>
              <a:rPr lang="en-US" b="1" baseline="-25000" dirty="0" smtClean="0"/>
              <a:t>3</a:t>
            </a:r>
            <a:r>
              <a:rPr lang="en-US" b="1" dirty="0" smtClean="0"/>
              <a:t> </a:t>
            </a:r>
            <a:r>
              <a:rPr lang="en-US" b="1" dirty="0"/>
              <a:t>+ … + KOH → K</a:t>
            </a:r>
            <a:r>
              <a:rPr lang="en-US" b="1" baseline="-25000" dirty="0"/>
              <a:t>2</a:t>
            </a:r>
            <a:r>
              <a:rPr lang="en-US" b="1" dirty="0"/>
              <a:t>MnO</a:t>
            </a:r>
            <a:r>
              <a:rPr lang="en-US" b="1" baseline="-25000" dirty="0"/>
              <a:t>4</a:t>
            </a:r>
            <a:r>
              <a:rPr lang="en-US" b="1" dirty="0"/>
              <a:t> + … + </a:t>
            </a:r>
            <a:r>
              <a:rPr lang="en-US" b="1" dirty="0" smtClean="0"/>
              <a:t>H</a:t>
            </a:r>
            <a:r>
              <a:rPr lang="en-US" b="1" baseline="-25000" dirty="0" smtClean="0"/>
              <a:t>2</a:t>
            </a:r>
            <a:r>
              <a:rPr lang="en-US" b="1" dirty="0" smtClean="0"/>
              <a:t>O</a:t>
            </a:r>
            <a:endParaRPr lang="ru-RU" b="1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Определите </a:t>
            </a:r>
            <a:r>
              <a:rPr lang="ru-RU" dirty="0"/>
              <a:t>окислитель и восстановитель.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ЕГЭ высокий уровень</a:t>
            </a:r>
          </a:p>
        </p:txBody>
      </p:sp>
    </p:spTree>
    <p:extLst>
      <p:ext uri="{BB962C8B-B14F-4D97-AF65-F5344CB8AC3E}">
        <p14:creationId xmlns:p14="http://schemas.microsoft.com/office/powerpoint/2010/main" xmlns="" val="4075629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1628800"/>
            <a:ext cx="7408333" cy="3450696"/>
          </a:xfrm>
        </p:spPr>
        <p:txBody>
          <a:bodyPr/>
          <a:lstStyle/>
          <a:p>
            <a:pPr marL="0" indent="0">
              <a:buNone/>
            </a:pPr>
            <a:r>
              <a:rPr lang="ru-RU" b="1" dirty="0" smtClean="0"/>
              <a:t>№ 20. </a:t>
            </a:r>
            <a:r>
              <a:rPr lang="ru-RU" dirty="0" smtClean="0"/>
              <a:t>Используя </a:t>
            </a:r>
            <a:r>
              <a:rPr lang="ru-RU" dirty="0"/>
              <a:t>метод электронного баланса, расставьте коэффициенты </a:t>
            </a:r>
            <a:r>
              <a:rPr lang="ru-RU" dirty="0" smtClean="0"/>
              <a:t>в уравнении </a:t>
            </a:r>
            <a:r>
              <a:rPr lang="ru-RU" dirty="0"/>
              <a:t>реакции, схема </a:t>
            </a:r>
            <a:r>
              <a:rPr lang="ru-RU" dirty="0" smtClean="0"/>
              <a:t>которой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pt-BR" sz="3600" b="1" dirty="0"/>
              <a:t>HI + H</a:t>
            </a:r>
            <a:r>
              <a:rPr lang="pt-BR" sz="3600" b="1" baseline="-25000" dirty="0"/>
              <a:t>2</a:t>
            </a:r>
            <a:r>
              <a:rPr lang="pt-BR" sz="3600" b="1" dirty="0"/>
              <a:t>SO</a:t>
            </a:r>
            <a:r>
              <a:rPr lang="pt-BR" sz="3600" b="1" baseline="-25000" dirty="0"/>
              <a:t>4</a:t>
            </a:r>
            <a:r>
              <a:rPr lang="pt-BR" sz="3600" b="1" dirty="0"/>
              <a:t> → I</a:t>
            </a:r>
            <a:r>
              <a:rPr lang="pt-BR" sz="3600" b="1" baseline="-25000" dirty="0"/>
              <a:t>2</a:t>
            </a:r>
            <a:r>
              <a:rPr lang="pt-BR" sz="3600" b="1" dirty="0"/>
              <a:t> + H</a:t>
            </a:r>
            <a:r>
              <a:rPr lang="pt-BR" sz="3600" b="1" baseline="-25000" dirty="0"/>
              <a:t>2</a:t>
            </a:r>
            <a:r>
              <a:rPr lang="pt-BR" sz="3600" b="1" dirty="0"/>
              <a:t>S + </a:t>
            </a:r>
            <a:r>
              <a:rPr lang="pt-BR" sz="3600" b="1" dirty="0" smtClean="0"/>
              <a:t>H</a:t>
            </a:r>
            <a:r>
              <a:rPr lang="pt-BR" sz="3600" b="1" baseline="-25000" dirty="0" smtClean="0"/>
              <a:t>2</a:t>
            </a:r>
            <a:r>
              <a:rPr lang="pt-BR" sz="3600" b="1" dirty="0" smtClean="0"/>
              <a:t>O</a:t>
            </a:r>
            <a:endParaRPr lang="ru-RU" sz="3600" b="1" dirty="0" smtClean="0"/>
          </a:p>
          <a:p>
            <a:pPr marL="0" indent="0">
              <a:buNone/>
            </a:pPr>
            <a:endParaRPr lang="pt-BR" sz="3600" dirty="0"/>
          </a:p>
          <a:p>
            <a:pPr marL="0" indent="0">
              <a:buNone/>
            </a:pPr>
            <a:r>
              <a:rPr lang="ru-RU" dirty="0"/>
              <a:t>Определите окислитель и восстановитель.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ОГЭ </a:t>
            </a:r>
            <a:r>
              <a:rPr lang="ru-RU" dirty="0"/>
              <a:t>высокий уровень</a:t>
            </a:r>
          </a:p>
        </p:txBody>
      </p:sp>
    </p:spTree>
    <p:extLst>
      <p:ext uri="{BB962C8B-B14F-4D97-AF65-F5344CB8AC3E}">
        <p14:creationId xmlns:p14="http://schemas.microsoft.com/office/powerpoint/2010/main" xmlns="" val="1475729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47795252"/>
              </p:ext>
            </p:extLst>
          </p:nvPr>
        </p:nvGraphicFramePr>
        <p:xfrm>
          <a:off x="871538" y="1556792"/>
          <a:ext cx="7408862" cy="44352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04431"/>
                <a:gridCol w="3704431"/>
              </a:tblGrid>
              <a:tr h="62487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effectLst/>
                        </a:rPr>
                        <a:t>ЕГЭ</a:t>
                      </a:r>
                      <a:endParaRPr lang="ru-RU" sz="16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ОГЭ</a:t>
                      </a:r>
                      <a:endParaRPr lang="ru-RU" dirty="0"/>
                    </a:p>
                  </a:txBody>
                  <a:tcPr marL="82321" marR="82321"/>
                </a:tc>
              </a:tr>
              <a:tr h="402264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effectLst/>
                        </a:rPr>
                        <a:t>Базовый уровень</a:t>
                      </a:r>
                      <a:endParaRPr lang="ru-RU" sz="16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82321" marR="82321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8531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№27. Расчёты с использованием понятия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«массовая доля вещества в растворе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»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№ 28. Расчёты объёмных отношений газов при химических реакциях. Рас-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чёты по термохимическим 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уравнениям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№ 29. Расчёты массы вещества или объема газов по известному количеству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вещества, массе или объёму одного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из участвующих в реакции веществ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№ 15. 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NewRoman"/>
                          <a:cs typeface="Times New Roman"/>
                        </a:rPr>
                        <a:t>Вычисление массовой доли химического элемента в веществе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02264"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Высокий уровень</a:t>
                      </a:r>
                      <a:endParaRPr lang="ru-RU" dirty="0"/>
                    </a:p>
                  </a:txBody>
                  <a:tcPr marL="82321" marR="82321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1262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№33. 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Комбинированные расчетные задачи (4 </a:t>
                      </a: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б.)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№34. Нахождение молекулярной формулы вещества (4 б.)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№21. 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NewRoman"/>
                          <a:cs typeface="Times New Roman"/>
                        </a:rPr>
                        <a:t>Вычисление массовой доли растворенного вещества в растворе. Вычисление количества вещества, массы или объема вещества по количеству вещества, массе или объему одного из реагентов или продуктов реакции (3 б.)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000" b="1" dirty="0" smtClean="0"/>
              <a:t>Задачи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xmlns="" val="3632096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556792"/>
            <a:ext cx="7408333" cy="456937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dirty="0" smtClean="0"/>
              <a:t>№ 27. </a:t>
            </a:r>
            <a:r>
              <a:rPr lang="ru-RU" dirty="0" smtClean="0"/>
              <a:t>Вычислите </a:t>
            </a:r>
            <a:r>
              <a:rPr lang="ru-RU" dirty="0"/>
              <a:t>массу нитрата калия (в граммах), которую следует </a:t>
            </a:r>
            <a:r>
              <a:rPr lang="ru-RU" dirty="0" smtClean="0"/>
              <a:t>растворить в </a:t>
            </a:r>
            <a:r>
              <a:rPr lang="ru-RU" dirty="0"/>
              <a:t>150 г раствора с массовой долей этой соли 10% для получения </a:t>
            </a:r>
            <a:r>
              <a:rPr lang="ru-RU" dirty="0" smtClean="0"/>
              <a:t>раствора с </a:t>
            </a:r>
            <a:r>
              <a:rPr lang="ru-RU" dirty="0"/>
              <a:t>массовой долей 12%.</a:t>
            </a:r>
          </a:p>
          <a:p>
            <a:pPr marL="0" indent="0">
              <a:buNone/>
            </a:pPr>
            <a:r>
              <a:rPr lang="ru-RU" b="1" dirty="0" smtClean="0"/>
              <a:t>№ 28. </a:t>
            </a:r>
            <a:r>
              <a:rPr lang="ru-RU" dirty="0" smtClean="0"/>
              <a:t>В </a:t>
            </a:r>
            <a:r>
              <a:rPr lang="ru-RU" dirty="0"/>
              <a:t>результате реакции, термохимическое </a:t>
            </a:r>
            <a:r>
              <a:rPr lang="ru-RU" dirty="0" smtClean="0"/>
              <a:t> уравнение </a:t>
            </a:r>
            <a:r>
              <a:rPr lang="ru-RU" dirty="0"/>
              <a:t>которой</a:t>
            </a:r>
          </a:p>
          <a:p>
            <a:pPr marL="0" indent="0">
              <a:buNone/>
            </a:pPr>
            <a:r>
              <a:rPr lang="pt-BR" dirty="0"/>
              <a:t>2H2(г) + O2(г) = 2H2O(г) + 484 кДж,</a:t>
            </a:r>
          </a:p>
          <a:p>
            <a:pPr marL="0" indent="0">
              <a:buNone/>
            </a:pPr>
            <a:r>
              <a:rPr lang="ru-RU" dirty="0"/>
              <a:t>выделилось 1452 кДж теплоты. Вычислите массу образовавшейся при </a:t>
            </a:r>
            <a:r>
              <a:rPr lang="ru-RU" dirty="0" smtClean="0"/>
              <a:t>этом воды </a:t>
            </a:r>
            <a:r>
              <a:rPr lang="ru-RU" dirty="0"/>
              <a:t>(в граммах).</a:t>
            </a:r>
          </a:p>
          <a:p>
            <a:pPr marL="0" indent="0">
              <a:buNone/>
            </a:pPr>
            <a:r>
              <a:rPr lang="ru-RU" b="1" dirty="0" smtClean="0"/>
              <a:t>№ 29. </a:t>
            </a:r>
            <a:r>
              <a:rPr lang="ru-RU" dirty="0" smtClean="0"/>
              <a:t>Вычислите </a:t>
            </a:r>
            <a:r>
              <a:rPr lang="ru-RU" dirty="0"/>
              <a:t>массу кислорода (в граммах), необходимого для </a:t>
            </a:r>
            <a:r>
              <a:rPr lang="ru-RU" dirty="0" smtClean="0"/>
              <a:t>полного сжигания </a:t>
            </a:r>
            <a:r>
              <a:rPr lang="ru-RU" dirty="0"/>
              <a:t>6,72 л (</a:t>
            </a:r>
            <a:r>
              <a:rPr lang="ru-RU" dirty="0" err="1"/>
              <a:t>н.у</a:t>
            </a:r>
            <a:r>
              <a:rPr lang="ru-RU" dirty="0"/>
              <a:t>.) сероводорода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ЕГЭ базовый уровень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xmlns="" val="4222006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772816"/>
            <a:ext cx="7408333" cy="345069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/>
              <a:t>Работа </a:t>
            </a:r>
            <a:r>
              <a:rPr lang="ru-RU" dirty="0"/>
              <a:t>состоит из двух частей, </a:t>
            </a:r>
            <a:r>
              <a:rPr lang="ru-RU" b="1" dirty="0" smtClean="0"/>
              <a:t>34 задания</a:t>
            </a:r>
            <a:endParaRPr lang="ru-RU" dirty="0"/>
          </a:p>
          <a:p>
            <a:pPr marL="0" indent="0">
              <a:buNone/>
            </a:pPr>
            <a:r>
              <a:rPr lang="ru-RU" b="1" dirty="0"/>
              <a:t>Часть 1</a:t>
            </a:r>
            <a:r>
              <a:rPr lang="ru-RU" dirty="0"/>
              <a:t> содержит </a:t>
            </a:r>
            <a:r>
              <a:rPr lang="ru-RU" b="1" dirty="0"/>
              <a:t>29</a:t>
            </a:r>
            <a:r>
              <a:rPr lang="ru-RU" dirty="0"/>
              <a:t> заданий </a:t>
            </a:r>
            <a:r>
              <a:rPr lang="ru-RU" i="1" dirty="0"/>
              <a:t>с кратким </a:t>
            </a:r>
            <a:r>
              <a:rPr lang="ru-RU" i="1" dirty="0" smtClean="0"/>
              <a:t>ответом</a:t>
            </a:r>
            <a:r>
              <a:rPr lang="en-US" dirty="0"/>
              <a:t>:</a:t>
            </a:r>
            <a:r>
              <a:rPr lang="ru-RU" dirty="0" smtClean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ru-RU" b="1" dirty="0" smtClean="0"/>
              <a:t>20 </a:t>
            </a:r>
            <a:r>
              <a:rPr lang="ru-RU" b="1" dirty="0"/>
              <a:t>заданий </a:t>
            </a:r>
            <a:r>
              <a:rPr lang="ru-RU" b="1" i="1" dirty="0"/>
              <a:t>базового </a:t>
            </a:r>
            <a:r>
              <a:rPr lang="ru-RU" b="1" i="1" dirty="0" smtClean="0"/>
              <a:t>уровня</a:t>
            </a:r>
            <a:r>
              <a:rPr lang="ru-RU" b="1" dirty="0" smtClean="0"/>
              <a:t> сложности</a:t>
            </a:r>
            <a:r>
              <a:rPr lang="ru-RU" dirty="0" smtClean="0"/>
              <a:t> </a:t>
            </a:r>
            <a:r>
              <a:rPr lang="ru-RU" dirty="0"/>
              <a:t>(№№ 1–9, 12–17, 20–21, 27–29) </a:t>
            </a:r>
            <a:endParaRPr lang="en-US" dirty="0"/>
          </a:p>
          <a:p>
            <a:pPr marL="0" indent="0">
              <a:buNone/>
            </a:pPr>
            <a:r>
              <a:rPr lang="ru-RU" b="1" dirty="0" smtClean="0"/>
              <a:t>9 </a:t>
            </a:r>
            <a:r>
              <a:rPr lang="ru-RU" b="1" dirty="0"/>
              <a:t>заданий </a:t>
            </a:r>
            <a:r>
              <a:rPr lang="ru-RU" b="1" i="1" dirty="0"/>
              <a:t>повышенного уровня </a:t>
            </a:r>
            <a:r>
              <a:rPr lang="ru-RU" b="1" dirty="0"/>
              <a:t>сложности </a:t>
            </a:r>
            <a:r>
              <a:rPr lang="ru-RU" dirty="0"/>
              <a:t>(№№ 9–11,17–19, 22–26). </a:t>
            </a:r>
          </a:p>
          <a:p>
            <a:pPr marL="0" indent="0">
              <a:buNone/>
            </a:pPr>
            <a:r>
              <a:rPr lang="ru-RU" b="1" dirty="0"/>
              <a:t>Часть 2 </a:t>
            </a:r>
            <a:r>
              <a:rPr lang="ru-RU" dirty="0"/>
              <a:t>содержит </a:t>
            </a:r>
            <a:r>
              <a:rPr lang="ru-RU" b="1" dirty="0"/>
              <a:t>5 заданий </a:t>
            </a:r>
            <a:r>
              <a:rPr lang="ru-RU" b="1" i="1" dirty="0"/>
              <a:t>высокого уровня </a:t>
            </a:r>
            <a:r>
              <a:rPr lang="ru-RU" i="1" dirty="0"/>
              <a:t>сложности, с развёрнутым ответом. </a:t>
            </a:r>
            <a:r>
              <a:rPr lang="ru-RU" dirty="0" smtClean="0"/>
              <a:t>№№ </a:t>
            </a:r>
            <a:r>
              <a:rPr lang="ru-RU" dirty="0"/>
              <a:t>30–34.</a:t>
            </a:r>
          </a:p>
          <a:p>
            <a:pPr marL="0" indent="0">
              <a:buNone/>
            </a:pPr>
            <a:endParaRPr lang="ru-RU" b="1" dirty="0" smtClean="0"/>
          </a:p>
          <a:p>
            <a:pPr marL="0" indent="0" algn="r">
              <a:buNone/>
            </a:pPr>
            <a:r>
              <a:rPr lang="ru-RU" sz="3900" b="1" dirty="0" smtClean="0"/>
              <a:t>Первичный балл - 60</a:t>
            </a:r>
            <a:endParaRPr lang="ru-RU" sz="3900" b="1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ЕГЭ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463911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99592" y="2132856"/>
            <a:ext cx="7408333" cy="34506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b="1" dirty="0" smtClean="0"/>
              <a:t>№ 15. </a:t>
            </a:r>
            <a:r>
              <a:rPr lang="ru-RU" sz="3200" dirty="0" smtClean="0"/>
              <a:t>На </a:t>
            </a:r>
            <a:r>
              <a:rPr lang="ru-RU" sz="3200" dirty="0"/>
              <a:t>какой диаграмме распределение массовых долей элементов </a:t>
            </a:r>
            <a:r>
              <a:rPr lang="ru-RU" sz="3200" dirty="0" smtClean="0"/>
              <a:t>отвечает количественному </a:t>
            </a:r>
            <a:r>
              <a:rPr lang="ru-RU" sz="3200" dirty="0"/>
              <a:t>составу фосфата аммония?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</a:t>
            </a:r>
            <a:r>
              <a:rPr lang="ru-RU" dirty="0" smtClean="0"/>
              <a:t>ГЭ </a:t>
            </a:r>
            <a:r>
              <a:rPr lang="ru-RU" dirty="0"/>
              <a:t>базовый уровень</a:t>
            </a:r>
          </a:p>
        </p:txBody>
      </p:sp>
    </p:spTree>
    <p:extLst>
      <p:ext uri="{BB962C8B-B14F-4D97-AF65-F5344CB8AC3E}">
        <p14:creationId xmlns:p14="http://schemas.microsoft.com/office/powerpoint/2010/main" xmlns="" val="2145181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43608" y="1772816"/>
            <a:ext cx="7408333" cy="345069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b="1" dirty="0"/>
              <a:t>№ 33. </a:t>
            </a:r>
            <a:r>
              <a:rPr lang="ru-RU" sz="2800" dirty="0"/>
              <a:t>Определите массовые доли (в %) сульфата железа(II) и сульфида алюминия в смеси, если при обработке 25 г этой смеси водой выделился газ, который полностью прореагировал с 960 г 5%-</a:t>
            </a:r>
            <a:r>
              <a:rPr lang="ru-RU" sz="2800" dirty="0" err="1"/>
              <a:t>ного</a:t>
            </a:r>
            <a:r>
              <a:rPr lang="ru-RU" sz="2800" dirty="0"/>
              <a:t> раствора сульфата меди.</a:t>
            </a:r>
          </a:p>
          <a:p>
            <a:pPr marL="0" indent="0">
              <a:buNone/>
            </a:pPr>
            <a:r>
              <a:rPr lang="ru-RU" sz="2800" dirty="0"/>
              <a:t>В ответе запишите уравнения реакций, которые указаны в условии </a:t>
            </a:r>
            <a:r>
              <a:rPr lang="ru-RU" sz="2800" dirty="0" err="1"/>
              <a:t>задачи,т</a:t>
            </a:r>
            <a:r>
              <a:rPr lang="ru-RU" sz="2800" dirty="0"/>
              <a:t> и приведите все необходимые вычисления (указывайте единицы измерения искомых физических величин).</a:t>
            </a:r>
          </a:p>
          <a:p>
            <a:endParaRPr lang="ru-RU" sz="2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ЕГЭ </a:t>
            </a:r>
            <a:r>
              <a:rPr lang="ru-RU" dirty="0"/>
              <a:t>высокий уровень</a:t>
            </a:r>
          </a:p>
        </p:txBody>
      </p:sp>
    </p:spTree>
    <p:extLst>
      <p:ext uri="{BB962C8B-B14F-4D97-AF65-F5344CB8AC3E}">
        <p14:creationId xmlns:p14="http://schemas.microsoft.com/office/powerpoint/2010/main" xmlns="" val="454091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83568" y="1844824"/>
            <a:ext cx="7408333" cy="42093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b="1" dirty="0" smtClean="0"/>
              <a:t>№ 21. </a:t>
            </a:r>
            <a:r>
              <a:rPr lang="ru-RU" sz="3200" dirty="0"/>
              <a:t>170 г раствора нитрата серебра смешали с избытком раствора </a:t>
            </a:r>
            <a:r>
              <a:rPr lang="ru-RU" sz="3200" dirty="0" smtClean="0"/>
              <a:t>хлорида натрия</a:t>
            </a:r>
            <a:r>
              <a:rPr lang="ru-RU" sz="3200" dirty="0"/>
              <a:t>. Выпал осадок массой 8,61 г. Вычислите массовую долю соли</a:t>
            </a:r>
          </a:p>
          <a:p>
            <a:pPr marL="0" indent="0">
              <a:buNone/>
            </a:pPr>
            <a:r>
              <a:rPr lang="ru-RU" sz="3200" dirty="0"/>
              <a:t>в растворе нитрата серебра.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ОГЭ </a:t>
            </a:r>
            <a:r>
              <a:rPr lang="ru-RU" dirty="0" smtClean="0"/>
              <a:t>высокий </a:t>
            </a:r>
            <a:r>
              <a:rPr lang="ru-RU" dirty="0"/>
              <a:t>уровень</a:t>
            </a:r>
          </a:p>
        </p:txBody>
      </p:sp>
    </p:spTree>
    <p:extLst>
      <p:ext uri="{BB962C8B-B14F-4D97-AF65-F5344CB8AC3E}">
        <p14:creationId xmlns:p14="http://schemas.microsoft.com/office/powerpoint/2010/main" xmlns="" val="1910649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628800"/>
            <a:ext cx="7408333" cy="44973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b="1" dirty="0" smtClean="0"/>
              <a:t>№ 34.</a:t>
            </a:r>
            <a:r>
              <a:rPr lang="ru-RU" dirty="0" smtClean="0"/>
              <a:t> При </a:t>
            </a:r>
            <a:r>
              <a:rPr lang="ru-RU" dirty="0"/>
              <a:t>сжигании образца некоторого органического соединения массой 14,8 </a:t>
            </a:r>
            <a:r>
              <a:rPr lang="ru-RU" dirty="0" smtClean="0"/>
              <a:t>г получено </a:t>
            </a:r>
            <a:r>
              <a:rPr lang="ru-RU" dirty="0"/>
              <a:t>35,2 г углекислого газа и 18,0 г воды.</a:t>
            </a:r>
          </a:p>
          <a:p>
            <a:pPr marL="0" indent="0">
              <a:buNone/>
            </a:pPr>
            <a:r>
              <a:rPr lang="ru-RU" dirty="0"/>
              <a:t>Известно, что относительная плотность паров этого вещества по водороду</a:t>
            </a:r>
          </a:p>
          <a:p>
            <a:pPr marL="0" indent="0">
              <a:buNone/>
            </a:pPr>
            <a:r>
              <a:rPr lang="ru-RU" dirty="0"/>
              <a:t>равна 37. В ходе исследования химических свойств этого вещества</a:t>
            </a:r>
          </a:p>
          <a:p>
            <a:pPr marL="0" indent="0">
              <a:buNone/>
            </a:pPr>
            <a:r>
              <a:rPr lang="ru-RU" dirty="0"/>
              <a:t>установлено, что при взаимодействии этого вещества с оксидом меди(II)</a:t>
            </a:r>
          </a:p>
          <a:p>
            <a:pPr marL="0" indent="0">
              <a:buNone/>
            </a:pPr>
            <a:r>
              <a:rPr lang="ru-RU" dirty="0"/>
              <a:t>образуется кетон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На основании данных условия задания:</a:t>
            </a:r>
          </a:p>
          <a:p>
            <a:pPr marL="0" indent="0">
              <a:buNone/>
            </a:pPr>
            <a:r>
              <a:rPr lang="ru-RU" dirty="0"/>
              <a:t>1) произведите вычисления, необходимые для установления молекулярной</a:t>
            </a:r>
          </a:p>
          <a:p>
            <a:pPr marL="0" indent="0">
              <a:buNone/>
            </a:pPr>
            <a:r>
              <a:rPr lang="ru-RU" dirty="0"/>
              <a:t>формулы органического вещества (указывайте единицы измерения искомых</a:t>
            </a:r>
          </a:p>
          <a:p>
            <a:pPr marL="0" indent="0">
              <a:buNone/>
            </a:pPr>
            <a:r>
              <a:rPr lang="ru-RU" dirty="0"/>
              <a:t>физических величин);</a:t>
            </a:r>
          </a:p>
          <a:p>
            <a:pPr marL="0" indent="0">
              <a:buNone/>
            </a:pPr>
            <a:r>
              <a:rPr lang="ru-RU" dirty="0"/>
              <a:t>2) запишите молекулярную формулу исходного органического вещества;</a:t>
            </a:r>
          </a:p>
          <a:p>
            <a:pPr marL="0" indent="0">
              <a:buNone/>
            </a:pPr>
            <a:r>
              <a:rPr lang="ru-RU" dirty="0"/>
              <a:t>3) составьте структурную формулу этого вещества, которая однозначно</a:t>
            </a:r>
          </a:p>
          <a:p>
            <a:pPr marL="0" indent="0">
              <a:buNone/>
            </a:pPr>
            <a:r>
              <a:rPr lang="ru-RU" dirty="0"/>
              <a:t>отражает порядок связи атомов в его молекуле;</a:t>
            </a:r>
          </a:p>
          <a:p>
            <a:pPr marL="0" indent="0">
              <a:buNone/>
            </a:pPr>
            <a:r>
              <a:rPr lang="ru-RU" dirty="0"/>
              <a:t>4) напишите уравнение реакции этого вещества с оксидом меди(II),</a:t>
            </a:r>
          </a:p>
          <a:p>
            <a:pPr marL="0" indent="0">
              <a:buNone/>
            </a:pPr>
            <a:r>
              <a:rPr lang="ru-RU" dirty="0"/>
              <a:t>используя структурную формулу вещества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ЕГЭ высокий уровень</a:t>
            </a:r>
          </a:p>
        </p:txBody>
      </p:sp>
    </p:spTree>
    <p:extLst>
      <p:ext uri="{BB962C8B-B14F-4D97-AF65-F5344CB8AC3E}">
        <p14:creationId xmlns:p14="http://schemas.microsoft.com/office/powerpoint/2010/main" xmlns="" val="3581382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772816"/>
            <a:ext cx="7408333" cy="4353347"/>
          </a:xfrm>
        </p:spPr>
        <p:txBody>
          <a:bodyPr/>
          <a:lstStyle/>
          <a:p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 algn="ctr">
              <a:buNone/>
            </a:pPr>
            <a:r>
              <a:rPr lang="ru-RU" sz="5400" dirty="0" smtClean="0"/>
              <a:t>Спасибо за внимание!</a:t>
            </a:r>
            <a:endParaRPr lang="ru-RU" sz="54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02811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762451653"/>
              </p:ext>
            </p:extLst>
          </p:nvPr>
        </p:nvGraphicFramePr>
        <p:xfrm>
          <a:off x="871538" y="1916832"/>
          <a:ext cx="7408862" cy="48945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04431"/>
                <a:gridCol w="3704431"/>
              </a:tblGrid>
              <a:tr h="57606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effectLst/>
                        </a:rPr>
                        <a:t>ЕГЭ</a:t>
                      </a:r>
                      <a:endParaRPr lang="ru-RU" sz="16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ОГЭ</a:t>
                      </a:r>
                      <a:endParaRPr lang="ru-RU" dirty="0"/>
                    </a:p>
                  </a:txBody>
                  <a:tcPr marL="82321" marR="82321"/>
                </a:tc>
              </a:tr>
              <a:tr h="370840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effectLst/>
                        </a:rPr>
                        <a:t>Базовый уровень</a:t>
                      </a:r>
                      <a:endParaRPr lang="ru-RU" sz="16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82321" marR="82321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smtClean="0">
                          <a:effectLst/>
                        </a:rPr>
                        <a:t>№1</a:t>
                      </a:r>
                      <a:r>
                        <a:rPr lang="ru-RU" sz="1600" smtClean="0">
                          <a:effectLst/>
                        </a:rPr>
                        <a:t>. Строение атома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smtClean="0">
                          <a:effectLst/>
                        </a:rPr>
                        <a:t>№ 2.  Периодический закон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smtClean="0">
                          <a:effectLst/>
                        </a:rPr>
                        <a:t>№4. Химическая связь. Кристаллические решетки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smtClean="0">
                          <a:effectLst/>
                        </a:rPr>
                        <a:t>№ 13. Типы связей в молекулах органических веществ. Гибридизация атомных орбиталей углерода</a:t>
                      </a:r>
                      <a:endParaRPr lang="ru-RU" sz="16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№1. Строение атома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№2.  Периодический закон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№3. Химическая связь </a:t>
                      </a:r>
                      <a:endParaRPr lang="ru-RU" sz="16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endParaRPr lang="ru-RU" dirty="0"/>
                    </a:p>
                  </a:txBody>
                  <a:tcPr marL="82321" marR="82321"/>
                </a:tc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Повышенный уровень</a:t>
                      </a:r>
                      <a:endParaRPr lang="ru-RU" dirty="0"/>
                    </a:p>
                  </a:txBody>
                  <a:tcPr marL="82321" marR="82321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№16. Закономерности изменения свойств элементов и их соединений в связи с положением в Периодической системе химических элементов </a:t>
                      </a:r>
                      <a:endParaRPr lang="ru-RU" sz="16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endParaRPr lang="ru-RU" dirty="0"/>
                    </a:p>
                  </a:txBody>
                  <a:tcPr marL="82321" marR="82321"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 smtClean="0"/>
              <a:t>Строение атома. Периодический закон. Химическая связь. Строение вещества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22622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2067" y="1988840"/>
            <a:ext cx="7408333" cy="4137323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2400" dirty="0"/>
              <a:t>Определите, атомы каких из указанных в ряду элементов имеют на </a:t>
            </a:r>
            <a:r>
              <a:rPr lang="ru-RU" sz="2400" dirty="0" smtClean="0"/>
              <a:t>внешнем энергетическом </a:t>
            </a:r>
            <a:r>
              <a:rPr lang="ru-RU" sz="2400" dirty="0"/>
              <a:t>уровне четыре </a:t>
            </a:r>
            <a:r>
              <a:rPr lang="ru-RU" sz="2400" dirty="0" smtClean="0"/>
              <a:t>электрона</a:t>
            </a:r>
          </a:p>
          <a:p>
            <a:pPr marL="457200" indent="-457200">
              <a:buFont typeface="+mj-lt"/>
              <a:buAutoNum type="arabicPeriod"/>
            </a:pPr>
            <a:endParaRPr lang="ru-RU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ru-RU" sz="2400" dirty="0"/>
              <a:t>Из указанных в ряду химических элементов выберите три элемента, </a:t>
            </a:r>
            <a:r>
              <a:rPr lang="ru-RU" sz="2400" dirty="0" smtClean="0"/>
              <a:t>которые в </a:t>
            </a:r>
            <a:r>
              <a:rPr lang="ru-RU" sz="2400" dirty="0"/>
              <a:t>Периодической системе химических элементов Д.И. Менделеева </a:t>
            </a:r>
            <a:r>
              <a:rPr lang="ru-RU" sz="2400" dirty="0" smtClean="0"/>
              <a:t>находятся в </a:t>
            </a:r>
            <a:r>
              <a:rPr lang="ru-RU" sz="2400" dirty="0"/>
              <a:t>одном </a:t>
            </a:r>
            <a:r>
              <a:rPr lang="ru-RU" sz="2400" dirty="0" smtClean="0"/>
              <a:t>периоде. Расположите </a:t>
            </a:r>
            <a:r>
              <a:rPr lang="ru-RU" sz="2400" dirty="0"/>
              <a:t>выбранные элементы в порядке возрастания их </a:t>
            </a:r>
            <a:r>
              <a:rPr lang="ru-RU" sz="2400" dirty="0" smtClean="0"/>
              <a:t>металлических свойств</a:t>
            </a:r>
          </a:p>
          <a:p>
            <a:pPr marL="457200" indent="-457200">
              <a:buFont typeface="+mj-lt"/>
              <a:buAutoNum type="arabicPeriod"/>
            </a:pPr>
            <a:endParaRPr lang="ru-RU" sz="2400" dirty="0"/>
          </a:p>
          <a:p>
            <a:pPr marL="457200" indent="-457200">
              <a:buFont typeface="+mj-lt"/>
              <a:buAutoNum type="arabicPeriod"/>
            </a:pPr>
            <a:r>
              <a:rPr lang="ru-RU" sz="2400" dirty="0" smtClean="0"/>
              <a:t> Из </a:t>
            </a:r>
            <a:r>
              <a:rPr lang="ru-RU" sz="2400" dirty="0"/>
              <a:t>предложенного перечня выберите два соединения, в </a:t>
            </a:r>
            <a:r>
              <a:rPr lang="ru-RU" sz="2400" dirty="0" smtClean="0"/>
              <a:t>  которых присутствует ионная </a:t>
            </a:r>
            <a:r>
              <a:rPr lang="ru-RU" sz="2400" dirty="0"/>
              <a:t>химическая </a:t>
            </a:r>
            <a:r>
              <a:rPr lang="ru-RU" sz="2400" dirty="0" smtClean="0"/>
              <a:t>связь</a:t>
            </a:r>
          </a:p>
          <a:p>
            <a:pPr marL="0" indent="0">
              <a:buNone/>
            </a:pPr>
            <a:r>
              <a:rPr lang="ru-RU" sz="2400" dirty="0" smtClean="0"/>
              <a:t> </a:t>
            </a:r>
            <a:r>
              <a:rPr lang="ru-RU" sz="2400" dirty="0"/>
              <a:t>1) </a:t>
            </a:r>
            <a:r>
              <a:rPr lang="ru-RU" sz="2400" dirty="0" err="1" smtClean="0"/>
              <a:t>Ca</a:t>
            </a:r>
            <a:r>
              <a:rPr lang="ru-RU" sz="2400" dirty="0" smtClean="0"/>
              <a:t>(ClO</a:t>
            </a:r>
            <a:r>
              <a:rPr lang="ru-RU" sz="2400" baseline="-25000" dirty="0" smtClean="0"/>
              <a:t>2</a:t>
            </a:r>
            <a:r>
              <a:rPr lang="ru-RU" sz="2400" dirty="0" smtClean="0"/>
              <a:t>)</a:t>
            </a:r>
            <a:r>
              <a:rPr lang="ru-RU" sz="2400" baseline="-25000" dirty="0" smtClean="0"/>
              <a:t>2</a:t>
            </a:r>
            <a:r>
              <a:rPr lang="ru-RU" sz="2400" dirty="0" smtClean="0"/>
              <a:t>  </a:t>
            </a:r>
            <a:r>
              <a:rPr lang="en-US" sz="2400" dirty="0" smtClean="0"/>
              <a:t>2</a:t>
            </a:r>
            <a:r>
              <a:rPr lang="en-US" sz="2400" dirty="0"/>
              <a:t>) </a:t>
            </a:r>
            <a:r>
              <a:rPr lang="en-US" sz="2400" dirty="0" smtClean="0"/>
              <a:t>HClO</a:t>
            </a:r>
            <a:r>
              <a:rPr lang="en-US" sz="2400" baseline="-25000" dirty="0" smtClean="0"/>
              <a:t>3</a:t>
            </a:r>
            <a:r>
              <a:rPr lang="ru-RU" sz="2400" dirty="0" smtClean="0"/>
              <a:t>  </a:t>
            </a:r>
            <a:r>
              <a:rPr lang="en-US" sz="2400" dirty="0" smtClean="0"/>
              <a:t>3</a:t>
            </a:r>
            <a:r>
              <a:rPr lang="en-US" sz="2400" dirty="0"/>
              <a:t>) </a:t>
            </a:r>
            <a:r>
              <a:rPr lang="en-US" sz="2400" dirty="0" smtClean="0"/>
              <a:t>NH</a:t>
            </a:r>
            <a:r>
              <a:rPr lang="en-US" sz="2400" baseline="-25000" dirty="0" smtClean="0"/>
              <a:t>4</a:t>
            </a:r>
            <a:r>
              <a:rPr lang="en-US" sz="2400" dirty="0" smtClean="0"/>
              <a:t>Cl</a:t>
            </a:r>
            <a:r>
              <a:rPr lang="ru-RU" sz="2400" dirty="0" smtClean="0"/>
              <a:t>  </a:t>
            </a:r>
            <a:r>
              <a:rPr lang="en-US" sz="2400" dirty="0" smtClean="0"/>
              <a:t>4</a:t>
            </a:r>
            <a:r>
              <a:rPr lang="en-US" sz="2400" dirty="0"/>
              <a:t>) </a:t>
            </a:r>
            <a:r>
              <a:rPr lang="en-US" sz="2400" dirty="0" smtClean="0"/>
              <a:t>HClO</a:t>
            </a:r>
            <a:r>
              <a:rPr lang="en-US" sz="2400" baseline="-25000" dirty="0" smtClean="0"/>
              <a:t>4</a:t>
            </a:r>
            <a:r>
              <a:rPr lang="ru-RU" sz="2400" dirty="0" smtClean="0"/>
              <a:t>  </a:t>
            </a:r>
            <a:r>
              <a:rPr lang="en-US" sz="2400" dirty="0" smtClean="0"/>
              <a:t>5</a:t>
            </a:r>
            <a:r>
              <a:rPr lang="en-US" sz="2400" dirty="0"/>
              <a:t>) Cl</a:t>
            </a:r>
            <a:r>
              <a:rPr lang="en-US" sz="2400" baseline="-25000" dirty="0"/>
              <a:t>2</a:t>
            </a:r>
            <a:r>
              <a:rPr lang="en-US" sz="2400" dirty="0"/>
              <a:t>O</a:t>
            </a:r>
            <a:r>
              <a:rPr lang="en-US" sz="2400" baseline="-25000" dirty="0"/>
              <a:t>7</a:t>
            </a:r>
            <a:endParaRPr lang="ru-RU" sz="2400" baseline="-250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ЕГЭ базовый уровень</a:t>
            </a:r>
            <a:br>
              <a:rPr lang="ru-RU" dirty="0" smtClean="0"/>
            </a:br>
            <a:r>
              <a:rPr lang="ru-RU" sz="3100" dirty="0" smtClean="0"/>
              <a:t> </a:t>
            </a:r>
            <a:r>
              <a:rPr lang="pl-PL" sz="3100" dirty="0" smtClean="0"/>
              <a:t>1</a:t>
            </a:r>
            <a:r>
              <a:rPr lang="pl-PL" sz="3100" dirty="0"/>
              <a:t>) </a:t>
            </a:r>
            <a:r>
              <a:rPr lang="pl-PL" sz="3100" dirty="0" smtClean="0"/>
              <a:t>Na</a:t>
            </a:r>
            <a:r>
              <a:rPr lang="ru-RU" sz="3100" dirty="0" smtClean="0"/>
              <a:t>  </a:t>
            </a:r>
            <a:r>
              <a:rPr lang="pl-PL" sz="3100" dirty="0" smtClean="0"/>
              <a:t> </a:t>
            </a:r>
            <a:r>
              <a:rPr lang="pl-PL" sz="3100" dirty="0"/>
              <a:t>2) K </a:t>
            </a:r>
            <a:r>
              <a:rPr lang="ru-RU" sz="3100" dirty="0" smtClean="0"/>
              <a:t>   </a:t>
            </a:r>
            <a:r>
              <a:rPr lang="pl-PL" sz="3100" dirty="0" smtClean="0"/>
              <a:t>3</a:t>
            </a:r>
            <a:r>
              <a:rPr lang="pl-PL" sz="3100" dirty="0"/>
              <a:t>) Si </a:t>
            </a:r>
            <a:r>
              <a:rPr lang="ru-RU" sz="3100" dirty="0" smtClean="0"/>
              <a:t>  </a:t>
            </a:r>
            <a:r>
              <a:rPr lang="pl-PL" sz="3100" dirty="0" smtClean="0"/>
              <a:t>4</a:t>
            </a:r>
            <a:r>
              <a:rPr lang="pl-PL" sz="3100" dirty="0"/>
              <a:t>) Mg </a:t>
            </a:r>
            <a:r>
              <a:rPr lang="ru-RU" sz="3100" dirty="0" smtClean="0"/>
              <a:t>  </a:t>
            </a:r>
            <a:r>
              <a:rPr lang="pl-PL" sz="3100" dirty="0" smtClean="0"/>
              <a:t>5</a:t>
            </a:r>
            <a:r>
              <a:rPr lang="pl-PL" sz="3100" dirty="0"/>
              <a:t>) C</a:t>
            </a:r>
            <a:endParaRPr lang="ru-RU" sz="3100" dirty="0"/>
          </a:p>
        </p:txBody>
      </p:sp>
    </p:spTree>
    <p:extLst>
      <p:ext uri="{BB962C8B-B14F-4D97-AF65-F5344CB8AC3E}">
        <p14:creationId xmlns:p14="http://schemas.microsoft.com/office/powerpoint/2010/main" xmlns="" val="1799904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844824"/>
            <a:ext cx="7408333" cy="345069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 smtClean="0"/>
              <a:t>№ 2. В </a:t>
            </a:r>
            <a:r>
              <a:rPr lang="ru-RU" sz="2000" dirty="0"/>
              <a:t>каком ряду химических элементов усиливаются неметаллические </a:t>
            </a:r>
            <a:r>
              <a:rPr lang="ru-RU" sz="2000" dirty="0" smtClean="0"/>
              <a:t>свойства соответствующих </a:t>
            </a:r>
            <a:r>
              <a:rPr lang="ru-RU" sz="2000" dirty="0"/>
              <a:t>им простых веществ?</a:t>
            </a:r>
          </a:p>
          <a:p>
            <a:pPr marL="0" indent="0">
              <a:buNone/>
            </a:pPr>
            <a:r>
              <a:rPr lang="ru-RU" sz="2000" dirty="0"/>
              <a:t>1) алюминий → фосфор → хлор</a:t>
            </a:r>
          </a:p>
          <a:p>
            <a:pPr marL="0" indent="0">
              <a:buNone/>
            </a:pPr>
            <a:r>
              <a:rPr lang="ru-RU" sz="2000" dirty="0"/>
              <a:t>2) фтор → азот → углерод</a:t>
            </a:r>
          </a:p>
          <a:p>
            <a:pPr marL="0" indent="0">
              <a:buNone/>
            </a:pPr>
            <a:r>
              <a:rPr lang="ru-RU" sz="2000" dirty="0"/>
              <a:t>3) хлор → бром → </a:t>
            </a:r>
            <a:r>
              <a:rPr lang="ru-RU" sz="2000" dirty="0" err="1"/>
              <a:t>иод</a:t>
            </a:r>
            <a:endParaRPr lang="ru-RU" sz="2000" dirty="0"/>
          </a:p>
          <a:p>
            <a:pPr marL="0" indent="0">
              <a:buNone/>
            </a:pPr>
            <a:r>
              <a:rPr lang="ru-RU" sz="2000" dirty="0"/>
              <a:t>4) кремний → сера → </a:t>
            </a:r>
            <a:r>
              <a:rPr lang="ru-RU" sz="2000" dirty="0" smtClean="0"/>
              <a:t>фосфор</a:t>
            </a:r>
          </a:p>
          <a:p>
            <a:pPr marL="0" indent="0">
              <a:buNone/>
            </a:pPr>
            <a:endParaRPr lang="ru-RU" sz="2000" dirty="0" smtClean="0"/>
          </a:p>
          <a:p>
            <a:pPr marL="0" indent="0">
              <a:buNone/>
            </a:pPr>
            <a:r>
              <a:rPr lang="ru-RU" sz="2000" dirty="0" smtClean="0"/>
              <a:t>№ 3. В </a:t>
            </a:r>
            <a:r>
              <a:rPr lang="ru-RU" sz="2000" dirty="0"/>
              <a:t>молекуле фтора химическая связь</a:t>
            </a:r>
          </a:p>
          <a:p>
            <a:pPr marL="0" indent="0">
              <a:buNone/>
            </a:pPr>
            <a:r>
              <a:rPr lang="ru-RU" sz="2000" dirty="0"/>
              <a:t>1) ионная</a:t>
            </a:r>
          </a:p>
          <a:p>
            <a:pPr marL="0" indent="0">
              <a:buNone/>
            </a:pPr>
            <a:r>
              <a:rPr lang="ru-RU" sz="2000" dirty="0"/>
              <a:t>2) ковалентная полярная</a:t>
            </a:r>
          </a:p>
          <a:p>
            <a:pPr marL="0" indent="0">
              <a:buNone/>
            </a:pPr>
            <a:r>
              <a:rPr lang="ru-RU" sz="2000" dirty="0"/>
              <a:t>3) ковалентная неполярная</a:t>
            </a:r>
          </a:p>
          <a:p>
            <a:pPr marL="0" indent="0">
              <a:buNone/>
            </a:pPr>
            <a:r>
              <a:rPr lang="ru-RU" sz="2000" dirty="0"/>
              <a:t>4) металлическая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ОГЭ базовый </a:t>
            </a:r>
            <a:r>
              <a:rPr lang="ru-RU" dirty="0"/>
              <a:t>уровень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549602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772816"/>
            <a:ext cx="7408333" cy="43147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/>
              <a:t>№ 16</a:t>
            </a:r>
            <a:r>
              <a:rPr lang="ru-RU" dirty="0" smtClean="0"/>
              <a:t>. </a:t>
            </a:r>
            <a:r>
              <a:rPr lang="ru-RU" b="1" dirty="0" smtClean="0"/>
              <a:t>Общим </a:t>
            </a:r>
            <a:r>
              <a:rPr lang="ru-RU" b="1" dirty="0"/>
              <a:t>для магния и кремния </a:t>
            </a:r>
            <a:r>
              <a:rPr lang="ru-RU" b="1" dirty="0" smtClean="0"/>
              <a:t>является</a:t>
            </a:r>
            <a:endParaRPr lang="ru-RU" b="1" dirty="0"/>
          </a:p>
          <a:p>
            <a:pPr marL="0" indent="0">
              <a:buNone/>
            </a:pPr>
            <a:r>
              <a:rPr lang="ru-RU" sz="2400" dirty="0"/>
              <a:t>1) наличие трёх электронных слоёв в их атомах</a:t>
            </a:r>
          </a:p>
          <a:p>
            <a:pPr marL="0" indent="0">
              <a:buNone/>
            </a:pPr>
            <a:r>
              <a:rPr lang="ru-RU" sz="2400" dirty="0"/>
              <a:t>2) существование соответствующих им простых веществ в </a:t>
            </a:r>
            <a:r>
              <a:rPr lang="ru-RU" sz="2400" dirty="0" smtClean="0"/>
              <a:t>виде двухатомных </a:t>
            </a:r>
            <a:r>
              <a:rPr lang="ru-RU" sz="2400" dirty="0"/>
              <a:t>молекул</a:t>
            </a:r>
          </a:p>
          <a:p>
            <a:pPr marL="0" indent="0">
              <a:buNone/>
            </a:pPr>
            <a:r>
              <a:rPr lang="ru-RU" sz="2400" dirty="0"/>
              <a:t>3) то, что они относятся к металлам</a:t>
            </a:r>
          </a:p>
          <a:p>
            <a:pPr marL="0" indent="0">
              <a:buNone/>
            </a:pPr>
            <a:r>
              <a:rPr lang="ru-RU" sz="2400" dirty="0"/>
              <a:t>4) то, что значение их </a:t>
            </a:r>
            <a:r>
              <a:rPr lang="ru-RU" sz="2400" dirty="0" err="1"/>
              <a:t>электроотрицательности</a:t>
            </a:r>
            <a:r>
              <a:rPr lang="ru-RU" sz="2400" dirty="0"/>
              <a:t> меньше, чем у фосфора</a:t>
            </a:r>
          </a:p>
          <a:p>
            <a:pPr marL="0" indent="0">
              <a:buNone/>
            </a:pPr>
            <a:r>
              <a:rPr lang="ru-RU" sz="2400" dirty="0"/>
              <a:t>5) образование ими высших оксидов с общей формулой ЭО</a:t>
            </a:r>
            <a:r>
              <a:rPr lang="ru-RU" sz="2400" baseline="-25000" dirty="0"/>
              <a:t>2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ОГЭ повышенный </a:t>
            </a:r>
            <a:r>
              <a:rPr lang="ru-RU" dirty="0"/>
              <a:t>уровень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681704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284969882"/>
              </p:ext>
            </p:extLst>
          </p:nvPr>
        </p:nvGraphicFramePr>
        <p:xfrm>
          <a:off x="467544" y="1551669"/>
          <a:ext cx="8301608" cy="50573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50804"/>
                <a:gridCol w="4150804"/>
              </a:tblGrid>
              <a:tr h="3765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ЕГЭ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ОГЭ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6541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Базовый уровень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83199"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№5. Классификация неорганических веществ</a:t>
                      </a:r>
                    </a:p>
                    <a:p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№№ 7-8. Свойства оксидов, гидроксидов солей</a:t>
                      </a:r>
                    </a:p>
                    <a:p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№9. Связь между классами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№5. Классификация неорганических веществ</a:t>
                      </a:r>
                      <a:endParaRPr lang="ru-RU" sz="16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№№ 10-12. 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Свойства оксидов, гидроксидов солей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6541">
                <a:tc gridSpan="2">
                  <a:txBody>
                    <a:bodyPr/>
                    <a:lstStyle/>
                    <a:p>
                      <a:pPr algn="ctr"/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Повышенный уровень</a:t>
                      </a:r>
                      <a:endParaRPr lang="ru-RU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330788"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№11. Характерные химические свойства неорганических веществ (2 б.)</a:t>
                      </a:r>
                    </a:p>
                    <a:p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№25. Качественные реакции на неорганические вещества и ионы. (2 б.)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№18. Качественные реакции на неорганические вещества и ионы. (2 б).</a:t>
                      </a:r>
                    </a:p>
                    <a:p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№19. Характерные химические свойства неорганических веществ (2 б.)</a:t>
                      </a:r>
                    </a:p>
                    <a:p>
                      <a:endParaRPr lang="ru-RU" sz="1600" dirty="0"/>
                    </a:p>
                  </a:txBody>
                  <a:tcPr/>
                </a:tc>
              </a:tr>
              <a:tr h="376541">
                <a:tc gridSpan="2">
                  <a:txBody>
                    <a:bodyPr/>
                    <a:lstStyle/>
                    <a:p>
                      <a:pPr algn="ctr"/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Высокий уровень</a:t>
                      </a:r>
                      <a:endParaRPr lang="ru-RU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8361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№31. Связь между классами неорганических  веществ (4 б.)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№22. Характерные химические свойства неорганических веществ (5б.)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80920" cy="1143000"/>
          </a:xfrm>
        </p:spPr>
        <p:txBody>
          <a:bodyPr>
            <a:noAutofit/>
          </a:bodyPr>
          <a:lstStyle/>
          <a:p>
            <a:r>
              <a:rPr lang="ru-RU" sz="3600" b="1" dirty="0"/>
              <a:t>Классы неорганических соединений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xmlns="" val="1513287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2067" y="1700808"/>
            <a:ext cx="7408333" cy="442535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b="1" dirty="0" smtClean="0"/>
              <a:t>№ 5.</a:t>
            </a:r>
            <a:r>
              <a:rPr lang="ru-RU" dirty="0" smtClean="0"/>
              <a:t> Установите </a:t>
            </a:r>
            <a:r>
              <a:rPr lang="ru-RU" dirty="0"/>
              <a:t>соответствие между формулой вещества и </a:t>
            </a:r>
            <a:r>
              <a:rPr lang="ru-RU" dirty="0" smtClean="0"/>
              <a:t>классом/группой, к </a:t>
            </a:r>
            <a:r>
              <a:rPr lang="ru-RU" dirty="0"/>
              <a:t>которому(-ой) это вещество принадлежит: к каждой позиции, </a:t>
            </a:r>
            <a:r>
              <a:rPr lang="ru-RU" dirty="0" smtClean="0"/>
              <a:t>обозначенной буквой</a:t>
            </a:r>
            <a:r>
              <a:rPr lang="ru-RU" dirty="0"/>
              <a:t>, подберите соответствующую позицию из второго </a:t>
            </a:r>
            <a:r>
              <a:rPr lang="ru-RU" dirty="0" smtClean="0"/>
              <a:t>столбца, обозначенную </a:t>
            </a:r>
            <a:r>
              <a:rPr lang="ru-RU" dirty="0"/>
              <a:t>цифрой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ФОРМУЛА </a:t>
            </a:r>
            <a:r>
              <a:rPr lang="ru-RU" dirty="0" smtClean="0"/>
              <a:t>ВЕЩЕСТВА                         </a:t>
            </a:r>
            <a:r>
              <a:rPr lang="ru-RU" dirty="0"/>
              <a:t>КЛАСС/ГРУППА</a:t>
            </a:r>
          </a:p>
          <a:p>
            <a:pPr marL="0" indent="0">
              <a:buNone/>
            </a:pPr>
            <a:r>
              <a:rPr lang="ru-RU" dirty="0"/>
              <a:t>А) </a:t>
            </a:r>
            <a:r>
              <a:rPr lang="en-US" dirty="0" smtClean="0"/>
              <a:t>NH</a:t>
            </a:r>
            <a:r>
              <a:rPr lang="en-US" baseline="-25000" dirty="0" smtClean="0"/>
              <a:t>4</a:t>
            </a:r>
            <a:r>
              <a:rPr lang="en-US" dirty="0" smtClean="0"/>
              <a:t>HCO</a:t>
            </a:r>
            <a:r>
              <a:rPr lang="en-US" baseline="-25000" dirty="0" smtClean="0"/>
              <a:t>3</a:t>
            </a:r>
            <a:r>
              <a:rPr lang="ru-RU" dirty="0" smtClean="0"/>
              <a:t>                                1</a:t>
            </a:r>
            <a:r>
              <a:rPr lang="ru-RU" dirty="0"/>
              <a:t>) соль </a:t>
            </a:r>
            <a:r>
              <a:rPr lang="ru-RU" dirty="0" smtClean="0"/>
              <a:t>средняя</a:t>
            </a:r>
            <a:endParaRPr lang="en-US" dirty="0"/>
          </a:p>
          <a:p>
            <a:pPr marL="0" indent="0">
              <a:buNone/>
            </a:pPr>
            <a:r>
              <a:rPr lang="ru-RU" dirty="0"/>
              <a:t>Б) </a:t>
            </a:r>
            <a:r>
              <a:rPr lang="en-US" dirty="0" smtClean="0"/>
              <a:t>KF</a:t>
            </a:r>
            <a:r>
              <a:rPr lang="ru-RU" dirty="0" smtClean="0"/>
              <a:t>                                             2</a:t>
            </a:r>
            <a:r>
              <a:rPr lang="ru-RU" dirty="0"/>
              <a:t>) оксид </a:t>
            </a:r>
            <a:r>
              <a:rPr lang="ru-RU" dirty="0" smtClean="0"/>
              <a:t>кислотный</a:t>
            </a:r>
            <a:endParaRPr lang="en-US" dirty="0"/>
          </a:p>
          <a:p>
            <a:pPr marL="0" indent="0">
              <a:buNone/>
            </a:pPr>
            <a:r>
              <a:rPr lang="ru-RU" dirty="0"/>
              <a:t>В) </a:t>
            </a:r>
            <a:r>
              <a:rPr lang="en-US" dirty="0"/>
              <a:t>N</a:t>
            </a:r>
            <a:r>
              <a:rPr lang="ru-RU" dirty="0" smtClean="0"/>
              <a:t>О                                            3</a:t>
            </a:r>
            <a:r>
              <a:rPr lang="ru-RU" dirty="0"/>
              <a:t>) </a:t>
            </a:r>
            <a:r>
              <a:rPr lang="ru-RU" dirty="0" smtClean="0"/>
              <a:t>оксид несолеобразующий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                                                  4</a:t>
            </a:r>
            <a:r>
              <a:rPr lang="ru-RU" dirty="0"/>
              <a:t>) соль </a:t>
            </a:r>
            <a:r>
              <a:rPr lang="ru-RU" dirty="0" smtClean="0"/>
              <a:t>кислая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ЕГЭ базовый </a:t>
            </a:r>
            <a:r>
              <a:rPr lang="ru-RU" dirty="0" smtClean="0"/>
              <a:t>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879884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432</TotalTime>
  <Words>1966</Words>
  <Application>Microsoft Office PowerPoint</Application>
  <PresentationFormat>Экран (4:3)</PresentationFormat>
  <Paragraphs>291</Paragraphs>
  <Slides>34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35" baseType="lpstr">
      <vt:lpstr>Волна</vt:lpstr>
      <vt:lpstr>Подготовка к ГИА 2017</vt:lpstr>
      <vt:lpstr>ОГЭ</vt:lpstr>
      <vt:lpstr>ЕГЭ</vt:lpstr>
      <vt:lpstr>Строение атома. Периодический закон. Химическая связь. Строение вещества</vt:lpstr>
      <vt:lpstr> ЕГЭ базовый уровень  1) Na   2) K    3) Si   4) Mg   5) C</vt:lpstr>
      <vt:lpstr> ОГЭ базовый уровень </vt:lpstr>
      <vt:lpstr> ОГЭ повышенный уровень </vt:lpstr>
      <vt:lpstr>Классы неорганических соединений</vt:lpstr>
      <vt:lpstr>ЕГЭ базовый уровень</vt:lpstr>
      <vt:lpstr>ЕГЭ базовый уровень</vt:lpstr>
      <vt:lpstr>ЕГЭ базовый уровень</vt:lpstr>
      <vt:lpstr>ЕГЭ базовый уровень</vt:lpstr>
      <vt:lpstr>ОГЭ базовый уровень</vt:lpstr>
      <vt:lpstr>ОГЭ базовый уровень</vt:lpstr>
      <vt:lpstr>ОГЭ базовый уровень</vt:lpstr>
      <vt:lpstr>ОГЭ базовый уровень</vt:lpstr>
      <vt:lpstr>ЕГЭ повышенный уровень</vt:lpstr>
      <vt:lpstr>ОГЭ повышенный уровень</vt:lpstr>
      <vt:lpstr>ЕГЭ повышенный уровень</vt:lpstr>
      <vt:lpstr>ОГЭ повышенный уровень</vt:lpstr>
      <vt:lpstr>ЕГЭ высокий уровень</vt:lpstr>
      <vt:lpstr>ОГЭ высокий уровень</vt:lpstr>
      <vt:lpstr>Окислительно-восстановительные реакции</vt:lpstr>
      <vt:lpstr>ЕГЭ базовый уровень  1) Na   2) K   3) Si   4) Mg   5) C</vt:lpstr>
      <vt:lpstr>ОГЭ базовый уровень</vt:lpstr>
      <vt:lpstr>ЕГЭ высокий уровень</vt:lpstr>
      <vt:lpstr>ОГЭ высокий уровень</vt:lpstr>
      <vt:lpstr>Задачи</vt:lpstr>
      <vt:lpstr>ЕГЭ базовый уровень</vt:lpstr>
      <vt:lpstr>ОГЭ базовый уровень</vt:lpstr>
      <vt:lpstr>ЕГЭ высокий уровень</vt:lpstr>
      <vt:lpstr>ОГЭ высокий уровень</vt:lpstr>
      <vt:lpstr>ЕГЭ высокий уровень</vt:lpstr>
      <vt:lpstr>Слайд 34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Подготовка к ГИА 2017</dc:title>
  <dc:creator>515</dc:creator>
  <cp:lastModifiedBy>Dmitrii Dombrovskii</cp:lastModifiedBy>
  <cp:revision>28</cp:revision>
  <dcterms:created xsi:type="dcterms:W3CDTF">2016-09-12T09:33:20Z</dcterms:created>
  <dcterms:modified xsi:type="dcterms:W3CDTF">2016-10-30T14:27:32Z</dcterms:modified>
</cp:coreProperties>
</file>