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83" r:id="rId4"/>
    <p:sldId id="285" r:id="rId5"/>
    <p:sldId id="284" r:id="rId6"/>
    <p:sldId id="258" r:id="rId7"/>
    <p:sldId id="259" r:id="rId8"/>
    <p:sldId id="260" r:id="rId9"/>
    <p:sldId id="286" r:id="rId10"/>
    <p:sldId id="261" r:id="rId11"/>
    <p:sldId id="262" r:id="rId12"/>
    <p:sldId id="263" r:id="rId13"/>
    <p:sldId id="264" r:id="rId14"/>
    <p:sldId id="266" r:id="rId15"/>
    <p:sldId id="287" r:id="rId16"/>
    <p:sldId id="288" r:id="rId17"/>
    <p:sldId id="289" r:id="rId18"/>
    <p:sldId id="265" r:id="rId19"/>
    <p:sldId id="290" r:id="rId20"/>
    <p:sldId id="292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81" r:id="rId34"/>
    <p:sldId id="282" r:id="rId35"/>
    <p:sldId id="280" r:id="rId36"/>
    <p:sldId id="279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358" autoAdjust="0"/>
  </p:normalViewPr>
  <p:slideViewPr>
    <p:cSldViewPr>
      <p:cViewPr varScale="1">
        <p:scale>
          <a:sx n="67" d="100"/>
          <a:sy n="67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34361-55E4-448A-86FC-B0FF76EBF629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A8D6E-4CBD-498A-813F-D13C35C05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42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A8D6E-4CBD-498A-813F-D13C35C0572C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034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2852FF-7EDA-4D9A-81BC-C02488AC781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4B285E-D7BC-4064-9F5F-EF5D8955278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1872208"/>
          </a:xfrm>
        </p:spPr>
        <p:txBody>
          <a:bodyPr/>
          <a:lstStyle/>
          <a:p>
            <a:r>
              <a:rPr lang="ru-RU" dirty="0" smtClean="0"/>
              <a:t>Итоговое сочинение </a:t>
            </a:r>
            <a:br>
              <a:rPr lang="ru-RU" dirty="0" smtClean="0"/>
            </a:br>
            <a:r>
              <a:rPr lang="ru-RU" dirty="0" smtClean="0"/>
              <a:t>2018-2019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348880"/>
            <a:ext cx="7854696" cy="4104456"/>
          </a:xfrm>
        </p:spPr>
        <p:txBody>
          <a:bodyPr>
            <a:normAutofit/>
          </a:bodyPr>
          <a:lstStyle/>
          <a:p>
            <a:r>
              <a:rPr lang="ru-RU" sz="4000" b="1" dirty="0"/>
              <a:t>Тематическое направление </a:t>
            </a:r>
            <a:endParaRPr lang="ru-RU" sz="4000" b="1" dirty="0" smtClean="0"/>
          </a:p>
          <a:p>
            <a:r>
              <a:rPr lang="ru-RU" sz="4000" b="1" dirty="0" smtClean="0"/>
              <a:t>«</a:t>
            </a:r>
            <a:r>
              <a:rPr lang="ru-RU" sz="4000" b="1" dirty="0"/>
              <a:t>Искусство и ремесло»</a:t>
            </a:r>
            <a:endParaRPr lang="ru-RU" sz="4000" dirty="0"/>
          </a:p>
          <a:p>
            <a:endParaRPr lang="ru-RU" sz="2800" dirty="0" smtClean="0"/>
          </a:p>
          <a:p>
            <a:r>
              <a:rPr lang="ru-RU" sz="2800" dirty="0" smtClean="0"/>
              <a:t>Нелли Васильевна </a:t>
            </a:r>
            <a:r>
              <a:rPr lang="ru-RU" sz="2800" dirty="0" err="1" smtClean="0"/>
              <a:t>Сизова</a:t>
            </a:r>
            <a:r>
              <a:rPr lang="ru-RU" sz="2800" dirty="0" smtClean="0"/>
              <a:t>, </a:t>
            </a:r>
          </a:p>
          <a:p>
            <a:r>
              <a:rPr lang="ru-RU" sz="2800" dirty="0" smtClean="0"/>
              <a:t>учитель русского языка и литературы</a:t>
            </a:r>
          </a:p>
          <a:p>
            <a:r>
              <a:rPr lang="ru-RU" sz="2800" dirty="0" smtClean="0"/>
              <a:t> ГБОУ гимназии № 148 имени Сервантеса </a:t>
            </a:r>
          </a:p>
          <a:p>
            <a:r>
              <a:rPr lang="ru-RU" sz="2800" dirty="0" smtClean="0"/>
              <a:t>Калининского района Санкт-Петербурга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4711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692696"/>
            <a:ext cx="8640960" cy="1143000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2800" b="1" dirty="0"/>
              <a:t> 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3100" b="1" dirty="0">
                <a:solidFill>
                  <a:srgbClr val="C00000"/>
                </a:solidFill>
              </a:rPr>
              <a:t>Художественные, публицистические произведения</a:t>
            </a:r>
            <a:r>
              <a:rPr lang="ru-RU" sz="3100" dirty="0">
                <a:solidFill>
                  <a:srgbClr val="C00000"/>
                </a:solidFill>
              </a:rPr>
              <a:t/>
            </a:r>
            <a:br>
              <a:rPr lang="ru-RU" sz="3100" dirty="0">
                <a:solidFill>
                  <a:srgbClr val="C00000"/>
                </a:solidFill>
              </a:rPr>
            </a:br>
            <a:r>
              <a:rPr lang="ru-RU" sz="3100" dirty="0">
                <a:solidFill>
                  <a:srgbClr val="C00000"/>
                </a:solidFill>
              </a:rPr>
              <a:t>(</a:t>
            </a:r>
            <a:r>
              <a:rPr lang="ru-RU" sz="3100" b="1" dirty="0">
                <a:solidFill>
                  <a:srgbClr val="C00000"/>
                </a:solidFill>
              </a:rPr>
              <a:t>тематическое направление «Искусство и ремесло»)</a:t>
            </a:r>
            <a:r>
              <a:rPr lang="ru-RU" sz="3100" dirty="0">
                <a:solidFill>
                  <a:srgbClr val="C00000"/>
                </a:solidFill>
              </a:rPr>
              <a:t/>
            </a:r>
            <a:br>
              <a:rPr lang="ru-RU" sz="3100" dirty="0">
                <a:solidFill>
                  <a:srgbClr val="C00000"/>
                </a:solidFill>
              </a:rPr>
            </a:b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000" b="1" u="sng" dirty="0">
                <a:solidFill>
                  <a:srgbClr val="002060"/>
                </a:solidFill>
              </a:rPr>
              <a:t>Художественная литература: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</a:rPr>
              <a:t> </a:t>
            </a:r>
            <a:r>
              <a:rPr lang="ru-RU" sz="3000" b="1" u="sng" dirty="0" smtClean="0">
                <a:solidFill>
                  <a:srgbClr val="C00000"/>
                </a:solidFill>
              </a:rPr>
              <a:t>эпос</a:t>
            </a:r>
            <a:r>
              <a:rPr lang="ru-RU" sz="3000" b="1" u="sng" dirty="0">
                <a:solidFill>
                  <a:srgbClr val="C00000"/>
                </a:solidFill>
              </a:rPr>
              <a:t>, </a:t>
            </a:r>
            <a:r>
              <a:rPr lang="ru-RU" sz="3000" b="1" u="sng" dirty="0" smtClean="0">
                <a:solidFill>
                  <a:srgbClr val="C00000"/>
                </a:solidFill>
              </a:rPr>
              <a:t>драма</a:t>
            </a:r>
          </a:p>
          <a:p>
            <a:pPr marL="0" indent="0" algn="ctr">
              <a:buNone/>
            </a:pPr>
            <a:endParaRPr lang="ru-RU" sz="2800" dirty="0">
              <a:solidFill>
                <a:srgbClr val="002060"/>
              </a:solidFill>
            </a:endParaRP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Булгаков М.А</a:t>
            </a:r>
            <a:r>
              <a:rPr lang="ru-RU" sz="3500" b="1" dirty="0">
                <a:solidFill>
                  <a:srgbClr val="002060"/>
                </a:solidFill>
              </a:rPr>
              <a:t>. «Мастер и Маргарита</a:t>
            </a:r>
            <a:r>
              <a:rPr lang="ru-RU" sz="3500" b="1" dirty="0" smtClean="0">
                <a:solidFill>
                  <a:srgbClr val="002060"/>
                </a:solidFill>
              </a:rPr>
              <a:t>»</a:t>
            </a:r>
            <a:endParaRPr lang="ru-RU" sz="3500" b="1" dirty="0">
              <a:solidFill>
                <a:srgbClr val="002060"/>
              </a:solidFill>
            </a:endParaRP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Гоголь </a:t>
            </a:r>
            <a:r>
              <a:rPr lang="ru-RU" sz="3500" b="1" dirty="0">
                <a:solidFill>
                  <a:srgbClr val="002060"/>
                </a:solidFill>
              </a:rPr>
              <a:t>Н.В. «Портрет»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Гончаров А.И</a:t>
            </a:r>
            <a:r>
              <a:rPr lang="ru-RU" sz="3500" b="1" dirty="0">
                <a:solidFill>
                  <a:srgbClr val="002060"/>
                </a:solidFill>
              </a:rPr>
              <a:t>. «Обломов»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Короленко </a:t>
            </a:r>
            <a:r>
              <a:rPr lang="ru-RU" sz="3500" b="1" dirty="0">
                <a:solidFill>
                  <a:srgbClr val="002060"/>
                </a:solidFill>
              </a:rPr>
              <a:t>В.Г. «Слепой музыкант»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Куприн </a:t>
            </a:r>
            <a:r>
              <a:rPr lang="ru-RU" sz="3500" b="1" dirty="0">
                <a:solidFill>
                  <a:srgbClr val="002060"/>
                </a:solidFill>
              </a:rPr>
              <a:t>А.И.  «Гранатовый браслет»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Куприн </a:t>
            </a:r>
            <a:r>
              <a:rPr lang="ru-RU" sz="3500" b="1" dirty="0">
                <a:solidFill>
                  <a:srgbClr val="002060"/>
                </a:solidFill>
              </a:rPr>
              <a:t>А.И. «Тапер»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Лесков </a:t>
            </a:r>
            <a:r>
              <a:rPr lang="ru-RU" sz="3500" b="1" dirty="0">
                <a:solidFill>
                  <a:srgbClr val="002060"/>
                </a:solidFill>
              </a:rPr>
              <a:t>Н.С. «Левша»</a:t>
            </a:r>
          </a:p>
          <a:p>
            <a:pPr lvl="0"/>
            <a:r>
              <a:rPr lang="ru-RU" sz="3500" b="1" dirty="0" smtClean="0">
                <a:solidFill>
                  <a:srgbClr val="002060"/>
                </a:solidFill>
              </a:rPr>
              <a:t>Пушкин </a:t>
            </a:r>
            <a:r>
              <a:rPr lang="ru-RU" sz="3500" b="1" dirty="0">
                <a:solidFill>
                  <a:srgbClr val="002060"/>
                </a:solidFill>
              </a:rPr>
              <a:t>А.С. «Моцарт и Сальери»</a:t>
            </a: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1009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Художественные, публицистические произведения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rgbClr val="C00000"/>
                </a:solidFill>
              </a:rPr>
              <a:t>(</a:t>
            </a:r>
            <a:r>
              <a:rPr lang="ru-RU" sz="2800" b="1" dirty="0">
                <a:solidFill>
                  <a:srgbClr val="C00000"/>
                </a:solidFill>
              </a:rPr>
              <a:t>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800" b="1" u="sng" dirty="0">
                <a:solidFill>
                  <a:srgbClr val="002060"/>
                </a:solidFill>
              </a:rPr>
              <a:t>Художественная литература</a:t>
            </a:r>
            <a:r>
              <a:rPr lang="ru-RU" sz="2800" b="1" u="sng" dirty="0">
                <a:solidFill>
                  <a:srgbClr val="C00000"/>
                </a:solidFill>
              </a:rPr>
              <a:t>: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</a:rPr>
              <a:t>эпос</a:t>
            </a:r>
            <a:r>
              <a:rPr lang="ru-RU" sz="2800" b="1" u="sng" dirty="0">
                <a:solidFill>
                  <a:srgbClr val="C00000"/>
                </a:solidFill>
              </a:rPr>
              <a:t>, </a:t>
            </a:r>
            <a:r>
              <a:rPr lang="ru-RU" sz="2800" b="1" u="sng" dirty="0" smtClean="0">
                <a:solidFill>
                  <a:srgbClr val="C00000"/>
                </a:solidFill>
              </a:rPr>
              <a:t>драма</a:t>
            </a:r>
          </a:p>
          <a:p>
            <a:pPr marL="0" indent="0" algn="ctr">
              <a:buNone/>
            </a:pPr>
            <a:endParaRPr lang="ru-RU" dirty="0"/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Твардовский </a:t>
            </a:r>
            <a:r>
              <a:rPr lang="ru-RU" sz="3600" b="1" dirty="0">
                <a:solidFill>
                  <a:srgbClr val="002060"/>
                </a:solidFill>
              </a:rPr>
              <a:t>А.Т. «Васили </a:t>
            </a:r>
            <a:r>
              <a:rPr lang="ru-RU" sz="3600" b="1" dirty="0" err="1">
                <a:solidFill>
                  <a:srgbClr val="002060"/>
                </a:solidFill>
              </a:rPr>
              <a:t>Тёркин</a:t>
            </a:r>
            <a:r>
              <a:rPr lang="ru-RU" sz="3600" b="1" dirty="0">
                <a:solidFill>
                  <a:srgbClr val="002060"/>
                </a:solidFill>
              </a:rPr>
              <a:t>»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Толстой </a:t>
            </a:r>
            <a:r>
              <a:rPr lang="ru-RU" sz="3600" b="1" dirty="0">
                <a:solidFill>
                  <a:srgbClr val="002060"/>
                </a:solidFill>
              </a:rPr>
              <a:t>Л.Н. «Война и мир»</a:t>
            </a:r>
          </a:p>
          <a:p>
            <a:pPr lvl="0"/>
            <a:r>
              <a:rPr lang="ru-RU" sz="3600" b="1" dirty="0">
                <a:solidFill>
                  <a:srgbClr val="002060"/>
                </a:solidFill>
              </a:rPr>
              <a:t>Тургенев И.С. «Певцы»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Успенский </a:t>
            </a:r>
            <a:r>
              <a:rPr lang="ru-RU" sz="3600" b="1" dirty="0">
                <a:solidFill>
                  <a:srgbClr val="002060"/>
                </a:solidFill>
              </a:rPr>
              <a:t>Г.И. «Выпрямила»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Чехов </a:t>
            </a:r>
            <a:r>
              <a:rPr lang="ru-RU" sz="3600" b="1" dirty="0">
                <a:solidFill>
                  <a:srgbClr val="002060"/>
                </a:solidFill>
              </a:rPr>
              <a:t>А.П. «Скрипка Ротшильда»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Шукшин В.М. </a:t>
            </a:r>
            <a:r>
              <a:rPr lang="ru-RU" sz="3600" b="1" dirty="0">
                <a:solidFill>
                  <a:srgbClr val="002060"/>
                </a:solidFill>
              </a:rPr>
              <a:t>«Чудик»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Шукшин В.М. </a:t>
            </a:r>
            <a:r>
              <a:rPr lang="ru-RU" sz="3600" b="1" dirty="0">
                <a:solidFill>
                  <a:srgbClr val="002060"/>
                </a:solidFill>
              </a:rPr>
              <a:t>«Мастер»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52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Художественные, публицистические произведения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rgbClr val="C00000"/>
                </a:solidFill>
              </a:rPr>
              <a:t>(</a:t>
            </a:r>
            <a:r>
              <a:rPr lang="ru-RU" sz="2800" b="1" dirty="0">
                <a:solidFill>
                  <a:srgbClr val="C00000"/>
                </a:solidFill>
              </a:rPr>
              <a:t>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8457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4600" b="1" u="sng" dirty="0">
                <a:solidFill>
                  <a:srgbClr val="002060"/>
                </a:solidFill>
              </a:rPr>
              <a:t>Художественная литература:</a:t>
            </a:r>
            <a:r>
              <a:rPr lang="ru-RU" sz="4600" b="1" dirty="0">
                <a:solidFill>
                  <a:srgbClr val="002060"/>
                </a:solidFill>
              </a:rPr>
              <a:t> </a:t>
            </a:r>
            <a:r>
              <a:rPr lang="ru-RU" sz="4600" b="1" dirty="0" smtClean="0">
                <a:solidFill>
                  <a:srgbClr val="002060"/>
                </a:solidFill>
              </a:rPr>
              <a:t> </a:t>
            </a:r>
            <a:r>
              <a:rPr lang="ru-RU" sz="4600" b="1" u="sng" dirty="0" smtClean="0">
                <a:solidFill>
                  <a:srgbClr val="C00000"/>
                </a:solidFill>
              </a:rPr>
              <a:t>лирика</a:t>
            </a:r>
          </a:p>
          <a:p>
            <a:pPr marL="0" indent="0" algn="ctr">
              <a:buNone/>
            </a:pPr>
            <a:endParaRPr lang="ru-RU" sz="3200" b="1" u="sng" dirty="0" smtClean="0">
              <a:solidFill>
                <a:srgbClr val="002060"/>
              </a:solidFill>
            </a:endParaRPr>
          </a:p>
          <a:p>
            <a:pPr lvl="0" fontAlgn="base"/>
            <a:r>
              <a:rPr lang="ru-RU" sz="4500" b="1" dirty="0" smtClean="0">
                <a:solidFill>
                  <a:srgbClr val="002060"/>
                </a:solidFill>
              </a:rPr>
              <a:t>Пушкин </a:t>
            </a:r>
            <a:r>
              <a:rPr lang="ru-RU" sz="4500" b="1" dirty="0">
                <a:solidFill>
                  <a:srgbClr val="002060"/>
                </a:solidFill>
              </a:rPr>
              <a:t>А.С. «Пророк»</a:t>
            </a:r>
          </a:p>
          <a:p>
            <a:pPr lvl="0" fontAlgn="base"/>
            <a:r>
              <a:rPr lang="ru-RU" sz="4500" b="1" dirty="0" smtClean="0">
                <a:solidFill>
                  <a:srgbClr val="002060"/>
                </a:solidFill>
              </a:rPr>
              <a:t>Пушкин </a:t>
            </a:r>
            <a:r>
              <a:rPr lang="ru-RU" sz="4500" b="1" dirty="0">
                <a:solidFill>
                  <a:srgbClr val="002060"/>
                </a:solidFill>
              </a:rPr>
              <a:t>А.С. «Памятник</a:t>
            </a:r>
            <a:r>
              <a:rPr lang="ru-RU" sz="4500" b="1" dirty="0" smtClean="0">
                <a:solidFill>
                  <a:srgbClr val="002060"/>
                </a:solidFill>
              </a:rPr>
              <a:t>»</a:t>
            </a:r>
          </a:p>
          <a:p>
            <a:pPr fontAlgn="base"/>
            <a:r>
              <a:rPr lang="ru-RU" sz="4500" b="1" dirty="0">
                <a:solidFill>
                  <a:srgbClr val="002060"/>
                </a:solidFill>
              </a:rPr>
              <a:t>Пушкин А. С. </a:t>
            </a:r>
            <a:r>
              <a:rPr lang="ru-RU" sz="4500" b="1">
                <a:solidFill>
                  <a:srgbClr val="002060"/>
                </a:solidFill>
              </a:rPr>
              <a:t>«Разговор книгопродавца с поэтом</a:t>
            </a:r>
            <a:r>
              <a:rPr lang="ru-RU" sz="4500" b="1" smtClean="0">
                <a:solidFill>
                  <a:srgbClr val="002060"/>
                </a:solidFill>
              </a:rPr>
              <a:t>»</a:t>
            </a:r>
            <a:endParaRPr lang="ru-RU" sz="4500" b="1" dirty="0">
              <a:solidFill>
                <a:srgbClr val="002060"/>
              </a:solidFill>
            </a:endParaRPr>
          </a:p>
          <a:p>
            <a:pPr lvl="0" fontAlgn="base"/>
            <a:r>
              <a:rPr lang="ru-RU" sz="4500" b="1" dirty="0" smtClean="0">
                <a:solidFill>
                  <a:srgbClr val="002060"/>
                </a:solidFill>
              </a:rPr>
              <a:t>Лермонтов </a:t>
            </a:r>
            <a:r>
              <a:rPr lang="ru-RU" sz="4500" b="1" dirty="0">
                <a:solidFill>
                  <a:srgbClr val="002060"/>
                </a:solidFill>
              </a:rPr>
              <a:t>М.Ю. «Пророк»</a:t>
            </a:r>
          </a:p>
          <a:p>
            <a:pPr lvl="0" fontAlgn="base"/>
            <a:r>
              <a:rPr lang="ru-RU" sz="4500" b="1" dirty="0" smtClean="0">
                <a:solidFill>
                  <a:srgbClr val="002060"/>
                </a:solidFill>
              </a:rPr>
              <a:t>Некрасов </a:t>
            </a:r>
            <a:r>
              <a:rPr lang="ru-RU" sz="4500" b="1" dirty="0">
                <a:solidFill>
                  <a:srgbClr val="002060"/>
                </a:solidFill>
              </a:rPr>
              <a:t>Н.А. «Элегия» («Пускай нам говорит изменчивая мода…»)</a:t>
            </a:r>
          </a:p>
          <a:p>
            <a:pPr lvl="0" fontAlgn="base"/>
            <a:r>
              <a:rPr lang="ru-RU" sz="4500" b="1" dirty="0">
                <a:solidFill>
                  <a:srgbClr val="002060"/>
                </a:solidFill>
              </a:rPr>
              <a:t>Ахматова А.А. «Мне ни к чему одические рати…»</a:t>
            </a:r>
          </a:p>
          <a:p>
            <a:pPr lvl="0" fontAlgn="base"/>
            <a:r>
              <a:rPr lang="ru-RU" sz="4500" b="1" dirty="0">
                <a:solidFill>
                  <a:srgbClr val="002060"/>
                </a:solidFill>
              </a:rPr>
              <a:t>Пастернак Б.Л. «Определение поэзии»</a:t>
            </a:r>
          </a:p>
          <a:p>
            <a:pPr lvl="0" fontAlgn="base"/>
            <a:r>
              <a:rPr lang="ru-RU" sz="4500" b="1" dirty="0">
                <a:solidFill>
                  <a:srgbClr val="002060"/>
                </a:solidFill>
              </a:rPr>
              <a:t>Пастернак Б.Л. «Быть знаменитым некрасиво…»</a:t>
            </a:r>
          </a:p>
          <a:p>
            <a:pPr lvl="0" fontAlgn="base"/>
            <a:r>
              <a:rPr lang="ru-RU" sz="4500" b="1" dirty="0">
                <a:solidFill>
                  <a:srgbClr val="002060"/>
                </a:solidFill>
              </a:rPr>
              <a:t>Пастернак Б.Л. «О, знал бы я, что так бывает…»</a:t>
            </a:r>
          </a:p>
          <a:p>
            <a:pPr lvl="0" fontAlgn="base"/>
            <a:r>
              <a:rPr lang="ru-RU" sz="4500" b="1" dirty="0">
                <a:solidFill>
                  <a:srgbClr val="002060"/>
                </a:solidFill>
              </a:rPr>
              <a:t>Пастернак Б.Л. «Февраль. Достать чернил и плакать!»</a:t>
            </a:r>
          </a:p>
          <a:p>
            <a:pPr marL="0" indent="0" fontAlgn="base">
              <a:buNone/>
            </a:pPr>
            <a:endParaRPr lang="ru-RU" sz="5100" b="1" dirty="0"/>
          </a:p>
          <a:p>
            <a:pPr marL="0" indent="0">
              <a:buNone/>
            </a:pPr>
            <a:endParaRPr lang="ru-RU" sz="3200" b="1" dirty="0"/>
          </a:p>
          <a:p>
            <a:pPr marL="0" indent="0" fontAlgn="base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856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29614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Художественные, публицистические произведения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rgbClr val="C00000"/>
                </a:solidFill>
              </a:rPr>
              <a:t>(</a:t>
            </a:r>
            <a:r>
              <a:rPr lang="ru-RU" sz="2800" b="1" dirty="0">
                <a:solidFill>
                  <a:srgbClr val="C00000"/>
                </a:solidFill>
              </a:rPr>
              <a:t>тематическое направление «Искусство и ремесло»)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/>
          <a:lstStyle/>
          <a:p>
            <a:pPr marL="0" indent="0" algn="ctr" fontAlgn="base">
              <a:buNone/>
            </a:pPr>
            <a:r>
              <a:rPr lang="ru-RU" sz="3200" b="1" u="sng" dirty="0">
                <a:solidFill>
                  <a:srgbClr val="C00000"/>
                </a:solidFill>
              </a:rPr>
              <a:t>Публицистика</a:t>
            </a:r>
            <a:endParaRPr lang="ru-RU" sz="3200" dirty="0">
              <a:solidFill>
                <a:srgbClr val="C00000"/>
              </a:solidFill>
            </a:endParaRPr>
          </a:p>
          <a:p>
            <a:pPr marL="0" indent="0" fontAlgn="base">
              <a:buNone/>
            </a:pPr>
            <a:r>
              <a:rPr lang="ru-RU" b="1" dirty="0">
                <a:solidFill>
                  <a:srgbClr val="C00000"/>
                </a:solidFill>
              </a:rPr>
              <a:t> </a:t>
            </a:r>
            <a:endParaRPr lang="ru-RU" dirty="0">
              <a:solidFill>
                <a:srgbClr val="C00000"/>
              </a:solidFill>
            </a:endParaRPr>
          </a:p>
          <a:p>
            <a:pPr lvl="0"/>
            <a:r>
              <a:rPr lang="ru-RU" sz="4000" dirty="0">
                <a:solidFill>
                  <a:srgbClr val="002060"/>
                </a:solidFill>
              </a:rPr>
              <a:t>Гоголь. Н.В. «Выбранные места из переписки с друзьями»</a:t>
            </a:r>
          </a:p>
          <a:p>
            <a:pPr lvl="0"/>
            <a:r>
              <a:rPr lang="ru-RU" sz="4000" dirty="0">
                <a:solidFill>
                  <a:srgbClr val="002060"/>
                </a:solidFill>
              </a:rPr>
              <a:t>Лихачёв. Д.С. «Письма о добром</a:t>
            </a:r>
            <a:r>
              <a:rPr lang="ru-RU" sz="4000" i="1" dirty="0">
                <a:solidFill>
                  <a:srgbClr val="002060"/>
                </a:solidFill>
              </a:rPr>
              <a:t>»</a:t>
            </a:r>
            <a:endParaRPr lang="ru-RU" sz="4000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endParaRPr lang="ru-RU" sz="40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12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Autofit/>
          </a:bodyPr>
          <a:lstStyle/>
          <a:p>
            <a:pPr algn="ctr" fontAlgn="base"/>
            <a:r>
              <a:rPr lang="ru-RU" sz="4000" b="1" dirty="0">
                <a:solidFill>
                  <a:srgbClr val="C00000"/>
                </a:solidFill>
              </a:rPr>
              <a:t>Цитаты и афоризмы</a:t>
            </a:r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«Ни невежественный, ни себялюбивый человек не может быть значительным художником</a:t>
            </a:r>
            <a:r>
              <a:rPr lang="ru-RU" sz="3200" dirty="0" smtClean="0">
                <a:solidFill>
                  <a:srgbClr val="002060"/>
                </a:solidFill>
              </a:rPr>
              <a:t>» </a:t>
            </a:r>
            <a:r>
              <a:rPr lang="ru-RU" sz="3200" dirty="0">
                <a:solidFill>
                  <a:srgbClr val="C00000"/>
                </a:solidFill>
              </a:rPr>
              <a:t>(Л.Н. Толстой</a:t>
            </a:r>
            <a:r>
              <a:rPr lang="ru-RU" sz="3200" dirty="0" smtClean="0">
                <a:solidFill>
                  <a:srgbClr val="C00000"/>
                </a:solidFill>
              </a:rPr>
              <a:t>)</a:t>
            </a:r>
          </a:p>
          <a:p>
            <a:pPr lvl="0"/>
            <a:r>
              <a:rPr lang="ru-RU" sz="3200" dirty="0" smtClean="0">
                <a:solidFill>
                  <a:srgbClr val="002060"/>
                </a:solidFill>
              </a:rPr>
              <a:t>«Дело художника — противостоять страданию всеми силами, всем своим талантом»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C00000"/>
                </a:solidFill>
              </a:rPr>
              <a:t>(К.Г. Паустовский)</a:t>
            </a:r>
          </a:p>
          <a:p>
            <a:pPr lvl="0"/>
            <a:r>
              <a:rPr lang="ru-RU" sz="3200" dirty="0" smtClean="0">
                <a:solidFill>
                  <a:srgbClr val="002060"/>
                </a:solidFill>
              </a:rPr>
              <a:t>«</a:t>
            </a:r>
            <a:r>
              <a:rPr lang="ru-RU" sz="3200" dirty="0">
                <a:solidFill>
                  <a:srgbClr val="002060"/>
                </a:solidFill>
              </a:rPr>
              <a:t>Открытия, которые мы делаем с помощью искусства, не только живые и впечатляющие, но и добрые открытия» </a:t>
            </a:r>
            <a:r>
              <a:rPr lang="ru-RU" sz="3200" dirty="0">
                <a:solidFill>
                  <a:srgbClr val="C00000"/>
                </a:solidFill>
              </a:rPr>
              <a:t>(Е.А. </a:t>
            </a:r>
            <a:r>
              <a:rPr lang="ru-RU" sz="3200" dirty="0" err="1">
                <a:solidFill>
                  <a:srgbClr val="C00000"/>
                </a:solidFill>
              </a:rPr>
              <a:t>Маймин</a:t>
            </a:r>
            <a:r>
              <a:rPr lang="ru-RU" sz="3200" dirty="0" smtClean="0">
                <a:solidFill>
                  <a:srgbClr val="C00000"/>
                </a:solidFill>
              </a:rPr>
              <a:t>)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Цитаты и афоризмы</a:t>
            </a:r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5184576"/>
          </a:xfrm>
        </p:spPr>
        <p:txBody>
          <a:bodyPr>
            <a:noAutofit/>
          </a:bodyPr>
          <a:lstStyle/>
          <a:p>
            <a:pPr lvl="0"/>
            <a:r>
              <a:rPr lang="ru-RU" sz="3500" dirty="0">
                <a:solidFill>
                  <a:srgbClr val="002060"/>
                </a:solidFill>
              </a:rPr>
              <a:t>«Кто испытал наслаждение творчества, для того уже все другие наслаждения не существуют</a:t>
            </a:r>
            <a:r>
              <a:rPr lang="ru-RU" sz="3500" dirty="0" smtClean="0">
                <a:solidFill>
                  <a:srgbClr val="002060"/>
                </a:solidFill>
              </a:rPr>
              <a:t>»</a:t>
            </a:r>
            <a:r>
              <a:rPr lang="ru-RU" sz="3500" dirty="0" smtClean="0">
                <a:solidFill>
                  <a:srgbClr val="C00000"/>
                </a:solidFill>
              </a:rPr>
              <a:t>( </a:t>
            </a:r>
            <a:r>
              <a:rPr lang="ru-RU" sz="3500" dirty="0">
                <a:solidFill>
                  <a:srgbClr val="C00000"/>
                </a:solidFill>
              </a:rPr>
              <a:t>А.П. Чехов</a:t>
            </a:r>
            <a:r>
              <a:rPr lang="ru-RU" sz="3500" dirty="0" smtClean="0">
                <a:solidFill>
                  <a:srgbClr val="C00000"/>
                </a:solidFill>
              </a:rPr>
              <a:t>)</a:t>
            </a:r>
            <a:endParaRPr lang="ru-RU" sz="3500" dirty="0">
              <a:solidFill>
                <a:srgbClr val="C00000"/>
              </a:solidFill>
            </a:endParaRPr>
          </a:p>
          <a:p>
            <a:pPr lvl="0"/>
            <a:r>
              <a:rPr lang="ru-RU" sz="3500" dirty="0">
                <a:solidFill>
                  <a:srgbClr val="002060"/>
                </a:solidFill>
              </a:rPr>
              <a:t>«Едва ли есть высшее из наслаждений, как наслаждение творить</a:t>
            </a:r>
            <a:r>
              <a:rPr lang="ru-RU" sz="3500" dirty="0" smtClean="0">
                <a:solidFill>
                  <a:srgbClr val="002060"/>
                </a:solidFill>
              </a:rPr>
              <a:t>» </a:t>
            </a:r>
            <a:r>
              <a:rPr lang="ru-RU" sz="3500" dirty="0">
                <a:solidFill>
                  <a:srgbClr val="C00000"/>
                </a:solidFill>
              </a:rPr>
              <a:t>(Н.В. </a:t>
            </a:r>
            <a:r>
              <a:rPr lang="ru-RU" sz="3500" dirty="0" smtClean="0">
                <a:solidFill>
                  <a:srgbClr val="C00000"/>
                </a:solidFill>
              </a:rPr>
              <a:t>Гоголь)</a:t>
            </a:r>
          </a:p>
          <a:p>
            <a:pPr lvl="0"/>
            <a:r>
              <a:rPr lang="ru-RU" sz="3500" dirty="0" smtClean="0">
                <a:solidFill>
                  <a:srgbClr val="002060"/>
                </a:solidFill>
              </a:rPr>
              <a:t>Гений </a:t>
            </a:r>
            <a:r>
              <a:rPr lang="ru-RU" sz="3500" dirty="0">
                <a:solidFill>
                  <a:srgbClr val="002060"/>
                </a:solidFill>
              </a:rPr>
              <a:t>– это талант создавать то, для чего нельзя дать никаких определённых правил</a:t>
            </a:r>
            <a:r>
              <a:rPr lang="ru-RU" sz="3500" dirty="0" smtClean="0">
                <a:solidFill>
                  <a:srgbClr val="002060"/>
                </a:solidFill>
              </a:rPr>
              <a:t>» </a:t>
            </a:r>
            <a:r>
              <a:rPr lang="ru-RU" sz="3500" dirty="0">
                <a:solidFill>
                  <a:srgbClr val="C00000"/>
                </a:solidFill>
              </a:rPr>
              <a:t>(И. Кант)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5464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Цитаты и афоризмы</a:t>
            </a:r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</a:t>
            </a:r>
            <a:r>
              <a:rPr lang="ru-RU" sz="2800" b="1" dirty="0" smtClean="0">
                <a:solidFill>
                  <a:srgbClr val="C00000"/>
                </a:solidFill>
              </a:rPr>
              <a:t>»)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82453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600" dirty="0">
                <a:solidFill>
                  <a:srgbClr val="002060"/>
                </a:solidFill>
              </a:rPr>
              <a:t>«Талант — искра божия, которой обыкновенно человек сжигает себя, освещая этим собственным пожаром путь другим</a:t>
            </a:r>
            <a:r>
              <a:rPr lang="ru-RU" sz="3600" dirty="0" smtClean="0">
                <a:solidFill>
                  <a:srgbClr val="002060"/>
                </a:solidFill>
              </a:rPr>
              <a:t>»</a:t>
            </a:r>
            <a:r>
              <a:rPr lang="ru-RU" sz="3600" dirty="0" smtClean="0">
                <a:solidFill>
                  <a:srgbClr val="C00000"/>
                </a:solidFill>
              </a:rPr>
              <a:t>(</a:t>
            </a:r>
            <a:r>
              <a:rPr lang="ru-RU" sz="3600" dirty="0">
                <a:solidFill>
                  <a:srgbClr val="C00000"/>
                </a:solidFill>
              </a:rPr>
              <a:t>В. Ключевский)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</a:rPr>
              <a:t> «Ни невежественный, ни себялюбивый человек не может быть значительным художником</a:t>
            </a:r>
            <a:r>
              <a:rPr lang="ru-RU" sz="3600" dirty="0" smtClean="0">
                <a:solidFill>
                  <a:srgbClr val="002060"/>
                </a:solidFill>
              </a:rPr>
              <a:t>» </a:t>
            </a:r>
            <a:r>
              <a:rPr lang="ru-RU" sz="3600" dirty="0">
                <a:solidFill>
                  <a:srgbClr val="C00000"/>
                </a:solidFill>
              </a:rPr>
              <a:t>(Л.Н. Толстой</a:t>
            </a:r>
            <a:r>
              <a:rPr lang="ru-RU" sz="36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ru-RU" sz="3600" dirty="0">
                <a:solidFill>
                  <a:srgbClr val="002060"/>
                </a:solidFill>
              </a:rPr>
              <a:t>«Талант попадает в цели, в которые обычные люди попасть не могут, а гений попадает в цели, которые обычные люди не видят</a:t>
            </a:r>
            <a:r>
              <a:rPr lang="ru-RU" sz="3600" dirty="0" smtClean="0">
                <a:solidFill>
                  <a:srgbClr val="002060"/>
                </a:solidFill>
              </a:rPr>
              <a:t>» </a:t>
            </a:r>
            <a:r>
              <a:rPr lang="ru-RU" sz="3600" dirty="0">
                <a:solidFill>
                  <a:srgbClr val="C00000"/>
                </a:solidFill>
              </a:rPr>
              <a:t>(А. Шопенгауэр)</a:t>
            </a:r>
          </a:p>
          <a:p>
            <a:pPr lvl="0"/>
            <a:endParaRPr lang="ru-RU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81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Цитаты и афоризмы</a:t>
            </a:r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</a:t>
            </a:r>
            <a:r>
              <a:rPr lang="ru-RU" sz="2800" b="1" dirty="0" smtClean="0">
                <a:solidFill>
                  <a:srgbClr val="C00000"/>
                </a:solidFill>
              </a:rPr>
              <a:t>»)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4400" b="1" u="sng" dirty="0">
                <a:solidFill>
                  <a:srgbClr val="002060"/>
                </a:solidFill>
              </a:rPr>
              <a:t>Задание для учащихся</a:t>
            </a:r>
            <a:r>
              <a:rPr lang="ru-RU" sz="4400" b="1" dirty="0">
                <a:solidFill>
                  <a:srgbClr val="002060"/>
                </a:solidFill>
              </a:rPr>
              <a:t>: 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4400" b="1" dirty="0">
                <a:solidFill>
                  <a:srgbClr val="002060"/>
                </a:solidFill>
              </a:rPr>
              <a:t>отобрать </a:t>
            </a:r>
            <a:r>
              <a:rPr lang="ru-RU" sz="4400" b="1" dirty="0" smtClean="0">
                <a:solidFill>
                  <a:srgbClr val="C00000"/>
                </a:solidFill>
              </a:rPr>
              <a:t>5 цитат </a:t>
            </a:r>
            <a:r>
              <a:rPr lang="ru-RU" sz="4400" b="1" dirty="0">
                <a:solidFill>
                  <a:srgbClr val="002060"/>
                </a:solidFill>
              </a:rPr>
              <a:t>и афоризмов, чтобы </a:t>
            </a:r>
            <a:r>
              <a:rPr lang="ru-RU" sz="4400" b="1" dirty="0">
                <a:solidFill>
                  <a:srgbClr val="C00000"/>
                </a:solidFill>
              </a:rPr>
              <a:t>знать их и уметь цитировать</a:t>
            </a:r>
            <a:r>
              <a:rPr lang="ru-RU" sz="4400" b="1" dirty="0">
                <a:solidFill>
                  <a:srgbClr val="002060"/>
                </a:solidFill>
              </a:rPr>
              <a:t>; 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4400" b="1" dirty="0">
                <a:solidFill>
                  <a:srgbClr val="002060"/>
                </a:solidFill>
              </a:rPr>
              <a:t>приготовить </a:t>
            </a:r>
            <a:r>
              <a:rPr lang="ru-RU" sz="4400" b="1" dirty="0" smtClean="0">
                <a:solidFill>
                  <a:srgbClr val="C00000"/>
                </a:solidFill>
              </a:rPr>
              <a:t>литературные </a:t>
            </a:r>
            <a:r>
              <a:rPr lang="ru-RU" sz="4400" b="1" dirty="0">
                <a:solidFill>
                  <a:srgbClr val="002060"/>
                </a:solidFill>
              </a:rPr>
              <a:t>и </a:t>
            </a:r>
            <a:r>
              <a:rPr lang="ru-RU" sz="4400" b="1" dirty="0" smtClean="0">
                <a:solidFill>
                  <a:srgbClr val="C00000"/>
                </a:solidFill>
              </a:rPr>
              <a:t>личностные</a:t>
            </a:r>
            <a:r>
              <a:rPr lang="ru-RU" sz="4400" b="1" dirty="0" smtClean="0">
                <a:solidFill>
                  <a:srgbClr val="002060"/>
                </a:solidFill>
              </a:rPr>
              <a:t> комментарии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4400" b="1" i="1" dirty="0">
                <a:solidFill>
                  <a:srgbClr val="002060"/>
                </a:solidFill>
              </a:rPr>
              <a:t> 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64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1224136"/>
          </a:xfrm>
        </p:spPr>
        <p:txBody>
          <a:bodyPr>
            <a:noAutofit/>
          </a:bodyPr>
          <a:lstStyle/>
          <a:p>
            <a:pPr algn="ctr" fontAlgn="base"/>
            <a:r>
              <a:rPr lang="ru-RU" sz="3600" b="1" dirty="0">
                <a:solidFill>
                  <a:srgbClr val="C00000"/>
                </a:solidFill>
              </a:rPr>
              <a:t>Возможные темы сочинений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600" dirty="0">
                <a:solidFill>
                  <a:srgbClr val="002060"/>
                </a:solidFill>
              </a:rPr>
              <a:t>В чём ценность искусства?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</a:rPr>
              <a:t>Почему искусство называют вечным?</a:t>
            </a:r>
          </a:p>
          <a:p>
            <a:pPr lvl="0"/>
            <a:r>
              <a:rPr lang="ru-RU" sz="3600" dirty="0" smtClean="0">
                <a:solidFill>
                  <a:srgbClr val="002060"/>
                </a:solidFill>
              </a:rPr>
              <a:t>Как </a:t>
            </a:r>
            <a:r>
              <a:rPr lang="ru-RU" sz="3600" dirty="0">
                <a:solidFill>
                  <a:srgbClr val="002060"/>
                </a:solidFill>
              </a:rPr>
              <a:t>вы понимаете </a:t>
            </a:r>
            <a:r>
              <a:rPr lang="ru-RU" sz="3600" dirty="0" smtClean="0">
                <a:solidFill>
                  <a:srgbClr val="002060"/>
                </a:solidFill>
              </a:rPr>
              <a:t>высказыванием              </a:t>
            </a:r>
            <a:r>
              <a:rPr lang="ru-RU" sz="3600" dirty="0">
                <a:solidFill>
                  <a:srgbClr val="002060"/>
                </a:solidFill>
              </a:rPr>
              <a:t>Г. </a:t>
            </a:r>
            <a:r>
              <a:rPr lang="ru-RU" sz="3600" dirty="0" err="1">
                <a:solidFill>
                  <a:srgbClr val="002060"/>
                </a:solidFill>
              </a:rPr>
              <a:t>Гебелля</a:t>
            </a:r>
            <a:r>
              <a:rPr lang="ru-RU" sz="3600" dirty="0">
                <a:solidFill>
                  <a:srgbClr val="002060"/>
                </a:solidFill>
              </a:rPr>
              <a:t>: «Искусство – это совесть человечества»?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</a:rPr>
              <a:t>Какова роль искусства в развитии человечества?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</a:rPr>
              <a:t>Кого можно назвать ремесленником в искусстве?</a:t>
            </a:r>
          </a:p>
          <a:p>
            <a:pPr lvl="0"/>
            <a:r>
              <a:rPr lang="ru-RU" sz="3600" dirty="0">
                <a:solidFill>
                  <a:srgbClr val="002060"/>
                </a:solidFill>
              </a:rPr>
              <a:t>Кого можно назвать истинным творцом</a:t>
            </a:r>
            <a:r>
              <a:rPr lang="ru-RU" sz="3600" dirty="0" smtClean="0">
                <a:solidFill>
                  <a:srgbClr val="002060"/>
                </a:solidFill>
              </a:rPr>
              <a:t>?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74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68952" cy="1224136"/>
          </a:xfrm>
        </p:spPr>
        <p:txBody>
          <a:bodyPr>
            <a:noAutofit/>
          </a:bodyPr>
          <a:lstStyle/>
          <a:p>
            <a:pPr algn="ctr" fontAlgn="base"/>
            <a:r>
              <a:rPr lang="ru-RU" sz="3600" b="1" dirty="0">
                <a:solidFill>
                  <a:srgbClr val="C00000"/>
                </a:solidFill>
              </a:rPr>
              <a:t>Возможные темы сочинений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(тематическое направление «Искусство и ремесло»)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Autofit/>
          </a:bodyPr>
          <a:lstStyle/>
          <a:p>
            <a:pPr lvl="0"/>
            <a:r>
              <a:rPr lang="ru-RU" sz="3100" dirty="0">
                <a:solidFill>
                  <a:srgbClr val="002060"/>
                </a:solidFill>
              </a:rPr>
              <a:t>Какими качествами должен обладать человек, чтобы овладеть искусством?</a:t>
            </a:r>
          </a:p>
          <a:p>
            <a:pPr lvl="0"/>
            <a:r>
              <a:rPr lang="ru-RU" sz="3100" dirty="0">
                <a:solidFill>
                  <a:srgbClr val="002060"/>
                </a:solidFill>
              </a:rPr>
              <a:t>Чем настоящее искусство привлекает человека?</a:t>
            </a:r>
          </a:p>
          <a:p>
            <a:pPr lvl="0"/>
            <a:r>
              <a:rPr lang="ru-RU" sz="3100" dirty="0">
                <a:solidFill>
                  <a:srgbClr val="002060"/>
                </a:solidFill>
              </a:rPr>
              <a:t>Что можно считать подлинным искусством?</a:t>
            </a:r>
          </a:p>
          <a:p>
            <a:pPr lvl="0"/>
            <a:r>
              <a:rPr lang="ru-RU" sz="3100" dirty="0">
                <a:solidFill>
                  <a:srgbClr val="002060"/>
                </a:solidFill>
              </a:rPr>
              <a:t>Каким должно быть ремесло, чтобы оно стало искусством?</a:t>
            </a:r>
          </a:p>
          <a:p>
            <a:pPr lvl="0"/>
            <a:r>
              <a:rPr lang="ru-RU" sz="3100" dirty="0">
                <a:solidFill>
                  <a:srgbClr val="002060"/>
                </a:solidFill>
              </a:rPr>
              <a:t>В чем разница между ремеслом и искусством?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93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Специфика итогового сочинения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3960440" cy="1512168"/>
          </a:xfrm>
        </p:spPr>
        <p:txBody>
          <a:bodyPr/>
          <a:lstStyle/>
          <a:p>
            <a:r>
              <a:rPr lang="ru-RU" sz="2800" dirty="0" err="1" smtClean="0"/>
              <a:t>Метапредметность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067944" y="1412777"/>
            <a:ext cx="4752529" cy="1800199"/>
          </a:xfrm>
        </p:spPr>
        <p:txBody>
          <a:bodyPr>
            <a:noAutofit/>
          </a:bodyPr>
          <a:lstStyle/>
          <a:p>
            <a:r>
              <a:rPr lang="ru-RU" sz="2800" dirty="0" err="1"/>
              <a:t>Л</a:t>
            </a:r>
            <a:r>
              <a:rPr lang="ru-RU" sz="2800" dirty="0" err="1" smtClean="0"/>
              <a:t>итературоцентричность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79512" y="2924944"/>
            <a:ext cx="4248472" cy="300332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перед учеником </a:t>
            </a:r>
            <a:r>
              <a:rPr lang="ru-RU" sz="3200" b="1" dirty="0" smtClean="0">
                <a:solidFill>
                  <a:srgbClr val="002060"/>
                </a:solidFill>
              </a:rPr>
              <a:t>не </a:t>
            </a:r>
            <a:r>
              <a:rPr lang="ru-RU" sz="3200" b="1" dirty="0">
                <a:solidFill>
                  <a:srgbClr val="002060"/>
                </a:solidFill>
              </a:rPr>
              <a:t>ставятся задачи </a:t>
            </a:r>
            <a:r>
              <a:rPr lang="ru-RU" sz="3200" b="1" dirty="0" smtClean="0">
                <a:solidFill>
                  <a:srgbClr val="C00000"/>
                </a:solidFill>
              </a:rPr>
              <a:t>литературовед-</a:t>
            </a:r>
            <a:r>
              <a:rPr lang="ru-RU" sz="3200" b="1" dirty="0" err="1" smtClean="0">
                <a:solidFill>
                  <a:srgbClr val="C00000"/>
                </a:solidFill>
              </a:rPr>
              <a:t>ческого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характера</a:t>
            </a:r>
            <a:r>
              <a:rPr lang="ru-RU" sz="3200" b="1" dirty="0"/>
              <a:t> </a:t>
            </a:r>
            <a:endParaRPr lang="ru-RU" sz="32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645025" y="2924944"/>
            <a:ext cx="4041775" cy="3435376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опора </a:t>
            </a:r>
            <a:r>
              <a:rPr lang="ru-RU" sz="3200" b="1" dirty="0">
                <a:solidFill>
                  <a:srgbClr val="C00000"/>
                </a:solidFill>
              </a:rPr>
              <a:t>на художественное произведение </a:t>
            </a:r>
            <a:r>
              <a:rPr lang="ru-RU" sz="3200" b="1" dirty="0">
                <a:solidFill>
                  <a:srgbClr val="002060"/>
                </a:solidFill>
              </a:rPr>
              <a:t>(недостаточно лишь его упоминания)</a:t>
            </a:r>
            <a:endParaRPr lang="ru-RU" sz="3200" dirty="0">
              <a:solidFill>
                <a:srgbClr val="00206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364088" y="1484784"/>
            <a:ext cx="67322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2699792" y="1484784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60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>
                <a:solidFill>
                  <a:srgbClr val="C00000"/>
                </a:solidFill>
              </a:rPr>
              <a:t>Литературоцентричность</a:t>
            </a:r>
            <a:r>
              <a:rPr lang="ru-RU" sz="5400" b="1" dirty="0">
                <a:solidFill>
                  <a:srgbClr val="C00000"/>
                </a:solidFill>
              </a:rPr>
              <a:t/>
            </a:r>
            <a:br>
              <a:rPr lang="ru-RU" sz="5400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4000" b="1" u="sng" dirty="0">
                <a:solidFill>
                  <a:srgbClr val="002060"/>
                </a:solidFill>
              </a:rPr>
              <a:t>Задание для учащихся</a:t>
            </a:r>
            <a:r>
              <a:rPr lang="ru-RU" sz="4000" b="1" dirty="0">
                <a:solidFill>
                  <a:srgbClr val="002060"/>
                </a:solidFill>
              </a:rPr>
              <a:t>:</a:t>
            </a:r>
            <a:endParaRPr lang="ru-RU" sz="4000" dirty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4000" b="1" dirty="0">
                <a:solidFill>
                  <a:srgbClr val="002060"/>
                </a:solidFill>
              </a:rPr>
              <a:t>в </a:t>
            </a:r>
            <a:r>
              <a:rPr lang="ru-RU" sz="4000" b="1" dirty="0">
                <a:solidFill>
                  <a:srgbClr val="C00000"/>
                </a:solidFill>
              </a:rPr>
              <a:t>предложенных </a:t>
            </a:r>
            <a:r>
              <a:rPr lang="ru-RU" sz="4000" b="1" dirty="0" smtClean="0">
                <a:solidFill>
                  <a:srgbClr val="C00000"/>
                </a:solidFill>
              </a:rPr>
              <a:t>фрагментах      </a:t>
            </a:r>
            <a:r>
              <a:rPr lang="ru-RU" sz="4000" b="1" dirty="0" smtClean="0">
                <a:solidFill>
                  <a:srgbClr val="002060"/>
                </a:solidFill>
              </a:rPr>
              <a:t>из художественных и публицистических  произведений </a:t>
            </a:r>
            <a:r>
              <a:rPr lang="ru-RU" sz="4000" b="1" dirty="0" smtClean="0">
                <a:solidFill>
                  <a:srgbClr val="C00000"/>
                </a:solidFill>
              </a:rPr>
              <a:t>выделить </a:t>
            </a:r>
            <a:r>
              <a:rPr lang="ru-RU" sz="4000" b="1" dirty="0">
                <a:solidFill>
                  <a:srgbClr val="C00000"/>
                </a:solidFill>
              </a:rPr>
              <a:t>точечные цитаты</a:t>
            </a:r>
            <a:r>
              <a:rPr lang="ru-RU" sz="4000" b="1" dirty="0">
                <a:solidFill>
                  <a:srgbClr val="002060"/>
                </a:solidFill>
              </a:rPr>
              <a:t>, отражающие </a:t>
            </a:r>
            <a:r>
              <a:rPr lang="ru-RU" sz="4000" b="1" dirty="0">
                <a:solidFill>
                  <a:srgbClr val="C00000"/>
                </a:solidFill>
              </a:rPr>
              <a:t>проблемы</a:t>
            </a:r>
            <a:r>
              <a:rPr lang="ru-RU" sz="4000" b="1" dirty="0">
                <a:solidFill>
                  <a:srgbClr val="002060"/>
                </a:solidFill>
              </a:rPr>
              <a:t>, связанные с тематическим направлением </a:t>
            </a:r>
            <a:r>
              <a:rPr lang="ru-RU" sz="4000" b="1" dirty="0" smtClean="0">
                <a:solidFill>
                  <a:srgbClr val="002060"/>
                </a:solidFill>
              </a:rPr>
              <a:t>«</a:t>
            </a:r>
            <a:r>
              <a:rPr lang="ru-RU" sz="4000" b="1" dirty="0">
                <a:solidFill>
                  <a:srgbClr val="002060"/>
                </a:solidFill>
              </a:rPr>
              <a:t>Искусство и ремесло»</a:t>
            </a:r>
            <a:endParaRPr lang="ru-RU" sz="4000" dirty="0">
              <a:solidFill>
                <a:srgbClr val="002060"/>
              </a:solidFill>
            </a:endParaRPr>
          </a:p>
          <a:p>
            <a:pPr fontAlgn="base"/>
            <a:endParaRPr lang="ru-RU" sz="3600" dirty="0"/>
          </a:p>
          <a:p>
            <a:pPr marL="0" indent="0" algn="ctr">
              <a:buNone/>
            </a:pPr>
            <a:endParaRPr lang="ru-RU" sz="3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4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Предназначение </a:t>
            </a:r>
            <a:r>
              <a:rPr lang="ru-RU" sz="4000" b="1" dirty="0" smtClean="0">
                <a:solidFill>
                  <a:srgbClr val="C00000"/>
                </a:solidFill>
              </a:rPr>
              <a:t/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произведений </a:t>
            </a:r>
            <a:r>
              <a:rPr lang="ru-RU" sz="4000" b="1" dirty="0">
                <a:solidFill>
                  <a:srgbClr val="C00000"/>
                </a:solidFill>
              </a:rPr>
              <a:t>искусства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>
                <a:solidFill>
                  <a:srgbClr val="002060"/>
                </a:solidFill>
              </a:rPr>
              <a:t>Н.В. </a:t>
            </a:r>
            <a:r>
              <a:rPr lang="ru-RU" sz="6000" dirty="0" smtClean="0">
                <a:solidFill>
                  <a:srgbClr val="002060"/>
                </a:solidFill>
              </a:rPr>
              <a:t>Гоголь</a:t>
            </a:r>
            <a:endParaRPr lang="ru-RU" sz="60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6000" dirty="0" smtClean="0">
                <a:solidFill>
                  <a:srgbClr val="C00000"/>
                </a:solidFill>
              </a:rPr>
              <a:t>«Выбранные </a:t>
            </a:r>
            <a:r>
              <a:rPr lang="ru-RU" sz="6000" dirty="0">
                <a:solidFill>
                  <a:srgbClr val="C00000"/>
                </a:solidFill>
              </a:rPr>
              <a:t>места </a:t>
            </a:r>
            <a:endParaRPr lang="ru-RU" sz="60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6000" dirty="0" smtClean="0">
                <a:solidFill>
                  <a:srgbClr val="C00000"/>
                </a:solidFill>
              </a:rPr>
              <a:t>из </a:t>
            </a:r>
            <a:r>
              <a:rPr lang="ru-RU" sz="6000" dirty="0">
                <a:solidFill>
                  <a:srgbClr val="C00000"/>
                </a:solidFill>
              </a:rPr>
              <a:t>переписки </a:t>
            </a:r>
            <a:endParaRPr lang="ru-RU" sz="60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6000" dirty="0" smtClean="0">
                <a:solidFill>
                  <a:srgbClr val="C00000"/>
                </a:solidFill>
              </a:rPr>
              <a:t>с </a:t>
            </a:r>
            <a:r>
              <a:rPr lang="ru-RU" sz="6000" dirty="0">
                <a:solidFill>
                  <a:srgbClr val="C00000"/>
                </a:solidFill>
              </a:rPr>
              <a:t>друзьями»</a:t>
            </a:r>
          </a:p>
        </p:txBody>
      </p:sp>
    </p:spTree>
    <p:extLst>
      <p:ext uri="{BB962C8B-B14F-4D97-AF65-F5344CB8AC3E}">
        <p14:creationId xmlns:p14="http://schemas.microsoft.com/office/powerpoint/2010/main" val="19071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Предназначение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произведений искусства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solidFill>
                  <a:srgbClr val="002060"/>
                </a:solidFill>
              </a:rPr>
              <a:t>Письмо</a:t>
            </a:r>
            <a:r>
              <a:rPr lang="ru-RU" sz="4000" dirty="0"/>
              <a:t> </a:t>
            </a:r>
            <a:r>
              <a:rPr lang="ru-RU" sz="4000" dirty="0">
                <a:solidFill>
                  <a:srgbClr val="C00000"/>
                </a:solidFill>
              </a:rPr>
              <a:t>«О театре, об одностороннем взгляде на театр и вообще об односторонности»</a:t>
            </a:r>
            <a:r>
              <a:rPr lang="ru-RU" sz="4000" dirty="0"/>
              <a:t>: </a:t>
            </a:r>
            <a:r>
              <a:rPr lang="ru-RU" sz="4000" b="1" dirty="0">
                <a:solidFill>
                  <a:srgbClr val="002060"/>
                </a:solidFill>
              </a:rPr>
              <a:t>назначение театра </a:t>
            </a:r>
            <a:r>
              <a:rPr lang="ru-RU" sz="4000" dirty="0">
                <a:solidFill>
                  <a:srgbClr val="002060"/>
                </a:solidFill>
              </a:rPr>
              <a:t>как одного из видов искусства - </a:t>
            </a:r>
            <a:r>
              <a:rPr lang="ru-RU" sz="4000" b="1" dirty="0">
                <a:solidFill>
                  <a:srgbClr val="002060"/>
                </a:solidFill>
              </a:rPr>
              <a:t>преображение всех, кто будет «захвачен» его волшебной </a:t>
            </a:r>
            <a:r>
              <a:rPr lang="ru-RU" sz="4000" b="1" dirty="0" smtClean="0">
                <a:solidFill>
                  <a:srgbClr val="002060"/>
                </a:solidFill>
              </a:rPr>
              <a:t>силой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3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Предназначение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произведений искусства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>
                <a:solidFill>
                  <a:srgbClr val="002060"/>
                </a:solidFill>
              </a:rPr>
              <a:t>«</a:t>
            </a:r>
            <a:r>
              <a:rPr lang="ru-RU" sz="4800" b="1" dirty="0">
                <a:solidFill>
                  <a:srgbClr val="002060"/>
                </a:solidFill>
              </a:rPr>
              <a:t>Театр ничуть не безделица и вовсе не пустая </a:t>
            </a:r>
            <a:r>
              <a:rPr lang="ru-RU" sz="4800" b="1" dirty="0" smtClean="0">
                <a:solidFill>
                  <a:srgbClr val="002060"/>
                </a:solidFill>
              </a:rPr>
              <a:t>вещь</a:t>
            </a:r>
            <a:r>
              <a:rPr lang="ru-RU" sz="4800" dirty="0" smtClean="0">
                <a:solidFill>
                  <a:srgbClr val="002060"/>
                </a:solidFill>
              </a:rPr>
              <a:t>…</a:t>
            </a:r>
            <a:r>
              <a:rPr lang="ru-RU" sz="4800" dirty="0">
                <a:solidFill>
                  <a:srgbClr val="002060"/>
                </a:solidFill>
              </a:rPr>
              <a:t>. </a:t>
            </a:r>
            <a:r>
              <a:rPr lang="ru-RU" sz="4800" b="1" dirty="0">
                <a:solidFill>
                  <a:srgbClr val="002060"/>
                </a:solidFill>
              </a:rPr>
              <a:t>Это такая кафедра, с которой </a:t>
            </a:r>
            <a:r>
              <a:rPr lang="ru-RU" sz="4800" b="1" dirty="0">
                <a:solidFill>
                  <a:srgbClr val="C00000"/>
                </a:solidFill>
              </a:rPr>
              <a:t>можно много сказать миру добра</a:t>
            </a:r>
            <a:r>
              <a:rPr lang="ru-RU" sz="4800" dirty="0" smtClean="0">
                <a:solidFill>
                  <a:srgbClr val="002060"/>
                </a:solidFill>
              </a:rPr>
              <a:t>»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72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Autofit/>
          </a:bodyPr>
          <a:lstStyle/>
          <a:p>
            <a:pPr lvl="0" algn="ctr"/>
            <a:r>
              <a:rPr lang="ru-RU" sz="4000" b="1" dirty="0">
                <a:solidFill>
                  <a:srgbClr val="C00000"/>
                </a:solidFill>
              </a:rPr>
              <a:t>Миссия художника </a:t>
            </a:r>
            <a:r>
              <a:rPr lang="ru-RU" sz="4000" b="1" dirty="0" smtClean="0">
                <a:solidFill>
                  <a:srgbClr val="C00000"/>
                </a:solidFill>
              </a:rPr>
              <a:t/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и </a:t>
            </a:r>
            <a:r>
              <a:rPr lang="ru-RU" sz="4000" b="1" dirty="0">
                <a:solidFill>
                  <a:srgbClr val="C00000"/>
                </a:solidFill>
              </a:rPr>
              <a:t>его роль в обществе</a:t>
            </a:r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002060"/>
                </a:solidFill>
              </a:rPr>
              <a:t>Г.И. Успенский</a:t>
            </a:r>
          </a:p>
          <a:p>
            <a:pPr marL="0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«Выпрямила</a:t>
            </a:r>
            <a:r>
              <a:rPr lang="ru-RU" sz="5400" dirty="0">
                <a:solidFill>
                  <a:srgbClr val="C0000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5400" dirty="0">
                <a:solidFill>
                  <a:srgbClr val="002060"/>
                </a:solidFill>
              </a:rPr>
              <a:t>(отрывок из записок </a:t>
            </a:r>
            <a:r>
              <a:rPr lang="ru-RU" sz="5400" dirty="0" err="1">
                <a:solidFill>
                  <a:srgbClr val="002060"/>
                </a:solidFill>
              </a:rPr>
              <a:t>Тяпушкина</a:t>
            </a:r>
            <a:r>
              <a:rPr lang="ru-RU" sz="5400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360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Миссия художника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и его роль в обществе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>
                <a:solidFill>
                  <a:srgbClr val="002060"/>
                </a:solidFill>
              </a:rPr>
              <a:t>«Встреча» героя со статуей Венеры </a:t>
            </a:r>
            <a:r>
              <a:rPr lang="ru-RU" sz="4000" dirty="0" err="1">
                <a:solidFill>
                  <a:srgbClr val="002060"/>
                </a:solidFill>
              </a:rPr>
              <a:t>Милосской</a:t>
            </a:r>
            <a:r>
              <a:rPr lang="ru-RU" sz="4000" dirty="0">
                <a:solidFill>
                  <a:srgbClr val="002060"/>
                </a:solidFill>
              </a:rPr>
              <a:t> в Лувре </a:t>
            </a:r>
            <a:r>
              <a:rPr lang="ru-RU" sz="4000" b="1" dirty="0">
                <a:solidFill>
                  <a:srgbClr val="002060"/>
                </a:solidFill>
              </a:rPr>
              <a:t>«возродила» в душе героя всё доброе, подарив радость жизни</a:t>
            </a:r>
            <a:r>
              <a:rPr lang="ru-RU" sz="4000" dirty="0">
                <a:solidFill>
                  <a:srgbClr val="002060"/>
                </a:solidFill>
              </a:rPr>
              <a:t>, «</a:t>
            </a:r>
            <a:r>
              <a:rPr lang="ru-RU" sz="4000" b="1" dirty="0">
                <a:solidFill>
                  <a:srgbClr val="C00000"/>
                </a:solidFill>
              </a:rPr>
              <a:t>выпрямив</a:t>
            </a:r>
            <a:r>
              <a:rPr lang="ru-RU" sz="4000" dirty="0">
                <a:solidFill>
                  <a:srgbClr val="002060"/>
                </a:solidFill>
              </a:rPr>
              <a:t>» «</a:t>
            </a:r>
            <a:r>
              <a:rPr lang="ru-RU" sz="4000" b="1" dirty="0">
                <a:solidFill>
                  <a:srgbClr val="C00000"/>
                </a:solidFill>
              </a:rPr>
              <a:t>его скомканное, искалеченное, измученное существо</a:t>
            </a:r>
            <a:r>
              <a:rPr lang="ru-RU" sz="4000" dirty="0" smtClean="0">
                <a:solidFill>
                  <a:srgbClr val="002060"/>
                </a:solidFill>
              </a:rPr>
              <a:t>»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4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72819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Миссия художника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и его роль в обществе</a:t>
            </a:r>
            <a:r>
              <a:rPr lang="ru-RU" sz="3600" dirty="0">
                <a:solidFill>
                  <a:srgbClr val="C00000"/>
                </a:solidFill>
              </a:rPr>
              <a:t/>
            </a:r>
            <a:br>
              <a:rPr lang="ru-RU" sz="3600" dirty="0">
                <a:solidFill>
                  <a:srgbClr val="C00000"/>
                </a:solidFill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700" dirty="0">
                <a:solidFill>
                  <a:srgbClr val="002060"/>
                </a:solidFill>
              </a:rPr>
              <a:t>«…вдруг, в полном недоумении, сам не зная почему, </a:t>
            </a:r>
            <a:r>
              <a:rPr lang="ru-RU" sz="2700" b="1" dirty="0">
                <a:solidFill>
                  <a:srgbClr val="002060"/>
                </a:solidFill>
              </a:rPr>
              <a:t>пораженный чем-то необычайным, </a:t>
            </a:r>
            <a:r>
              <a:rPr lang="ru-RU" sz="2700" b="1" dirty="0" smtClean="0">
                <a:solidFill>
                  <a:srgbClr val="002060"/>
                </a:solidFill>
              </a:rPr>
              <a:t>непостижимым</a:t>
            </a:r>
            <a:r>
              <a:rPr lang="ru-RU" sz="2700" dirty="0" smtClean="0">
                <a:solidFill>
                  <a:srgbClr val="002060"/>
                </a:solidFill>
              </a:rPr>
              <a:t>, </a:t>
            </a:r>
            <a:r>
              <a:rPr lang="ru-RU" sz="2700" dirty="0" smtClean="0">
                <a:solidFill>
                  <a:srgbClr val="C00000"/>
                </a:solidFill>
              </a:rPr>
              <a:t>остановился </a:t>
            </a:r>
            <a:r>
              <a:rPr lang="ru-RU" sz="2700" dirty="0">
                <a:solidFill>
                  <a:srgbClr val="C00000"/>
                </a:solidFill>
              </a:rPr>
              <a:t>перед Венерой </a:t>
            </a:r>
            <a:r>
              <a:rPr lang="ru-RU" sz="2700" dirty="0" err="1" smtClean="0">
                <a:solidFill>
                  <a:srgbClr val="C00000"/>
                </a:solidFill>
              </a:rPr>
              <a:t>Милосской</a:t>
            </a:r>
            <a:r>
              <a:rPr lang="ru-RU" sz="2700" dirty="0" smtClean="0">
                <a:solidFill>
                  <a:srgbClr val="002060"/>
                </a:solidFill>
              </a:rPr>
              <a:t>… </a:t>
            </a:r>
            <a:r>
              <a:rPr lang="ru-RU" sz="2700" b="1" dirty="0" smtClean="0">
                <a:solidFill>
                  <a:srgbClr val="002060"/>
                </a:solidFill>
              </a:rPr>
              <a:t>я </a:t>
            </a:r>
            <a:r>
              <a:rPr lang="ru-RU" sz="2700" b="1" dirty="0">
                <a:solidFill>
                  <a:srgbClr val="002060"/>
                </a:solidFill>
              </a:rPr>
              <a:t>почувствовал, что со мною случилась большая радость</a:t>
            </a:r>
            <a:r>
              <a:rPr lang="ru-RU" sz="2700" dirty="0">
                <a:solidFill>
                  <a:srgbClr val="002060"/>
                </a:solidFill>
              </a:rPr>
              <a:t>... </a:t>
            </a:r>
            <a:r>
              <a:rPr lang="ru-RU" sz="2700" dirty="0">
                <a:solidFill>
                  <a:srgbClr val="C00000"/>
                </a:solidFill>
              </a:rPr>
              <a:t>Что-то, </a:t>
            </a:r>
            <a:r>
              <a:rPr lang="ru-RU" sz="2700" dirty="0">
                <a:solidFill>
                  <a:srgbClr val="002060"/>
                </a:solidFill>
              </a:rPr>
              <a:t>чего я понять не мог,</a:t>
            </a:r>
            <a:r>
              <a:rPr lang="ru-RU" sz="2700" dirty="0">
                <a:solidFill>
                  <a:srgbClr val="C00000"/>
                </a:solidFill>
              </a:rPr>
              <a:t> дунуло в глубину моего скомканного, искалеченного, измученного существа и выпрямило меня, мурашками оживающего тела пробежало там,</a:t>
            </a:r>
            <a:r>
              <a:rPr lang="ru-RU" sz="2700" dirty="0"/>
              <a:t> </a:t>
            </a:r>
            <a:r>
              <a:rPr lang="ru-RU" sz="2700" dirty="0">
                <a:solidFill>
                  <a:srgbClr val="002060"/>
                </a:solidFill>
              </a:rPr>
              <a:t>где уже, казалось, не было </a:t>
            </a:r>
            <a:r>
              <a:rPr lang="ru-RU" sz="2700" dirty="0" smtClean="0">
                <a:solidFill>
                  <a:srgbClr val="002060"/>
                </a:solidFill>
              </a:rPr>
              <a:t>чувствительности…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rgbClr val="002060"/>
                </a:solidFill>
              </a:rPr>
              <a:t>я чувствовал, что </a:t>
            </a:r>
            <a:r>
              <a:rPr lang="ru-RU" sz="2700" b="1" dirty="0">
                <a:solidFill>
                  <a:srgbClr val="002060"/>
                </a:solidFill>
              </a:rPr>
              <a:t>нет на человеческом языке такого слова, которое могло бы определить </a:t>
            </a:r>
            <a:r>
              <a:rPr lang="ru-RU" sz="2700" b="1" dirty="0">
                <a:solidFill>
                  <a:srgbClr val="C00000"/>
                </a:solidFill>
              </a:rPr>
              <a:t>животворящую тайну</a:t>
            </a:r>
            <a:r>
              <a:rPr lang="ru-RU" sz="2700" dirty="0">
                <a:solidFill>
                  <a:srgbClr val="C00000"/>
                </a:solidFill>
              </a:rPr>
              <a:t> </a:t>
            </a:r>
            <a:r>
              <a:rPr lang="ru-RU" sz="2700" dirty="0">
                <a:solidFill>
                  <a:srgbClr val="002060"/>
                </a:solidFill>
              </a:rPr>
              <a:t>этого каменного существа</a:t>
            </a:r>
            <a:r>
              <a:rPr lang="ru-RU" sz="2700" dirty="0" smtClean="0">
                <a:solidFill>
                  <a:srgbClr val="002060"/>
                </a:solidFill>
              </a:rPr>
              <a:t>»</a:t>
            </a:r>
            <a:endParaRPr lang="ru-RU" sz="2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75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Autofit/>
          </a:bodyPr>
          <a:lstStyle/>
          <a:p>
            <a:pPr lvl="0" algn="ctr"/>
            <a:r>
              <a:rPr lang="ru-RU" sz="4000" b="1" dirty="0">
                <a:solidFill>
                  <a:srgbClr val="C00000"/>
                </a:solidFill>
              </a:rPr>
              <a:t>Граница между ремеслом и искусством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>
                <a:solidFill>
                  <a:srgbClr val="002060"/>
                </a:solidFill>
              </a:rPr>
              <a:t>А.С. </a:t>
            </a:r>
            <a:r>
              <a:rPr lang="ru-RU" sz="6000" dirty="0" smtClean="0">
                <a:solidFill>
                  <a:srgbClr val="002060"/>
                </a:solidFill>
              </a:rPr>
              <a:t>Пушкин</a:t>
            </a:r>
          </a:p>
          <a:p>
            <a:pPr marL="0" indent="0" algn="ctr">
              <a:buNone/>
            </a:pPr>
            <a:r>
              <a:rPr lang="ru-RU" sz="6000" dirty="0" smtClean="0"/>
              <a:t> </a:t>
            </a:r>
            <a:r>
              <a:rPr lang="ru-RU" sz="6000" dirty="0">
                <a:solidFill>
                  <a:srgbClr val="C00000"/>
                </a:solidFill>
              </a:rPr>
              <a:t>«Моцарт и Сальери»</a:t>
            </a:r>
          </a:p>
          <a:p>
            <a:pPr marL="0" indent="0" algn="ctr">
              <a:buNone/>
            </a:pP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04303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/>
            </a:r>
            <a:br>
              <a:rPr lang="ru-RU" sz="4000" dirty="0">
                <a:solidFill>
                  <a:srgbClr val="C00000"/>
                </a:solidFill>
              </a:rPr>
            </a:br>
            <a:r>
              <a:rPr lang="ru-RU" sz="4800" b="1" dirty="0">
                <a:solidFill>
                  <a:srgbClr val="C00000"/>
                </a:solidFill>
              </a:rPr>
              <a:t>Сопоставление  двух образов</a:t>
            </a:r>
            <a:r>
              <a:rPr lang="ru-RU" sz="4800" dirty="0">
                <a:solidFill>
                  <a:srgbClr val="C00000"/>
                </a:solidFill>
              </a:rPr>
              <a:t/>
            </a:r>
            <a:br>
              <a:rPr lang="ru-RU" sz="4800" dirty="0">
                <a:solidFill>
                  <a:srgbClr val="C00000"/>
                </a:solidFill>
              </a:rPr>
            </a:b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3610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Моцарт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1268761"/>
            <a:ext cx="4041775" cy="86409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Сальери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2132856"/>
            <a:ext cx="4040188" cy="4227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Для</a:t>
            </a:r>
            <a:r>
              <a:rPr lang="ru-RU" sz="4000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Моцарта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smtClean="0">
                <a:solidFill>
                  <a:srgbClr val="002060"/>
                </a:solidFill>
              </a:rPr>
              <a:t>в искусстве  </a:t>
            </a:r>
            <a:r>
              <a:rPr lang="ru-RU" sz="4000" b="1" dirty="0" smtClean="0">
                <a:solidFill>
                  <a:srgbClr val="002060"/>
                </a:solidFill>
              </a:rPr>
              <a:t>главное </a:t>
            </a:r>
            <a:r>
              <a:rPr lang="ru-RU" sz="4000" b="1" dirty="0"/>
              <a:t>– </a:t>
            </a:r>
            <a:r>
              <a:rPr lang="ru-RU" sz="4000" b="1" dirty="0" smtClean="0">
                <a:solidFill>
                  <a:srgbClr val="C00000"/>
                </a:solidFill>
              </a:rPr>
              <a:t>вдохновение</a:t>
            </a:r>
            <a:endParaRPr lang="ru-RU" sz="4000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247455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</a:rPr>
              <a:t>Для</a:t>
            </a:r>
            <a:r>
              <a:rPr lang="ru-RU" sz="3600" dirty="0"/>
              <a:t> </a:t>
            </a:r>
            <a:r>
              <a:rPr lang="ru-RU" sz="3600" b="1" dirty="0">
                <a:solidFill>
                  <a:srgbClr val="C00000"/>
                </a:solidFill>
              </a:rPr>
              <a:t>Сальери</a:t>
            </a:r>
            <a:r>
              <a:rPr lang="ru-RU" sz="3600" dirty="0"/>
              <a:t>  </a:t>
            </a:r>
            <a:r>
              <a:rPr lang="ru-RU" sz="3600" b="1" dirty="0">
                <a:solidFill>
                  <a:srgbClr val="002060"/>
                </a:solidFill>
              </a:rPr>
              <a:t>искусство</a:t>
            </a:r>
            <a:r>
              <a:rPr lang="ru-RU" sz="3600" b="1" dirty="0"/>
              <a:t> </a:t>
            </a:r>
            <a:r>
              <a:rPr lang="ru-RU" sz="3600" b="1" dirty="0">
                <a:solidFill>
                  <a:srgbClr val="C00000"/>
                </a:solidFill>
              </a:rPr>
              <a:t>подобно </a:t>
            </a:r>
            <a:r>
              <a:rPr lang="ru-RU" sz="3600" b="1" dirty="0" smtClean="0">
                <a:solidFill>
                  <a:srgbClr val="C00000"/>
                </a:solidFill>
              </a:rPr>
              <a:t>ремеслу</a:t>
            </a:r>
            <a:r>
              <a:rPr lang="ru-RU" sz="3600" b="1" dirty="0" smtClean="0"/>
              <a:t>: </a:t>
            </a:r>
            <a:r>
              <a:rPr lang="ru-RU" sz="3600" b="1" dirty="0" smtClean="0">
                <a:solidFill>
                  <a:srgbClr val="002060"/>
                </a:solidFill>
              </a:rPr>
              <a:t>только </a:t>
            </a:r>
            <a:r>
              <a:rPr lang="ru-RU" sz="3600" b="1" dirty="0">
                <a:solidFill>
                  <a:srgbClr val="002060"/>
                </a:solidFill>
              </a:rPr>
              <a:t>упорным трудом можно добиться ожидаемого  результата</a:t>
            </a:r>
            <a:endParaRPr lang="ru-RU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236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>
            <a:noAutofit/>
          </a:bodyPr>
          <a:lstStyle/>
          <a:p>
            <a:pPr lvl="0" algn="ctr"/>
            <a:r>
              <a:rPr lang="ru-RU" sz="3600" b="1" dirty="0">
                <a:solidFill>
                  <a:srgbClr val="C00000"/>
                </a:solidFill>
              </a:rPr>
              <a:t>Граница между ремеслом и искусством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      </a:t>
            </a:r>
            <a:r>
              <a:rPr lang="ru-RU" sz="2800" b="1" dirty="0" smtClean="0">
                <a:solidFill>
                  <a:srgbClr val="002060"/>
                </a:solidFill>
              </a:rPr>
              <a:t>Сальери   </a:t>
            </a:r>
            <a:r>
              <a:rPr lang="ru-RU" dirty="0" smtClean="0">
                <a:solidFill>
                  <a:srgbClr val="002060"/>
                </a:solidFill>
              </a:rPr>
              <a:t>                                   </a:t>
            </a:r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                                        </a:t>
            </a:r>
            <a:r>
              <a:rPr lang="ru-RU" sz="3200" b="1" dirty="0" smtClean="0">
                <a:solidFill>
                  <a:srgbClr val="C00000"/>
                </a:solidFill>
              </a:rPr>
              <a:t>Ремесло</a:t>
            </a:r>
            <a:r>
              <a:rPr lang="ru-RU" sz="3200" b="1" dirty="0">
                <a:solidFill>
                  <a:srgbClr val="C00000"/>
                </a:solidFill>
              </a:rPr>
              <a:t/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Поставил я подножием искусству</a:t>
            </a:r>
            <a:r>
              <a:rPr lang="ru-RU" sz="3200" b="1" dirty="0"/>
              <a:t>;</a:t>
            </a:r>
            <a:br>
              <a:rPr lang="ru-RU" sz="3200" b="1" dirty="0"/>
            </a:br>
            <a:r>
              <a:rPr lang="ru-RU" sz="3200" b="1" dirty="0">
                <a:solidFill>
                  <a:srgbClr val="002060"/>
                </a:solidFill>
              </a:rPr>
              <a:t>Я сделался </a:t>
            </a:r>
            <a:r>
              <a:rPr lang="ru-RU" sz="3200" b="1" dirty="0">
                <a:solidFill>
                  <a:srgbClr val="C00000"/>
                </a:solidFill>
              </a:rPr>
              <a:t>ремесленник</a:t>
            </a:r>
            <a:r>
              <a:rPr lang="ru-RU" sz="3200" dirty="0">
                <a:solidFill>
                  <a:srgbClr val="002060"/>
                </a:solidFill>
              </a:rPr>
              <a:t>: перстам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Придал послушную, сухую беглость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И верность уху. Звуки умертвив,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Музыку я разъял, как труп. </a:t>
            </a:r>
            <a:r>
              <a:rPr lang="ru-RU" sz="3200" b="1" dirty="0">
                <a:solidFill>
                  <a:srgbClr val="002060"/>
                </a:solidFill>
              </a:rPr>
              <a:t>Поверил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Я алгеброй </a:t>
            </a:r>
            <a:r>
              <a:rPr lang="ru-RU" sz="3200" b="1" dirty="0" smtClean="0">
                <a:solidFill>
                  <a:srgbClr val="002060"/>
                </a:solidFill>
              </a:rPr>
              <a:t>гармонию…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            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</a:rPr>
              <a:t>Ты,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Моцарт, бог</a:t>
            </a:r>
            <a:r>
              <a:rPr lang="ru-RU" sz="3200" b="1" dirty="0">
                <a:solidFill>
                  <a:srgbClr val="002060"/>
                </a:solidFill>
              </a:rPr>
              <a:t>,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и сам того не </a:t>
            </a:r>
            <a:r>
              <a:rPr lang="ru-RU" sz="3200" b="1" dirty="0" smtClean="0">
                <a:solidFill>
                  <a:srgbClr val="002060"/>
                </a:solidFill>
              </a:rPr>
              <a:t>знаешь</a:t>
            </a:r>
            <a:r>
              <a:rPr lang="ru-RU" sz="3200" dirty="0" smtClean="0">
                <a:solidFill>
                  <a:srgbClr val="002060"/>
                </a:solidFill>
              </a:rPr>
              <a:t>…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2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>
                <a:solidFill>
                  <a:srgbClr val="C00000"/>
                </a:solidFill>
              </a:rPr>
              <a:t>Метапредметность</a:t>
            </a:r>
            <a:r>
              <a:rPr lang="ru-RU" sz="5400" b="1" dirty="0">
                <a:solidFill>
                  <a:srgbClr val="C00000"/>
                </a:solidFill>
              </a:rPr>
              <a:t/>
            </a:r>
            <a:br>
              <a:rPr lang="ru-RU" sz="5400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Autofit/>
          </a:bodyPr>
          <a:lstStyle/>
          <a:p>
            <a:pPr lvl="0"/>
            <a:r>
              <a:rPr lang="ru-RU" sz="4000" dirty="0">
                <a:solidFill>
                  <a:srgbClr val="002060"/>
                </a:solidFill>
              </a:rPr>
              <a:t>личностная зрелость</a:t>
            </a:r>
          </a:p>
          <a:p>
            <a:pPr lvl="0"/>
            <a:r>
              <a:rPr lang="ru-RU" sz="4000" dirty="0">
                <a:solidFill>
                  <a:srgbClr val="002060"/>
                </a:solidFill>
              </a:rPr>
              <a:t>способность правильно излагать мысли в письменной форме</a:t>
            </a:r>
          </a:p>
          <a:p>
            <a:pPr lvl="0"/>
            <a:r>
              <a:rPr lang="ru-RU" sz="4000" dirty="0">
                <a:solidFill>
                  <a:srgbClr val="002060"/>
                </a:solidFill>
              </a:rPr>
              <a:t>умение строить рассуждение по выбранной теме</a:t>
            </a:r>
          </a:p>
          <a:p>
            <a:r>
              <a:rPr lang="ru-RU" sz="4000" dirty="0">
                <a:solidFill>
                  <a:srgbClr val="002060"/>
                </a:solidFill>
              </a:rPr>
              <a:t>умение аргументировать собственное мнение</a:t>
            </a:r>
          </a:p>
        </p:txBody>
      </p:sp>
    </p:spTree>
    <p:extLst>
      <p:ext uri="{BB962C8B-B14F-4D97-AF65-F5344CB8AC3E}">
        <p14:creationId xmlns:p14="http://schemas.microsoft.com/office/powerpoint/2010/main" val="425747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</a:rPr>
              <a:t>В литературе: отношение к искусству и ремеслу как способ создания художественного образа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В.М. Шукшин</a:t>
            </a:r>
          </a:p>
          <a:p>
            <a:pPr marL="0" indent="0" algn="ctr">
              <a:buNone/>
            </a:pPr>
            <a:r>
              <a:rPr lang="ru-RU" sz="7200" dirty="0" smtClean="0">
                <a:solidFill>
                  <a:srgbClr val="C00000"/>
                </a:solidFill>
              </a:rPr>
              <a:t>«Мастер</a:t>
            </a:r>
            <a:r>
              <a:rPr lang="ru-RU" sz="7200" dirty="0">
                <a:solidFill>
                  <a:srgbClr val="C0000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2112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В литературе: отношение к искусству и ремеслу как способ создания художественного образа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6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rgbClr val="002060"/>
                </a:solidFill>
              </a:rPr>
              <a:t>Эпизод</a:t>
            </a:r>
            <a:r>
              <a:rPr lang="ru-RU" sz="2800" b="1" dirty="0">
                <a:solidFill>
                  <a:srgbClr val="002060"/>
                </a:solidFill>
              </a:rPr>
              <a:t>  </a:t>
            </a:r>
            <a:r>
              <a:rPr lang="ru-RU" sz="2800" dirty="0">
                <a:solidFill>
                  <a:srgbClr val="002060"/>
                </a:solidFill>
              </a:rPr>
              <a:t>«</a:t>
            </a:r>
            <a:r>
              <a:rPr lang="ru-RU" sz="2800" dirty="0" err="1">
                <a:solidFill>
                  <a:srgbClr val="002060"/>
                </a:solidFill>
              </a:rPr>
              <a:t>Сёмка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Рысь </a:t>
            </a:r>
            <a:r>
              <a:rPr lang="ru-RU" sz="2800" dirty="0">
                <a:solidFill>
                  <a:srgbClr val="002060"/>
                </a:solidFill>
              </a:rPr>
              <a:t>у председателя облисполкома</a:t>
            </a:r>
            <a:r>
              <a:rPr lang="ru-RU" sz="2800" dirty="0" smtClean="0">
                <a:solidFill>
                  <a:srgbClr val="002060"/>
                </a:solidFill>
              </a:rPr>
              <a:t>»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>
                <a:solidFill>
                  <a:srgbClr val="002060"/>
                </a:solidFill>
              </a:rPr>
              <a:t>Через отношение к произведению  искусства раскрывается </a:t>
            </a:r>
            <a:r>
              <a:rPr lang="ru-RU" sz="2800" b="1" dirty="0">
                <a:solidFill>
                  <a:srgbClr val="002060"/>
                </a:solidFill>
              </a:rPr>
              <a:t>внутренний мир персонажа- деревенского мужика </a:t>
            </a:r>
            <a:r>
              <a:rPr lang="ru-RU" sz="2800" b="1" dirty="0" err="1">
                <a:solidFill>
                  <a:srgbClr val="002060"/>
                </a:solidFill>
              </a:rPr>
              <a:t>Сёмки</a:t>
            </a:r>
            <a:r>
              <a:rPr lang="ru-RU" sz="2800" dirty="0">
                <a:solidFill>
                  <a:srgbClr val="002060"/>
                </a:solidFill>
              </a:rPr>
              <a:t> из деревни </a:t>
            </a:r>
            <a:r>
              <a:rPr lang="ru-RU" sz="2800" dirty="0" err="1">
                <a:solidFill>
                  <a:srgbClr val="002060"/>
                </a:solidFill>
              </a:rPr>
              <a:t>Чебровка</a:t>
            </a:r>
            <a:r>
              <a:rPr lang="ru-RU" sz="2800" dirty="0">
                <a:solidFill>
                  <a:srgbClr val="002060"/>
                </a:solidFill>
              </a:rPr>
              <a:t>, который был непревзойдённым столяром, хотя временами крепко </a:t>
            </a:r>
            <a:r>
              <a:rPr lang="ru-RU" sz="2800" dirty="0" smtClean="0">
                <a:solidFill>
                  <a:srgbClr val="002060"/>
                </a:solidFill>
              </a:rPr>
              <a:t>пил.</a:t>
            </a:r>
            <a:endParaRPr lang="ru-RU" sz="2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800" dirty="0" err="1">
                <a:solidFill>
                  <a:srgbClr val="002060"/>
                </a:solidFill>
              </a:rPr>
              <a:t>Сёмке</a:t>
            </a:r>
            <a:r>
              <a:rPr lang="ru-RU" sz="2800" dirty="0">
                <a:solidFill>
                  <a:srgbClr val="002060"/>
                </a:solidFill>
              </a:rPr>
              <a:t> очень захотелось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C00000"/>
                </a:solidFill>
              </a:rPr>
              <a:t>отремонтировать заброшенную  </a:t>
            </a:r>
            <a:r>
              <a:rPr lang="ru-RU" sz="2800" b="1" dirty="0" err="1">
                <a:solidFill>
                  <a:srgbClr val="C00000"/>
                </a:solidFill>
              </a:rPr>
              <a:t>Талицкую</a:t>
            </a:r>
            <a:r>
              <a:rPr lang="ru-RU" sz="2800" b="1" dirty="0">
                <a:solidFill>
                  <a:srgbClr val="C00000"/>
                </a:solidFill>
              </a:rPr>
              <a:t> церковь</a:t>
            </a:r>
            <a:r>
              <a:rPr lang="ru-RU" sz="2800" dirty="0">
                <a:solidFill>
                  <a:srgbClr val="002060"/>
                </a:solidFill>
              </a:rPr>
              <a:t>, построенную по-особенному искусным мастером. 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89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В литературе: отношение к искусству и ремеслу как способ создания художественного образа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rgbClr val="002060"/>
                </a:solidFill>
              </a:rPr>
              <a:t>«-У нас, не у нас, в Талице </a:t>
            </a:r>
            <a:r>
              <a:rPr lang="ru-RU" sz="2800" b="1" dirty="0">
                <a:solidFill>
                  <a:srgbClr val="C00000"/>
                </a:solidFill>
              </a:rPr>
              <a:t>есть </a:t>
            </a:r>
            <a:r>
              <a:rPr lang="ru-RU" sz="2800" b="1" dirty="0" err="1">
                <a:solidFill>
                  <a:srgbClr val="C00000"/>
                </a:solidFill>
              </a:rPr>
              <a:t>церква</a:t>
            </a:r>
            <a:r>
              <a:rPr lang="ru-RU" sz="2800" b="1" dirty="0">
                <a:solidFill>
                  <a:srgbClr val="C00000"/>
                </a:solidFill>
              </a:rPr>
              <a:t> семнадцатого  века</a:t>
            </a:r>
            <a:r>
              <a:rPr lang="ru-RU" sz="2800" b="1" dirty="0"/>
              <a:t>.  </a:t>
            </a:r>
            <a:r>
              <a:rPr lang="ru-RU" sz="2800" b="1" dirty="0">
                <a:solidFill>
                  <a:srgbClr val="C00000"/>
                </a:solidFill>
              </a:rPr>
              <a:t>Красавица</a:t>
            </a:r>
            <a:endParaRPr lang="ru-RU" sz="28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sz="2800" b="1" dirty="0">
                <a:solidFill>
                  <a:srgbClr val="C00000"/>
                </a:solidFill>
              </a:rPr>
              <a:t>необыкновенная</a:t>
            </a:r>
            <a:r>
              <a:rPr lang="ru-RU" sz="2800" dirty="0">
                <a:solidFill>
                  <a:srgbClr val="002060"/>
                </a:solidFill>
              </a:rPr>
              <a:t>!  Если бы ее отремонтировать, она бы... Не молиться, нет! Она ценная не с религиозной точки. Если бы мне дали трех мужиков,  я  бы  ее  до холодов  </a:t>
            </a:r>
            <a:r>
              <a:rPr lang="ru-RU" sz="2800" dirty="0" smtClean="0">
                <a:solidFill>
                  <a:srgbClr val="002060"/>
                </a:solidFill>
              </a:rPr>
              <a:t>сделал… Её </a:t>
            </a:r>
            <a:r>
              <a:rPr lang="ru-RU" sz="2800" dirty="0">
                <a:solidFill>
                  <a:srgbClr val="002060"/>
                </a:solidFill>
              </a:rPr>
              <a:t>необходимо отремонтировать, она в запустении. </a:t>
            </a:r>
            <a:r>
              <a:rPr lang="ru-RU" sz="2800" b="1" dirty="0">
                <a:solidFill>
                  <a:srgbClr val="C00000"/>
                </a:solidFill>
              </a:rPr>
              <a:t>Это  - гордость  русского народа</a:t>
            </a:r>
            <a:r>
              <a:rPr lang="ru-RU" sz="2800" dirty="0">
                <a:solidFill>
                  <a:srgbClr val="002060"/>
                </a:solidFill>
              </a:rPr>
              <a:t>,  а на нее все махнули рукой. А отремонтировать, она будет стоять еще триста лет</a:t>
            </a:r>
            <a:r>
              <a:rPr lang="ru-RU" sz="2800" b="1" dirty="0">
                <a:solidFill>
                  <a:srgbClr val="C00000"/>
                </a:solidFill>
              </a:rPr>
              <a:t> и радовать глаз и душу</a:t>
            </a:r>
            <a:r>
              <a:rPr lang="ru-RU" sz="2800" dirty="0" smtClean="0">
                <a:solidFill>
                  <a:srgbClr val="002060"/>
                </a:solidFill>
              </a:rPr>
              <a:t>»</a:t>
            </a:r>
            <a:endParaRPr lang="ru-RU" sz="2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325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cs typeface="Times New Roman" pitchFamily="18" charset="0"/>
              </a:rPr>
              <a:t>ФГОС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2357429"/>
            <a:ext cx="4038600" cy="39974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</a:rPr>
              <a:t>особая </a:t>
            </a:r>
            <a:r>
              <a:rPr lang="ru-RU" sz="4800" dirty="0" smtClean="0">
                <a:solidFill>
                  <a:srgbClr val="002060"/>
                </a:solidFill>
              </a:rPr>
              <a:t>роль </a:t>
            </a:r>
            <a:r>
              <a:rPr lang="ru-RU" sz="4800" dirty="0" smtClean="0">
                <a:solidFill>
                  <a:srgbClr val="C00000"/>
                </a:solidFill>
              </a:rPr>
              <a:t>уроков литературы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2357429"/>
            <a:ext cx="4038600" cy="3997495"/>
          </a:xfrm>
        </p:spPr>
        <p:txBody>
          <a:bodyPr>
            <a:normAutofit/>
          </a:bodyPr>
          <a:lstStyle/>
          <a:p>
            <a:pPr lvl="0" algn="ctr"/>
            <a:r>
              <a:rPr lang="ru-RU" sz="4800" b="1" dirty="0" smtClean="0">
                <a:solidFill>
                  <a:srgbClr val="002060"/>
                </a:solidFill>
              </a:rPr>
              <a:t>особый</a:t>
            </a:r>
            <a:r>
              <a:rPr lang="ru-RU" sz="4800" dirty="0" smtClean="0">
                <a:solidFill>
                  <a:srgbClr val="002060"/>
                </a:solidFill>
              </a:rPr>
              <a:t> статус </a:t>
            </a:r>
            <a:r>
              <a:rPr lang="ru-RU" sz="4800" dirty="0" smtClean="0">
                <a:solidFill>
                  <a:srgbClr val="C00000"/>
                </a:solidFill>
              </a:rPr>
              <a:t>учителя литературы</a:t>
            </a:r>
          </a:p>
          <a:p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01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cs typeface="Times New Roman" pitchFamily="18" charset="0"/>
              </a:rPr>
              <a:t>ФГОС</a:t>
            </a:r>
            <a:endParaRPr lang="ru-RU" sz="6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14908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17600" dirty="0" smtClean="0"/>
              <a:t>  </a:t>
            </a:r>
            <a:r>
              <a:rPr lang="ru-RU" sz="17600" dirty="0" smtClean="0">
                <a:solidFill>
                  <a:srgbClr val="002060"/>
                </a:solidFill>
              </a:rPr>
              <a:t>«Родная литература:  понимание литературы как одной из основных национально-культурных ценностей народа, как </a:t>
            </a:r>
            <a:r>
              <a:rPr lang="ru-RU" sz="17600" b="1" dirty="0" smtClean="0">
                <a:solidFill>
                  <a:srgbClr val="C00000"/>
                </a:solidFill>
              </a:rPr>
              <a:t>особого способа познания жизни</a:t>
            </a:r>
            <a:r>
              <a:rPr lang="ru-RU" sz="17600" dirty="0" smtClean="0">
                <a:solidFill>
                  <a:srgbClr val="002060"/>
                </a:solidFill>
              </a:rPr>
              <a:t>»</a:t>
            </a:r>
          </a:p>
          <a:p>
            <a:pPr algn="just">
              <a:lnSpc>
                <a:spcPct val="120000"/>
              </a:lnSpc>
            </a:pPr>
            <a:endParaRPr lang="ru-RU" sz="192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9200" dirty="0"/>
              <a:t> </a:t>
            </a:r>
            <a:endParaRPr lang="ru-RU" sz="19200" dirty="0" smtClean="0"/>
          </a:p>
          <a:p>
            <a:pPr>
              <a:lnSpc>
                <a:spcPct val="170000"/>
              </a:lnSpc>
              <a:buNone/>
            </a:pPr>
            <a:r>
              <a:rPr lang="ru-RU" sz="10900" dirty="0" smtClean="0"/>
              <a:t>  </a:t>
            </a:r>
          </a:p>
          <a:p>
            <a:pPr>
              <a:lnSpc>
                <a:spcPct val="170000"/>
              </a:lnSpc>
            </a:pPr>
            <a:endParaRPr lang="ru-RU" dirty="0" smtClean="0"/>
          </a:p>
          <a:p>
            <a:pPr>
              <a:lnSpc>
                <a:spcPct val="17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92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  </a:t>
            </a:r>
            <a:r>
              <a:rPr lang="ru-RU" sz="5400" b="1" dirty="0" smtClean="0">
                <a:solidFill>
                  <a:srgbClr val="C00000"/>
                </a:solidFill>
              </a:rPr>
              <a:t>Д.С.Лихачёв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248472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500" b="1" i="1" dirty="0" smtClean="0"/>
              <a:t>  </a:t>
            </a:r>
            <a:r>
              <a:rPr lang="ru-RU" sz="4400" b="1" i="1" dirty="0" smtClean="0">
                <a:solidFill>
                  <a:srgbClr val="002060"/>
                </a:solidFill>
              </a:rPr>
              <a:t>Культура </a:t>
            </a:r>
            <a:r>
              <a:rPr lang="ru-RU" sz="4400" b="1" i="1" dirty="0" smtClean="0">
                <a:solidFill>
                  <a:srgbClr val="C00000"/>
                </a:solidFill>
              </a:rPr>
              <a:t>объединяет</a:t>
            </a:r>
            <a:r>
              <a:rPr lang="ru-RU" sz="4400" b="1" i="1" dirty="0" smtClean="0">
                <a:solidFill>
                  <a:srgbClr val="002060"/>
                </a:solidFill>
              </a:rPr>
              <a:t> все стороны человеческой личности…</a:t>
            </a:r>
            <a:endParaRPr lang="ru-RU" sz="4400" dirty="0">
              <a:solidFill>
                <a:srgbClr val="002060"/>
              </a:solidFill>
            </a:endParaRPr>
          </a:p>
        </p:txBody>
      </p:sp>
      <p:pic>
        <p:nvPicPr>
          <p:cNvPr id="1035" name="Picture 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00241"/>
            <a:ext cx="3483002" cy="37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123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C00000"/>
                </a:solidFill>
              </a:rPr>
              <a:t>Благодарю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C00000"/>
                </a:solidFill>
              </a:rPr>
              <a:t> за внимание!</a:t>
            </a:r>
            <a:endParaRPr lang="ru-RU" sz="6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err="1">
                <a:solidFill>
                  <a:srgbClr val="C00000"/>
                </a:solidFill>
              </a:rPr>
              <a:t>Литературоцентричность</a:t>
            </a:r>
            <a:r>
              <a:rPr lang="ru-RU" sz="4800" b="1" dirty="0">
                <a:solidFill>
                  <a:srgbClr val="C00000"/>
                </a:solidFill>
              </a:rPr>
              <a:t/>
            </a:r>
            <a:br>
              <a:rPr lang="ru-RU" sz="4800" b="1" dirty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u="sng" dirty="0">
                <a:solidFill>
                  <a:srgbClr val="002060"/>
                </a:solidFill>
              </a:rPr>
              <a:t>обращение к литературному тексту на уровне аргументации</a:t>
            </a:r>
            <a:r>
              <a:rPr lang="ru-RU" sz="4000" b="1" dirty="0">
                <a:solidFill>
                  <a:srgbClr val="002060"/>
                </a:solidFill>
              </a:rPr>
              <a:t>: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художественные </a:t>
            </a:r>
            <a:r>
              <a:rPr lang="ru-RU" sz="4000" b="1" dirty="0">
                <a:solidFill>
                  <a:srgbClr val="002060"/>
                </a:solidFill>
              </a:rPr>
              <a:t>произведения, </a:t>
            </a:r>
            <a:r>
              <a:rPr lang="ru-RU" sz="4000" b="1" dirty="0">
                <a:solidFill>
                  <a:srgbClr val="C00000"/>
                </a:solidFill>
              </a:rPr>
              <a:t>дневники</a:t>
            </a:r>
            <a:r>
              <a:rPr lang="ru-RU" sz="4000" b="1" dirty="0">
                <a:solidFill>
                  <a:srgbClr val="002060"/>
                </a:solidFill>
              </a:rPr>
              <a:t>, </a:t>
            </a:r>
            <a:r>
              <a:rPr lang="ru-RU" sz="4000" b="1" dirty="0">
                <a:solidFill>
                  <a:srgbClr val="C00000"/>
                </a:solidFill>
              </a:rPr>
              <a:t>мемуары</a:t>
            </a:r>
            <a:r>
              <a:rPr lang="ru-RU" sz="4000" b="1" dirty="0">
                <a:solidFill>
                  <a:srgbClr val="002060"/>
                </a:solidFill>
              </a:rPr>
              <a:t>, </a:t>
            </a:r>
            <a:r>
              <a:rPr lang="ru-RU" sz="4000" b="1" dirty="0">
                <a:solidFill>
                  <a:srgbClr val="C00000"/>
                </a:solidFill>
              </a:rPr>
              <a:t>публицистика</a:t>
            </a:r>
            <a:r>
              <a:rPr lang="ru-RU" sz="4000" b="1" dirty="0" smtClean="0">
                <a:solidFill>
                  <a:srgbClr val="00206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произведения </a:t>
            </a:r>
            <a:r>
              <a:rPr lang="ru-RU" sz="4000" b="1" dirty="0">
                <a:solidFill>
                  <a:srgbClr val="C00000"/>
                </a:solidFill>
              </a:rPr>
              <a:t>устного народного творчества</a:t>
            </a:r>
            <a:r>
              <a:rPr lang="ru-RU" sz="4000" b="1" dirty="0">
                <a:solidFill>
                  <a:srgbClr val="002060"/>
                </a:solidFill>
              </a:rPr>
              <a:t>, кроме малых жанров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08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err="1">
                <a:solidFill>
                  <a:srgbClr val="C00000"/>
                </a:solidFill>
              </a:rPr>
              <a:t>Литературоцентричность</a:t>
            </a:r>
            <a:r>
              <a:rPr lang="ru-RU" sz="5400" b="1" dirty="0">
                <a:solidFill>
                  <a:srgbClr val="C00000"/>
                </a:solidFill>
              </a:rPr>
              <a:t/>
            </a:r>
            <a:br>
              <a:rPr lang="ru-RU" sz="5400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u="sng" dirty="0" smtClean="0">
                <a:solidFill>
                  <a:srgbClr val="002060"/>
                </a:solidFill>
              </a:rPr>
              <a:t>способы </a:t>
            </a:r>
            <a:r>
              <a:rPr lang="ru-RU" sz="3200" b="1" u="sng" dirty="0">
                <a:solidFill>
                  <a:srgbClr val="002060"/>
                </a:solidFill>
              </a:rPr>
              <a:t>привлечения литературного материала:  </a:t>
            </a:r>
            <a:endParaRPr lang="ru-RU" sz="3200" b="1" u="sng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002060"/>
                </a:solidFill>
              </a:rPr>
              <a:t>комментированный </a:t>
            </a:r>
            <a:r>
              <a:rPr lang="ru-RU" sz="3500" b="1" dirty="0">
                <a:solidFill>
                  <a:srgbClr val="002060"/>
                </a:solidFill>
              </a:rPr>
              <a:t>пересказ  художественного произведения (</a:t>
            </a:r>
            <a:r>
              <a:rPr lang="ru-RU" sz="3500" b="1" dirty="0">
                <a:solidFill>
                  <a:srgbClr val="C00000"/>
                </a:solidFill>
              </a:rPr>
              <a:t>отбор эпизодов</a:t>
            </a:r>
            <a:r>
              <a:rPr lang="ru-RU" sz="3500" b="1" dirty="0">
                <a:solidFill>
                  <a:srgbClr val="002060"/>
                </a:solidFill>
              </a:rPr>
              <a:t>, </a:t>
            </a:r>
            <a:r>
              <a:rPr lang="ru-RU" sz="3500" b="1" dirty="0">
                <a:solidFill>
                  <a:srgbClr val="C00000"/>
                </a:solidFill>
              </a:rPr>
              <a:t>героев</a:t>
            </a:r>
            <a:r>
              <a:rPr lang="ru-RU" sz="3500" b="1" dirty="0">
                <a:solidFill>
                  <a:srgbClr val="002060"/>
                </a:solidFill>
              </a:rPr>
              <a:t>, </a:t>
            </a:r>
            <a:r>
              <a:rPr lang="ru-RU" sz="3500" b="1" dirty="0">
                <a:solidFill>
                  <a:srgbClr val="C00000"/>
                </a:solidFill>
              </a:rPr>
              <a:t>деталей</a:t>
            </a:r>
            <a:r>
              <a:rPr lang="ru-RU" sz="3500" b="1" dirty="0">
                <a:solidFill>
                  <a:srgbClr val="002060"/>
                </a:solidFill>
              </a:rPr>
              <a:t>…), обращение к системе образов произведения, </a:t>
            </a:r>
            <a:r>
              <a:rPr lang="ru-RU" sz="3500" b="1" dirty="0">
                <a:solidFill>
                  <a:srgbClr val="C00000"/>
                </a:solidFill>
              </a:rPr>
              <a:t>сопоставление героев и фрагментов разных произведений</a:t>
            </a:r>
            <a:r>
              <a:rPr lang="ru-RU" sz="3500" b="1" dirty="0">
                <a:solidFill>
                  <a:srgbClr val="002060"/>
                </a:solidFill>
              </a:rPr>
              <a:t>, актуализация проблематики художественного произведения…</a:t>
            </a:r>
            <a:endParaRPr lang="ru-RU" sz="3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40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Искусство </a:t>
            </a:r>
            <a:r>
              <a:rPr lang="ru-RU" b="1" dirty="0">
                <a:solidFill>
                  <a:srgbClr val="C00000"/>
                </a:solidFill>
              </a:rPr>
              <a:t>и </a:t>
            </a:r>
            <a:r>
              <a:rPr lang="ru-RU" b="1" dirty="0" smtClean="0">
                <a:solidFill>
                  <a:srgbClr val="C00000"/>
                </a:solidFill>
              </a:rPr>
              <a:t>ремесло - ФИПИ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       Темы </a:t>
            </a:r>
            <a:r>
              <a:rPr lang="ru-RU" sz="2800" dirty="0">
                <a:solidFill>
                  <a:srgbClr val="002060"/>
                </a:solidFill>
              </a:rPr>
              <a:t>данного направления актуализируют представления выпускников </a:t>
            </a:r>
            <a:r>
              <a:rPr lang="ru-RU" sz="2800" b="1" dirty="0">
                <a:solidFill>
                  <a:srgbClr val="C00000"/>
                </a:solidFill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</a:rPr>
              <a:t>1)</a:t>
            </a:r>
            <a:r>
              <a:rPr lang="ru-RU" sz="2800" b="1" dirty="0" smtClean="0">
                <a:solidFill>
                  <a:srgbClr val="002060"/>
                </a:solidFill>
              </a:rPr>
              <a:t>о </a:t>
            </a:r>
            <a:r>
              <a:rPr lang="ru-RU" sz="2800" b="1" dirty="0">
                <a:solidFill>
                  <a:srgbClr val="002060"/>
                </a:solidFill>
              </a:rPr>
              <a:t>предназначении произведений искусства</a:t>
            </a:r>
            <a:r>
              <a:rPr lang="ru-RU" sz="2800" dirty="0">
                <a:solidFill>
                  <a:srgbClr val="002060"/>
                </a:solidFill>
              </a:rPr>
              <a:t> и </a:t>
            </a:r>
            <a:r>
              <a:rPr lang="ru-RU" sz="2800" b="1" dirty="0">
                <a:solidFill>
                  <a:srgbClr val="C00000"/>
                </a:solidFill>
              </a:rPr>
              <a:t>(2)</a:t>
            </a:r>
            <a:r>
              <a:rPr lang="ru-RU" sz="2800" b="1" dirty="0">
                <a:solidFill>
                  <a:srgbClr val="002060"/>
                </a:solidFill>
              </a:rPr>
              <a:t>мере таланта их создателей</a:t>
            </a:r>
            <a:r>
              <a:rPr lang="ru-RU" sz="2800" dirty="0">
                <a:solidFill>
                  <a:srgbClr val="002060"/>
                </a:solidFill>
              </a:rPr>
              <a:t>, дают возможность поразмышлять </a:t>
            </a:r>
            <a:r>
              <a:rPr lang="ru-RU" sz="2800" b="1" dirty="0">
                <a:solidFill>
                  <a:srgbClr val="C00000"/>
                </a:solidFill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</a:rPr>
              <a:t>3)</a:t>
            </a:r>
            <a:r>
              <a:rPr lang="ru-RU" sz="2800" b="1" dirty="0" smtClean="0">
                <a:solidFill>
                  <a:srgbClr val="002060"/>
                </a:solidFill>
              </a:rPr>
              <a:t>о </a:t>
            </a:r>
            <a:r>
              <a:rPr lang="ru-RU" sz="2800" b="1" dirty="0">
                <a:solidFill>
                  <a:srgbClr val="002060"/>
                </a:solidFill>
              </a:rPr>
              <a:t>миссии художника и его роли в обществе</a:t>
            </a:r>
            <a:r>
              <a:rPr lang="ru-RU" sz="2800" dirty="0">
                <a:solidFill>
                  <a:srgbClr val="002060"/>
                </a:solidFill>
              </a:rPr>
              <a:t>, о том, </a:t>
            </a:r>
            <a:r>
              <a:rPr lang="ru-RU" sz="2800" b="1" dirty="0">
                <a:solidFill>
                  <a:srgbClr val="C00000"/>
                </a:solidFill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</a:rPr>
              <a:t>4)</a:t>
            </a:r>
            <a:r>
              <a:rPr lang="ru-RU" sz="2800" b="1" dirty="0" smtClean="0">
                <a:solidFill>
                  <a:srgbClr val="002060"/>
                </a:solidFill>
              </a:rPr>
              <a:t>где </a:t>
            </a:r>
            <a:r>
              <a:rPr lang="ru-RU" sz="2800" b="1" dirty="0">
                <a:solidFill>
                  <a:srgbClr val="002060"/>
                </a:solidFill>
              </a:rPr>
              <a:t>заканчивается ремесло</a:t>
            </a:r>
            <a:r>
              <a:rPr lang="ru-RU" sz="2800" dirty="0">
                <a:solidFill>
                  <a:srgbClr val="002060"/>
                </a:solidFill>
              </a:rPr>
              <a:t> и </a:t>
            </a:r>
            <a:r>
              <a:rPr lang="ru-RU" sz="2800" b="1" dirty="0" smtClean="0">
                <a:solidFill>
                  <a:srgbClr val="002060"/>
                </a:solidFill>
              </a:rPr>
              <a:t>начинается искусство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       Литература постоянно обращается к осмыслению феномена творчества, изображению созидательного труда, помогает </a:t>
            </a:r>
            <a:r>
              <a:rPr lang="ru-RU" sz="2800" b="1" dirty="0">
                <a:solidFill>
                  <a:srgbClr val="C00000"/>
                </a:solidFill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</a:rPr>
              <a:t>5)</a:t>
            </a:r>
            <a:r>
              <a:rPr lang="ru-RU" sz="2800" dirty="0" smtClean="0">
                <a:solidFill>
                  <a:srgbClr val="002060"/>
                </a:solidFill>
              </a:rPr>
              <a:t>р</a:t>
            </a:r>
            <a:r>
              <a:rPr lang="ru-RU" sz="2800" b="1" dirty="0" smtClean="0">
                <a:solidFill>
                  <a:srgbClr val="002060"/>
                </a:solidFill>
              </a:rPr>
              <a:t>аскрыть </a:t>
            </a:r>
            <a:r>
              <a:rPr lang="ru-RU" sz="2800" b="1" dirty="0">
                <a:solidFill>
                  <a:srgbClr val="002060"/>
                </a:solidFill>
              </a:rPr>
              <a:t>внутренний мир персонажа через его отношение к искусству и ремеслу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43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Искусство </a:t>
            </a:r>
            <a:r>
              <a:rPr lang="ru-RU" b="1" dirty="0">
                <a:solidFill>
                  <a:srgbClr val="C00000"/>
                </a:solidFill>
              </a:rPr>
              <a:t>и </a:t>
            </a:r>
            <a:r>
              <a:rPr lang="ru-RU" b="1" dirty="0" smtClean="0">
                <a:solidFill>
                  <a:srgbClr val="C00000"/>
                </a:solidFill>
              </a:rPr>
              <a:t>ремесло - ФИПИ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832648"/>
          </a:xfrm>
        </p:spPr>
        <p:txBody>
          <a:bodyPr>
            <a:noAutofit/>
          </a:bodyPr>
          <a:lstStyle/>
          <a:p>
            <a:pPr marL="514350" lvl="0" indent="-514350" fontAlgn="base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Предназначение произведений искусства</a:t>
            </a:r>
            <a:endParaRPr lang="ru-RU" sz="3200" dirty="0">
              <a:solidFill>
                <a:srgbClr val="002060"/>
              </a:solidFill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Мера таланта создателей произведений </a:t>
            </a:r>
            <a:r>
              <a:rPr lang="ru-RU" sz="3200" b="1" dirty="0" smtClean="0">
                <a:solidFill>
                  <a:srgbClr val="002060"/>
                </a:solidFill>
              </a:rPr>
              <a:t>искусства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Граница между ремеслом и </a:t>
            </a:r>
            <a:r>
              <a:rPr lang="ru-RU" sz="3200" b="1" dirty="0" smtClean="0">
                <a:solidFill>
                  <a:srgbClr val="002060"/>
                </a:solidFill>
              </a:rPr>
              <a:t>искусством</a:t>
            </a:r>
            <a:endParaRPr lang="ru-RU" sz="3200" dirty="0">
              <a:solidFill>
                <a:srgbClr val="002060"/>
              </a:solidFill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200" b="1" dirty="0">
                <a:solidFill>
                  <a:srgbClr val="002060"/>
                </a:solidFill>
              </a:rPr>
              <a:t>Миссия художника и его роль в обществе</a:t>
            </a:r>
            <a:endParaRPr lang="ru-RU" sz="32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rgbClr val="002060"/>
                </a:solidFill>
              </a:rPr>
              <a:t>В литературе: отношение </a:t>
            </a:r>
            <a:r>
              <a:rPr lang="ru-RU" sz="3200" b="1" dirty="0">
                <a:solidFill>
                  <a:srgbClr val="002060"/>
                </a:solidFill>
              </a:rPr>
              <a:t>к искусству как к творчеству и ремеслу – один из способов  создания </a:t>
            </a:r>
            <a:r>
              <a:rPr lang="ru-RU" sz="3200" b="1" dirty="0" smtClean="0">
                <a:solidFill>
                  <a:srgbClr val="002060"/>
                </a:solidFill>
              </a:rPr>
              <a:t>художественного </a:t>
            </a:r>
            <a:r>
              <a:rPr lang="ru-RU" sz="3200" b="1" dirty="0">
                <a:solidFill>
                  <a:srgbClr val="002060"/>
                </a:solidFill>
              </a:rPr>
              <a:t>образа</a:t>
            </a:r>
            <a:endParaRPr lang="ru-RU" sz="3200" dirty="0">
              <a:solidFill>
                <a:srgbClr val="002060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2835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Словарь по тематическому направлению «Искусство и ремесло»</a:t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2855"/>
            <a:ext cx="4038600" cy="4222069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2060"/>
                </a:solidFill>
              </a:rPr>
              <a:t>Искусство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Ремесло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Талант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060849"/>
            <a:ext cx="4038600" cy="4294076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rgbClr val="002060"/>
                </a:solidFill>
              </a:rPr>
              <a:t>Гений</a:t>
            </a:r>
          </a:p>
          <a:p>
            <a:r>
              <a:rPr lang="ru-RU" sz="5400" dirty="0">
                <a:solidFill>
                  <a:srgbClr val="002060"/>
                </a:solidFill>
              </a:rPr>
              <a:t>Художник</a:t>
            </a:r>
          </a:p>
          <a:p>
            <a:r>
              <a:rPr lang="ru-RU" sz="5400" dirty="0">
                <a:solidFill>
                  <a:srgbClr val="002060"/>
                </a:solidFill>
              </a:rPr>
              <a:t>Творец</a:t>
            </a:r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73434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Словарь по тематическому направлению «Искусство и ремесло»</a:t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 fontScale="70000" lnSpcReduction="20000"/>
          </a:bodyPr>
          <a:lstStyle/>
          <a:p>
            <a:pPr marL="0" indent="0" algn="ctr" fontAlgn="base">
              <a:buNone/>
            </a:pPr>
            <a:r>
              <a:rPr lang="ru-RU" sz="4600" b="1" u="sng" dirty="0">
                <a:solidFill>
                  <a:srgbClr val="002060"/>
                </a:solidFill>
              </a:rPr>
              <a:t>Задание для учащихся</a:t>
            </a:r>
            <a:r>
              <a:rPr lang="ru-RU" sz="46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ctr" fontAlgn="base">
              <a:buNone/>
            </a:pPr>
            <a:endParaRPr lang="ru-RU" sz="4000" dirty="0">
              <a:solidFill>
                <a:srgbClr val="002060"/>
              </a:solidFill>
            </a:endParaRPr>
          </a:p>
          <a:p>
            <a:pPr marL="0" indent="0" algn="ctr" fontAlgn="base">
              <a:buNone/>
            </a:pPr>
            <a:r>
              <a:rPr lang="ru-RU" sz="5700" b="1" dirty="0">
                <a:solidFill>
                  <a:srgbClr val="002060"/>
                </a:solidFill>
              </a:rPr>
              <a:t>работая со словарём по тематическому направлению «Искусство и ремесло», </a:t>
            </a:r>
            <a:r>
              <a:rPr lang="ru-RU" sz="5700" b="1" dirty="0" smtClean="0">
                <a:solidFill>
                  <a:srgbClr val="002060"/>
                </a:solidFill>
              </a:rPr>
              <a:t>сформулировать, при каких </a:t>
            </a:r>
            <a:r>
              <a:rPr lang="ru-RU" sz="5700" b="1" dirty="0" smtClean="0">
                <a:solidFill>
                  <a:srgbClr val="C00000"/>
                </a:solidFill>
              </a:rPr>
              <a:t>условиях</a:t>
            </a:r>
            <a:r>
              <a:rPr lang="ru-RU" sz="5700" b="1" dirty="0" smtClean="0">
                <a:solidFill>
                  <a:srgbClr val="002060"/>
                </a:solidFill>
              </a:rPr>
              <a:t> </a:t>
            </a:r>
            <a:r>
              <a:rPr lang="ru-RU" sz="5700" b="1" dirty="0" smtClean="0">
                <a:solidFill>
                  <a:srgbClr val="C00000"/>
                </a:solidFill>
              </a:rPr>
              <a:t>ремесленник может стать</a:t>
            </a:r>
            <a:r>
              <a:rPr lang="ru-RU" sz="5700" b="1" dirty="0" smtClean="0">
                <a:solidFill>
                  <a:srgbClr val="002060"/>
                </a:solidFill>
              </a:rPr>
              <a:t>  </a:t>
            </a:r>
            <a:r>
              <a:rPr lang="ru-RU" sz="5700" b="1" dirty="0">
                <a:solidFill>
                  <a:srgbClr val="C00000"/>
                </a:solidFill>
              </a:rPr>
              <a:t>художником</a:t>
            </a:r>
            <a:endParaRPr lang="ru-RU" sz="5700" dirty="0">
              <a:solidFill>
                <a:srgbClr val="C00000"/>
              </a:solidFill>
            </a:endParaRPr>
          </a:p>
          <a:p>
            <a:pPr marL="0" indent="0" fontAlgn="base">
              <a:buNone/>
            </a:pPr>
            <a:r>
              <a:rPr lang="ru-RU" sz="5700" b="1" i="1" dirty="0">
                <a:solidFill>
                  <a:srgbClr val="C00000"/>
                </a:solidFill>
              </a:rPr>
              <a:t> </a:t>
            </a:r>
            <a:endParaRPr lang="ru-RU" sz="57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21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</TotalTime>
  <Words>1329</Words>
  <Application>Microsoft Office PowerPoint</Application>
  <PresentationFormat>Экран (4:3)</PresentationFormat>
  <Paragraphs>174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Поток</vt:lpstr>
      <vt:lpstr>Итоговое сочинение  2018-2019</vt:lpstr>
      <vt:lpstr>Специфика итогового сочинения </vt:lpstr>
      <vt:lpstr>Метапредметность </vt:lpstr>
      <vt:lpstr>Литературоцентричность </vt:lpstr>
      <vt:lpstr>Литературоцентричность </vt:lpstr>
      <vt:lpstr>Искусство и ремесло - ФИПИ </vt:lpstr>
      <vt:lpstr>Искусство и ремесло - ФИПИ </vt:lpstr>
      <vt:lpstr>Словарь по тематическому направлению «Искусство и ремесло» </vt:lpstr>
      <vt:lpstr>Словарь по тематическому направлению «Искусство и ремесло» </vt:lpstr>
      <vt:lpstr>  Художественные, публицистические произведения (тематическое направление «Искусство и ремесло») </vt:lpstr>
      <vt:lpstr>Художественные, публицистические произведения (тематическое направление «Искусство и ремесло») </vt:lpstr>
      <vt:lpstr>Художественные, публицистические произведения (тематическое направление «Искусство и ремесло») </vt:lpstr>
      <vt:lpstr>Художественные, публицистические произведения (тематическое направление «Искусство и ремесло»)</vt:lpstr>
      <vt:lpstr>Цитаты и афоризмы (тематическое направление «Искусство и ремесло») </vt:lpstr>
      <vt:lpstr>Цитаты и афоризмы (тематическое направление «Искусство и ремесло») </vt:lpstr>
      <vt:lpstr>Цитаты и афоризмы (тематическое направление «Искусство и ремесло»)</vt:lpstr>
      <vt:lpstr>Цитаты и афоризмы (тематическое направление «Искусство и ремесло»)</vt:lpstr>
      <vt:lpstr>Возможные темы сочинений (тематическое направление «Искусство и ремесло») </vt:lpstr>
      <vt:lpstr>Возможные темы сочинений (тематическое направление «Искусство и ремесло») </vt:lpstr>
      <vt:lpstr>Литературоцентричность </vt:lpstr>
      <vt:lpstr>Предназначение  произведений искусства</vt:lpstr>
      <vt:lpstr>Предназначение  произведений искусства</vt:lpstr>
      <vt:lpstr>Предназначение  произведений искусства</vt:lpstr>
      <vt:lpstr>Миссия художника  и его роль в обществе </vt:lpstr>
      <vt:lpstr>Миссия художника  и его роль в обществе </vt:lpstr>
      <vt:lpstr>Миссия художника  и его роль в обществе </vt:lpstr>
      <vt:lpstr>Граница между ремеслом и искусством</vt:lpstr>
      <vt:lpstr> Сопоставление  двух образов </vt:lpstr>
      <vt:lpstr>Граница между ремеслом и искусством </vt:lpstr>
      <vt:lpstr>В литературе: отношение к искусству и ремеслу как способ создания художественного образа </vt:lpstr>
      <vt:lpstr>В литературе: отношение к искусству и ремеслу как способ создания художественного образа </vt:lpstr>
      <vt:lpstr>В литературе: отношение к искусству и ремеслу как способ создания художественного образа </vt:lpstr>
      <vt:lpstr>ФГОС</vt:lpstr>
      <vt:lpstr>ФГОС</vt:lpstr>
      <vt:lpstr>  Д.С.Лихачёв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 2018-2019</dc:title>
  <dc:creator>Нелли</dc:creator>
  <cp:lastModifiedBy>Нелли</cp:lastModifiedBy>
  <cp:revision>53</cp:revision>
  <dcterms:created xsi:type="dcterms:W3CDTF">2018-10-03T19:27:36Z</dcterms:created>
  <dcterms:modified xsi:type="dcterms:W3CDTF">2018-10-09T05:01:31Z</dcterms:modified>
</cp:coreProperties>
</file>