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3"/>
  </p:notesMasterIdLst>
  <p:sldIdLst>
    <p:sldId id="263" r:id="rId2"/>
    <p:sldId id="270" r:id="rId3"/>
    <p:sldId id="265" r:id="rId4"/>
    <p:sldId id="310" r:id="rId5"/>
    <p:sldId id="311" r:id="rId6"/>
    <p:sldId id="312" r:id="rId7"/>
    <p:sldId id="301" r:id="rId8"/>
    <p:sldId id="302" r:id="rId9"/>
    <p:sldId id="314" r:id="rId10"/>
    <p:sldId id="315" r:id="rId11"/>
    <p:sldId id="279" r:id="rId12"/>
    <p:sldId id="285" r:id="rId13"/>
    <p:sldId id="286" r:id="rId14"/>
    <p:sldId id="288" r:id="rId15"/>
    <p:sldId id="271" r:id="rId16"/>
    <p:sldId id="294" r:id="rId17"/>
    <p:sldId id="289" r:id="rId18"/>
    <p:sldId id="290" r:id="rId19"/>
    <p:sldId id="296" r:id="rId20"/>
    <p:sldId id="313" r:id="rId21"/>
    <p:sldId id="26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171B7-A7B9-4123-838B-D64CBE9932D6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61D18-84E2-4066-87B1-5747AD367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171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rogobr.ru/images/files/EGE/2015/kak_pisat_sochinenija.jpg">
            <a:extLst>
              <a:ext uri="{FF2B5EF4-FFF2-40B4-BE49-F238E27FC236}">
                <a16:creationId xmlns="" xmlns:a16="http://schemas.microsoft.com/office/drawing/2014/main" id="{BF3FB261-0C65-4CD6-8297-32AC7EA05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8743"/>
            <a:ext cx="6552728" cy="6673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«Искусство и ремесло»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5090" y="1412776"/>
            <a:ext cx="8784976" cy="5161063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000" dirty="0" smtClean="0"/>
              <a:t>     </a:t>
            </a:r>
            <a:r>
              <a:rPr lang="ru-RU" sz="4000" b="1" dirty="0" smtClean="0"/>
              <a:t>Искусство </a:t>
            </a:r>
            <a:r>
              <a:rPr lang="ru-RU" sz="4000" b="1" dirty="0"/>
              <a:t>включает в себя очень много направлений: музыка, литература, танец, скульптура, кинематограф, театр, живопись и пр. Каждый может найти то, что будет близко ему. Через отношение к искусству раскрывается внутренний мир персонажа, будь то созидатель или сторонний наблюдатель.</a:t>
            </a:r>
          </a:p>
        </p:txBody>
      </p:sp>
    </p:spTree>
    <p:extLst>
      <p:ext uri="{BB962C8B-B14F-4D97-AF65-F5344CB8AC3E}">
        <p14:creationId xmlns:p14="http://schemas.microsoft.com/office/powerpoint/2010/main" val="226927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«</a:t>
            </a:r>
            <a:r>
              <a:rPr lang="ru-RU" b="1" i="1" dirty="0" smtClean="0">
                <a:solidFill>
                  <a:srgbClr val="C00000"/>
                </a:solidFill>
              </a:rPr>
              <a:t>Искусство»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92500"/>
          </a:bodyPr>
          <a:lstStyle/>
          <a:p>
            <a:r>
              <a:rPr lang="ru-RU" sz="4400" b="1" dirty="0"/>
              <a:t>Творческое отражение, воспроизведение действительности в художественных образах.</a:t>
            </a:r>
          </a:p>
          <a:p>
            <a:r>
              <a:rPr lang="ru-RU" sz="4400" b="1" dirty="0"/>
              <a:t>Умение, мастерство, знание дела.</a:t>
            </a:r>
          </a:p>
          <a:p>
            <a:r>
              <a:rPr lang="ru-RU" sz="4400" b="1" dirty="0"/>
              <a:t>Самое дело, требующее такого умения, мастерства.</a:t>
            </a:r>
          </a:p>
        </p:txBody>
      </p:sp>
    </p:spTree>
    <p:extLst>
      <p:ext uri="{BB962C8B-B14F-4D97-AF65-F5344CB8AC3E}">
        <p14:creationId xmlns:p14="http://schemas.microsoft.com/office/powerpoint/2010/main" val="175913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«Искусство» </a:t>
            </a:r>
            <a:r>
              <a:rPr lang="ru-RU" b="1" i="1" dirty="0">
                <a:solidFill>
                  <a:srgbClr val="C00000"/>
                </a:solidFill>
              </a:rPr>
              <a:t>(синонимы)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/>
              <a:t>ж</a:t>
            </a:r>
            <a:r>
              <a:rPr lang="ru-RU" sz="4400" b="1" dirty="0" smtClean="0"/>
              <a:t>ивопись, ваяние, художество, мастерство, талант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6776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«Ремесло» 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4000" b="1" dirty="0"/>
              <a:t>Профессиональное занятие изготовление изделий ручным, кустарным способом.</a:t>
            </a:r>
          </a:p>
        </p:txBody>
      </p:sp>
    </p:spTree>
    <p:extLst>
      <p:ext uri="{BB962C8B-B14F-4D97-AF65-F5344CB8AC3E}">
        <p14:creationId xmlns:p14="http://schemas.microsoft.com/office/powerpoint/2010/main" val="282905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«Ремесло» </a:t>
            </a:r>
            <a:r>
              <a:rPr lang="ru-RU" b="1" i="1" dirty="0">
                <a:solidFill>
                  <a:srgbClr val="C00000"/>
                </a:solidFill>
              </a:rPr>
              <a:t>(синонимы)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/>
              <a:t>п</a:t>
            </a:r>
            <a:r>
              <a:rPr lang="ru-RU" sz="4400" b="1" dirty="0" smtClean="0"/>
              <a:t>рофессия, специальность, призвание, промысел, дело, занятие, работа</a:t>
            </a:r>
            <a:endParaRPr lang="ru-RU" sz="4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6872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Вариант вступления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</a:t>
            </a:r>
            <a:r>
              <a:rPr lang="ru-RU" sz="3600" b="1" dirty="0" smtClean="0"/>
              <a:t>Как </a:t>
            </a:r>
            <a:r>
              <a:rPr lang="ru-RU" sz="3600" b="1" dirty="0"/>
              <a:t>отличить искусство от ремесла? Порой люди не могут этого сделать, ведь не обладают достаточным опытом или же вкусом, чтобы распознать истинное величие творчества среди аналогов и подделок. Однако тот, кто стремится к саморазвитию, должен учиться отделять зерна от плевел.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Вариант заключения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3600" b="1" dirty="0"/>
              <a:t> </a:t>
            </a:r>
            <a:r>
              <a:rPr lang="ru-RU" sz="3600" b="1" dirty="0" smtClean="0"/>
              <a:t>      Таким </a:t>
            </a:r>
            <a:r>
              <a:rPr lang="ru-RU" sz="3600" b="1" dirty="0"/>
              <a:t>образом, искусство – это честное и эмоциональное творчество, которое не повторяет то, что было, а создает что-то новое. То, что ни с чем не перепутать. Автор адресует свое послание не конкретным людям, а вечности, поэтому оно всегда актуально. Ремесло же должно удовлетворять конкретного покупателя, ведь оно ориентировано на продажу. Это может быть копия копий, ведь людям часто нравится одно и то же. В этом и заключается разница.</a:t>
            </a:r>
          </a:p>
        </p:txBody>
      </p:sp>
    </p:spTree>
    <p:extLst>
      <p:ext uri="{BB962C8B-B14F-4D97-AF65-F5344CB8AC3E}">
        <p14:creationId xmlns:p14="http://schemas.microsoft.com/office/powerpoint/2010/main" val="354791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</a:rPr>
              <a:t>Афоризмы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3000" b="1" dirty="0"/>
              <a:t>Обыкновенные люди хлопочут только о том, чтобы скоротать время; а кто имеет какой-нибудь талант, — чтобы воспользоваться временем. </a:t>
            </a:r>
            <a:endParaRPr lang="ru-RU" sz="3000" b="1" dirty="0" smtClean="0"/>
          </a:p>
          <a:p>
            <a:pPr marL="0" lvl="0" indent="0" algn="r">
              <a:buNone/>
            </a:pPr>
            <a:r>
              <a:rPr lang="ru-RU" sz="3000" b="1" dirty="0" smtClean="0"/>
              <a:t>А</a:t>
            </a:r>
            <a:r>
              <a:rPr lang="ru-RU" sz="3000" b="1" dirty="0"/>
              <a:t>. Шопенгауэр</a:t>
            </a:r>
          </a:p>
          <a:p>
            <a:pPr marL="0" lvl="0" indent="0">
              <a:buNone/>
            </a:pPr>
            <a:r>
              <a:rPr lang="ru-RU" sz="3000" b="1" dirty="0"/>
              <a:t>Творчество… есть цельное, органическое свойство человеческой природы… Оно есть необходимая принадлежность человеческого духа. Оно так же законно в человеке, пожалуй, как две руки, как две ноги, как желудок. Оно неотделимо от человека и составляет с ним целое. </a:t>
            </a:r>
            <a:endParaRPr lang="ru-RU" sz="3000" b="1" dirty="0" smtClean="0"/>
          </a:p>
          <a:p>
            <a:pPr marL="0" lvl="0" indent="0" algn="r">
              <a:buNone/>
            </a:pPr>
            <a:r>
              <a:rPr lang="ru-RU" sz="3000" b="1" dirty="0" smtClean="0"/>
              <a:t>Ф.М. Достоевский</a:t>
            </a:r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233085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</a:rPr>
              <a:t>Афоризмы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u-RU" sz="4700" b="1" dirty="0"/>
              <a:t>В любом произведении искусства, великом или малом, все до последних мелочей зависит от замысла. </a:t>
            </a:r>
            <a:endParaRPr lang="ru-RU" sz="4700" b="1" dirty="0" smtClean="0"/>
          </a:p>
          <a:p>
            <a:pPr marL="0" lvl="0" indent="0" algn="r">
              <a:buNone/>
            </a:pPr>
            <a:r>
              <a:rPr lang="ru-RU" sz="4700" b="1" dirty="0" smtClean="0"/>
              <a:t>Иоганн </a:t>
            </a:r>
            <a:r>
              <a:rPr lang="ru-RU" sz="4700" b="1" dirty="0"/>
              <a:t>Вольфганг Гете</a:t>
            </a:r>
          </a:p>
          <a:p>
            <a:pPr marL="0" lvl="0" indent="0">
              <a:buNone/>
            </a:pPr>
            <a:r>
              <a:rPr lang="ru-RU" sz="4700" b="1" dirty="0"/>
              <a:t>Порыв к творчеству может </a:t>
            </a:r>
            <a:r>
              <a:rPr lang="ru-RU" sz="4700" b="1" dirty="0" smtClean="0"/>
              <a:t>так же </a:t>
            </a:r>
            <a:r>
              <a:rPr lang="ru-RU" sz="4700" b="1" dirty="0"/>
              <a:t>легко угаснуть, как и возник, если оставить его без пищи. </a:t>
            </a:r>
            <a:endParaRPr lang="ru-RU" sz="4700" b="1" dirty="0" smtClean="0"/>
          </a:p>
          <a:p>
            <a:pPr marL="0" lvl="0" indent="0" algn="r">
              <a:buNone/>
            </a:pPr>
            <a:r>
              <a:rPr lang="ru-RU" sz="4700" b="1" dirty="0" smtClean="0"/>
              <a:t>К. Г. Паустовский</a:t>
            </a:r>
            <a:r>
              <a:rPr lang="ru-RU" sz="3600" dirty="0" smtClean="0"/>
              <a:t> </a:t>
            </a:r>
            <a:endParaRPr lang="ru-RU" sz="3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4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149480" cy="571500"/>
          </a:xfrm>
          <a:solidFill>
            <a:schemeClr val="bg2"/>
          </a:solidFill>
        </p:spPr>
        <p:txBody>
          <a:bodyPr/>
          <a:lstStyle/>
          <a:p>
            <a:pPr algn="ctr" eaLnBrk="1" hangingPunct="1"/>
            <a:r>
              <a:rPr lang="ru-RU" sz="2400" b="1" dirty="0">
                <a:solidFill>
                  <a:srgbClr val="B4263A"/>
                </a:solidFill>
                <a:latin typeface="Arial Black" pitchFamily="34" charset="0"/>
              </a:rPr>
              <a:t>Возможные формулировки  тем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501063" cy="5788149"/>
          </a:xfrm>
          <a:solidFill>
            <a:schemeClr val="bg2"/>
          </a:solidFill>
          <a:ln w="76200"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8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ru-RU" b="1" dirty="0"/>
              <a:t>Чем настоящее искусство привлекает человека?</a:t>
            </a:r>
          </a:p>
          <a:p>
            <a:pPr lvl="0"/>
            <a:r>
              <a:rPr lang="ru-RU" b="1" dirty="0"/>
              <a:t>Как вы понимаете </a:t>
            </a:r>
            <a:r>
              <a:rPr lang="ru-RU" b="1" dirty="0" smtClean="0"/>
              <a:t>высказывание </a:t>
            </a:r>
            <a:r>
              <a:rPr lang="ru-RU" b="1" dirty="0"/>
              <a:t>Г. </a:t>
            </a:r>
            <a:r>
              <a:rPr lang="ru-RU" b="1" dirty="0" err="1"/>
              <a:t>Гебелля</a:t>
            </a:r>
            <a:r>
              <a:rPr lang="ru-RU" b="1" dirty="0"/>
              <a:t>: «Искусство – это совесть человечества»?</a:t>
            </a:r>
          </a:p>
          <a:p>
            <a:pPr lvl="0"/>
            <a:r>
              <a:rPr lang="ru-RU" b="1" dirty="0"/>
              <a:t>Можно ли без любви к своему делу стать профессионалом?</a:t>
            </a:r>
          </a:p>
          <a:p>
            <a:pPr lvl="0"/>
            <a:r>
              <a:rPr lang="ru-RU" b="1" dirty="0"/>
              <a:t>Согласны ли вы с высказыванием П. </a:t>
            </a:r>
            <a:r>
              <a:rPr lang="ru-RU" b="1" dirty="0" err="1"/>
              <a:t>Казальса</a:t>
            </a:r>
            <a:r>
              <a:rPr lang="ru-RU" b="1" dirty="0"/>
              <a:t>: «Мастерство еще не делает художником»?</a:t>
            </a:r>
          </a:p>
          <a:p>
            <a:pPr lvl="0"/>
            <a:r>
              <a:rPr lang="ru-RU" b="1" dirty="0"/>
              <a:t>Какими качествами должен обладать человек, чтобы овладеть искусством?</a:t>
            </a:r>
          </a:p>
        </p:txBody>
      </p:sp>
    </p:spTree>
    <p:extLst>
      <p:ext uri="{BB962C8B-B14F-4D97-AF65-F5344CB8AC3E}">
        <p14:creationId xmlns:p14="http://schemas.microsoft.com/office/powerpoint/2010/main" val="332593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Направление 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«Искусство и ремесло»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286" y="1484784"/>
            <a:ext cx="7713428" cy="51411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Пример аргумента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640960" cy="4861049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/>
              <a:t>Н. В. Гоголь. «Портрет</a:t>
            </a:r>
            <a:r>
              <a:rPr lang="ru-RU" sz="2400" b="1" dirty="0" smtClean="0"/>
              <a:t>»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800" b="1" dirty="0" smtClean="0"/>
              <a:t>     В </a:t>
            </a:r>
            <a:r>
              <a:rPr lang="ru-RU" sz="2800" b="1" dirty="0"/>
              <a:t>повести «Портрет» Н. В. Гоголь рассказывает о двух художниках, один из которых трудился над картинами вдохновленно, бескорыстно, оттачивая и совершенствуя свой талант, второй же растратил данный ему дар, превратив в источник дохода. Такая проблема выбора встает перед каждой творческой личностью на пути ее становления. Но, как известно, истинные шедевры искусства живут и прославляют их авторов в веках, а созданные ради обогащения приносят лишь материальные блага</a:t>
            </a:r>
            <a:r>
              <a:rPr lang="ru-RU" sz="2800" b="1" dirty="0" smtClean="0"/>
              <a:t>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51084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840760" cy="571500"/>
          </a:xfrm>
          <a:solidFill>
            <a:schemeClr val="bg2"/>
          </a:solidFill>
        </p:spPr>
        <p:txBody>
          <a:bodyPr/>
          <a:lstStyle/>
          <a:p>
            <a:pPr algn="ctr" eaLnBrk="1" hangingPunct="1"/>
            <a:r>
              <a:rPr lang="ru-RU" sz="2800" b="1" dirty="0">
                <a:solidFill>
                  <a:srgbClr val="B4563C"/>
                </a:solidFill>
                <a:latin typeface="Arial Black" pitchFamily="34" charset="0"/>
              </a:rPr>
              <a:t>Литература в помощь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500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lvl="0"/>
            <a:r>
              <a:rPr lang="ru-RU" sz="2800" b="1" dirty="0"/>
              <a:t>М. А. </a:t>
            </a:r>
            <a:r>
              <a:rPr lang="ru-RU" sz="2800" b="1" dirty="0" smtClean="0"/>
              <a:t>Булгаков </a:t>
            </a:r>
            <a:r>
              <a:rPr lang="ru-RU" sz="2800" b="1" dirty="0"/>
              <a:t>«Мастер и Маргарита»;</a:t>
            </a:r>
          </a:p>
          <a:p>
            <a:pPr lvl="0"/>
            <a:r>
              <a:rPr lang="ru-RU" sz="2800" b="1" dirty="0"/>
              <a:t>А. П. </a:t>
            </a:r>
            <a:r>
              <a:rPr lang="ru-RU" sz="2800" b="1" dirty="0" smtClean="0"/>
              <a:t>Чехов </a:t>
            </a:r>
            <a:r>
              <a:rPr lang="ru-RU" sz="2800" b="1" dirty="0"/>
              <a:t>«Чайка», «Дом с мезонином»;</a:t>
            </a:r>
          </a:p>
          <a:p>
            <a:pPr lvl="0"/>
            <a:r>
              <a:rPr lang="ru-RU" sz="2800" b="1" dirty="0"/>
              <a:t>Н. В. </a:t>
            </a:r>
            <a:r>
              <a:rPr lang="ru-RU" sz="2800" b="1" dirty="0" smtClean="0"/>
              <a:t>Гоголь </a:t>
            </a:r>
            <a:r>
              <a:rPr lang="ru-RU" sz="2800" b="1" dirty="0"/>
              <a:t>«Портрет», «Невский проспект»;</a:t>
            </a:r>
          </a:p>
          <a:p>
            <a:pPr lvl="0"/>
            <a:r>
              <a:rPr lang="ru-RU" sz="2800" b="1" dirty="0"/>
              <a:t>М. </a:t>
            </a:r>
            <a:r>
              <a:rPr lang="ru-RU" sz="2800" b="1" dirty="0" smtClean="0"/>
              <a:t>Горький </a:t>
            </a:r>
            <a:r>
              <a:rPr lang="ru-RU" sz="2800" b="1" dirty="0"/>
              <a:t>«На дне»;</a:t>
            </a:r>
          </a:p>
          <a:p>
            <a:pPr lvl="0"/>
            <a:r>
              <a:rPr lang="ru-RU" sz="2800" b="1" dirty="0"/>
              <a:t>А. </a:t>
            </a:r>
            <a:r>
              <a:rPr lang="ru-RU" sz="2800" b="1" dirty="0" smtClean="0"/>
              <a:t>Островский </a:t>
            </a:r>
            <a:r>
              <a:rPr lang="ru-RU" sz="2800" b="1" dirty="0"/>
              <a:t>«Лес», «Бесприданница»;</a:t>
            </a:r>
          </a:p>
          <a:p>
            <a:pPr lvl="0"/>
            <a:r>
              <a:rPr lang="ru-RU" sz="2800" b="1" dirty="0"/>
              <a:t>Л. Н. </a:t>
            </a:r>
            <a:r>
              <a:rPr lang="ru-RU" sz="2800" b="1" dirty="0" smtClean="0"/>
              <a:t>Толстой </a:t>
            </a:r>
            <a:r>
              <a:rPr lang="ru-RU" sz="2800" b="1" dirty="0"/>
              <a:t>«Война и мир»;</a:t>
            </a:r>
          </a:p>
          <a:p>
            <a:pPr lvl="0"/>
            <a:r>
              <a:rPr lang="ru-RU" sz="2800" b="1" dirty="0"/>
              <a:t>М.Е. </a:t>
            </a:r>
            <a:r>
              <a:rPr lang="ru-RU" sz="2800" b="1" dirty="0" smtClean="0"/>
              <a:t>Салтыков-Щедрин </a:t>
            </a:r>
            <a:r>
              <a:rPr lang="ru-RU" sz="2800" b="1" dirty="0"/>
              <a:t>«Как один мужик двух генералов прокормил»;</a:t>
            </a:r>
          </a:p>
          <a:p>
            <a:pPr lvl="0"/>
            <a:r>
              <a:rPr lang="ru-RU" sz="2800" b="1" dirty="0"/>
              <a:t>А. </a:t>
            </a:r>
            <a:r>
              <a:rPr lang="ru-RU" sz="2800" b="1" dirty="0" smtClean="0"/>
              <a:t>Куприн </a:t>
            </a:r>
            <a:r>
              <a:rPr lang="ru-RU" sz="2800" b="1" dirty="0"/>
              <a:t>«Гранатовый браслет»;</a:t>
            </a:r>
          </a:p>
          <a:p>
            <a:pPr lvl="0"/>
            <a:r>
              <a:rPr lang="ru-RU" sz="2800" b="1" dirty="0"/>
              <a:t>Н.С. </a:t>
            </a:r>
            <a:r>
              <a:rPr lang="ru-RU" sz="2800" b="1" dirty="0" smtClean="0"/>
              <a:t>Лесков </a:t>
            </a:r>
            <a:r>
              <a:rPr lang="ru-RU" sz="2800" b="1" dirty="0"/>
              <a:t>«Левша».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«Искусство и ремесло»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/>
              <a:t> </a:t>
            </a:r>
            <a:r>
              <a:rPr lang="ru-RU" b="1" dirty="0" smtClean="0"/>
              <a:t>    </a:t>
            </a:r>
            <a:r>
              <a:rPr lang="ru-RU" b="1" dirty="0"/>
              <a:t>Темы данного направления актуализируют представления выпускников о предназначении произведений искусства и мере таланта их создателей, дают возможность поразмышлять о миссии художника и его роли в обществе, о том, где заканчивается ремесло и начинается искусство. Литература постоянно обращается к осмыслению феномена творчества, изображению созидательного труда, помогает раскрыть внутренний мир персонажа через его отношение к искусству и ремеслу. </a:t>
            </a:r>
          </a:p>
          <a:p>
            <a:pPr marL="0" indent="0" algn="just"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«Искусство и ремесло»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</a:t>
            </a:r>
            <a:r>
              <a:rPr lang="ru-RU" sz="4000" b="1" dirty="0" smtClean="0"/>
              <a:t>Искусство</a:t>
            </a:r>
            <a:r>
              <a:rPr lang="ru-RU" sz="4000" b="1" dirty="0"/>
              <a:t>, деятели искусства. Их роль в жизни общества. Влияние искусства на жизнь человека, предназначение художника.</a:t>
            </a:r>
          </a:p>
        </p:txBody>
      </p:sp>
    </p:spTree>
    <p:extLst>
      <p:ext uri="{BB962C8B-B14F-4D97-AF65-F5344CB8AC3E}">
        <p14:creationId xmlns:p14="http://schemas.microsoft.com/office/powerpoint/2010/main" val="343938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«Искусство и ремесло»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b="1" dirty="0" smtClean="0"/>
              <a:t> </a:t>
            </a:r>
            <a:r>
              <a:rPr lang="ru-RU" b="1" dirty="0" smtClean="0"/>
              <a:t>       </a:t>
            </a:r>
            <a:r>
              <a:rPr lang="ru-RU" sz="4000" b="1" dirty="0" smtClean="0"/>
              <a:t>Талант/бесталанность</a:t>
            </a:r>
            <a:r>
              <a:rPr lang="ru-RU" sz="4000" b="1" dirty="0"/>
              <a:t>. Истинный/мнимый талант</a:t>
            </a:r>
            <a:r>
              <a:rPr lang="ru-RU" sz="4000" b="1" dirty="0" smtClean="0"/>
              <a:t>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08076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«Искусство и ремесло»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 </a:t>
            </a:r>
            <a:r>
              <a:rPr lang="ru-RU" sz="4000" b="1" dirty="0" smtClean="0"/>
              <a:t>Ремесло/искусство</a:t>
            </a:r>
            <a:r>
              <a:rPr lang="ru-RU" sz="4000" b="1" dirty="0"/>
              <a:t>. Общее и различия в целях и т.д. Граница между ремеслом и искусством. Ремесленники/художники.</a:t>
            </a:r>
          </a:p>
        </p:txBody>
      </p:sp>
    </p:spTree>
    <p:extLst>
      <p:ext uri="{BB962C8B-B14F-4D97-AF65-F5344CB8AC3E}">
        <p14:creationId xmlns:p14="http://schemas.microsoft.com/office/powerpoint/2010/main" val="314745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«Искусство и ремесло»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</a:t>
            </a:r>
            <a:r>
              <a:rPr lang="ru-RU" sz="4000" b="1" dirty="0" smtClean="0"/>
              <a:t>Феномен </a:t>
            </a:r>
            <a:r>
              <a:rPr lang="ru-RU" sz="4000" b="1" dirty="0"/>
              <a:t>творчества, роль труда, созидания в жизни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198672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«Искусство и ремесло»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5090" y="1412776"/>
            <a:ext cx="8784976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4000" b="1" dirty="0"/>
              <a:t> </a:t>
            </a:r>
            <a:r>
              <a:rPr lang="ru-RU" sz="4000" b="1" dirty="0" smtClean="0"/>
              <a:t>    Энтузиаст/филистер </a:t>
            </a:r>
            <a:r>
              <a:rPr lang="ru-RU" sz="4000" b="1" dirty="0"/>
              <a:t>как мировоззренческая категория.</a:t>
            </a:r>
          </a:p>
        </p:txBody>
      </p:sp>
    </p:spTree>
    <p:extLst>
      <p:ext uri="{BB962C8B-B14F-4D97-AF65-F5344CB8AC3E}">
        <p14:creationId xmlns:p14="http://schemas.microsoft.com/office/powerpoint/2010/main" val="351851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«Искусство и ремесло»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5090" y="1412776"/>
            <a:ext cx="8784976" cy="5161063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000" b="1" dirty="0" smtClean="0"/>
              <a:t> </a:t>
            </a:r>
            <a:r>
              <a:rPr lang="ru-RU" sz="4000" b="1" dirty="0" smtClean="0"/>
              <a:t>    Искусство </a:t>
            </a:r>
            <a:r>
              <a:rPr lang="ru-RU" sz="4000" b="1" dirty="0"/>
              <a:t>- крайне тонкая материя, требующая особого подхода и понимания. Где та грань, где заканчивается ремесло и начинается искусство? Как отличить бездарность от гения? В чем предназначение художника? Какова сила творчества? Все эти вопросы заключает в себе данное направление</a:t>
            </a:r>
            <a:r>
              <a:rPr lang="ru-RU" sz="4000" b="1" dirty="0" smtClean="0"/>
              <a:t>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50475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852</Words>
  <Application>Microsoft Office PowerPoint</Application>
  <PresentationFormat>Экран (4:3)</PresentationFormat>
  <Paragraphs>62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Georgia</vt:lpstr>
      <vt:lpstr>Тема Office</vt:lpstr>
      <vt:lpstr>Презентация PowerPoint</vt:lpstr>
      <vt:lpstr>Направление  «Искусство и ремесло»</vt:lpstr>
      <vt:lpstr> «Искусство и ремесло»</vt:lpstr>
      <vt:lpstr> «Искусство и ремесло»</vt:lpstr>
      <vt:lpstr> «Искусство и ремесло»</vt:lpstr>
      <vt:lpstr> «Искусство и ремесло»</vt:lpstr>
      <vt:lpstr> «Искусство и ремесло»</vt:lpstr>
      <vt:lpstr> «Искусство и ремесло»</vt:lpstr>
      <vt:lpstr> «Искусство и ремесло»</vt:lpstr>
      <vt:lpstr> «Искусство и ремесло»</vt:lpstr>
      <vt:lpstr> «Искусство»</vt:lpstr>
      <vt:lpstr> «Искусство» (синонимы)</vt:lpstr>
      <vt:lpstr> «Ремесло» </vt:lpstr>
      <vt:lpstr> «Ремесло» (синонимы) </vt:lpstr>
      <vt:lpstr>Вариант вступления</vt:lpstr>
      <vt:lpstr>Вариант заключения</vt:lpstr>
      <vt:lpstr>Афоризмы</vt:lpstr>
      <vt:lpstr>Афоризмы</vt:lpstr>
      <vt:lpstr>Возможные формулировки  тем </vt:lpstr>
      <vt:lpstr>Пример аргумента</vt:lpstr>
      <vt:lpstr>Литература в помощь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40</cp:revision>
  <dcterms:created xsi:type="dcterms:W3CDTF">2016-09-15T12:59:09Z</dcterms:created>
  <dcterms:modified xsi:type="dcterms:W3CDTF">2018-10-05T15:31:15Z</dcterms:modified>
</cp:coreProperties>
</file>