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4" r:id="rId9"/>
    <p:sldId id="273" r:id="rId10"/>
    <p:sldId id="272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4" r:id="rId19"/>
    <p:sldId id="275" r:id="rId20"/>
    <p:sldId id="276" r:id="rId21"/>
    <p:sldId id="282" r:id="rId22"/>
    <p:sldId id="277" r:id="rId23"/>
    <p:sldId id="279" r:id="rId24"/>
    <p:sldId id="280" r:id="rId25"/>
    <p:sldId id="281" r:id="rId26"/>
    <p:sldId id="283" r:id="rId27"/>
    <p:sldId id="284" r:id="rId28"/>
    <p:sldId id="287" r:id="rId29"/>
    <p:sldId id="288" r:id="rId3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11.03.2012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11.03.2012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11.03.2012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11.03.2012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11.03.2012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11.03.2012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11.03.2012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11.03.2012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11.03.2012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11.03.2012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11.03.2012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11.03.2012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714348" y="1571612"/>
            <a:ext cx="7772400" cy="2041529"/>
          </a:xfrm>
        </p:spPr>
        <p:txBody>
          <a:bodyPr/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Работа над сжатым изложением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Учитель Гимназии № 261</a:t>
            </a:r>
          </a:p>
          <a:p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КАШПУР Наталья Ивановна</a:t>
            </a:r>
            <a:endParaRPr lang="ru-RU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142900"/>
            <a:ext cx="8229600" cy="1560538"/>
          </a:xfrm>
        </p:spPr>
        <p:txBody>
          <a:bodyPr/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При объединении необходимо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42910" y="1285860"/>
            <a:ext cx="8229600" cy="4840303"/>
          </a:xfrm>
        </p:spPr>
        <p:txBody>
          <a:bodyPr/>
          <a:lstStyle/>
          <a:p>
            <a:pPr marL="514350" indent="-514350">
              <a:buAutoNum type="arabicParenR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Найти в тексте мелкие, единичные факты.</a:t>
            </a:r>
          </a:p>
          <a:p>
            <a:pPr marL="514350" indent="-514350"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AutoNum type="arabicParenR" startAt="2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Найти в этих фактах общее.</a:t>
            </a:r>
          </a:p>
          <a:p>
            <a:pPr marL="514350" indent="-514350"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AutoNum type="arabicParenR" startAt="3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Объединить эти факты на основе общего.</a:t>
            </a:r>
          </a:p>
          <a:p>
            <a:pPr marL="514350" indent="-514350"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4)  Сформулировать получившееся предложение.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417638"/>
          </a:xfrm>
        </p:spPr>
        <p:txBody>
          <a:bodyPr/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При объединении необходимо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4911741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  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Например:</a:t>
            </a:r>
          </a:p>
          <a:p>
            <a:pPr algn="just">
              <a:buNone/>
            </a:pP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   Сказки научат тебя быть добрым, ты увидишь, что они смогут выручить из любой беды, в которую ты можешь угодить. Сказки покажут, как весёлый, но слабый может победить сильного, но хмурого. (30 слов)</a:t>
            </a:r>
          </a:p>
          <a:p>
            <a:pPr algn="just">
              <a:buNone/>
            </a:pP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Сказки научат доброте, оптимизму, выручат из беды.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(7 слов)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417638"/>
          </a:xfrm>
        </p:spPr>
        <p:txBody>
          <a:bodyPr/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Замена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500174"/>
            <a:ext cx="8229600" cy="4625989"/>
          </a:xfrm>
        </p:spPr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однородных членов обобщающим словом;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сложного предложения – простым;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части предложения или ряда предложений общим понятием или выражением;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прямой речи – косвенной;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части текста одним предложением;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части предложения местоимением.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214338"/>
            <a:ext cx="8229600" cy="1631976"/>
          </a:xfrm>
        </p:spPr>
        <p:txBody>
          <a:bodyPr/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При замене необходимо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5214974"/>
          </a:xfrm>
        </p:spPr>
        <p:txBody>
          <a:bodyPr>
            <a:normAutofit lnSpcReduction="10000"/>
          </a:bodyPr>
          <a:lstStyle/>
          <a:p>
            <a:pPr marL="514350" indent="-514350" algn="just">
              <a:buAutoNum type="arabicParenR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Найти слова, смысловые части или предложения, которые можно сократить с помощью замены обобщающим словом, простым предложением.</a:t>
            </a:r>
          </a:p>
          <a:p>
            <a:pPr marL="514350" indent="-51435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2) Сформулировать получившееся предложение.</a:t>
            </a:r>
          </a:p>
          <a:p>
            <a:pPr marL="514350" indent="-514350"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Например: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Сказки любят взрослые и дети, сильные и слабые, добрые и не очень.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(12 слов)</a:t>
            </a:r>
          </a:p>
          <a:p>
            <a:pPr marL="514350" indent="-514350"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Сказки любят все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(3 слова)</a:t>
            </a:r>
          </a:p>
          <a:p>
            <a:pPr marL="514350" indent="-514350" algn="just"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214338"/>
            <a:ext cx="8229600" cy="1631976"/>
          </a:xfrm>
        </p:spPr>
        <p:txBody>
          <a:bodyPr>
            <a:normAutofit/>
          </a:bodyPr>
          <a:lstStyle/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Сочетание исключения и обобщения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00108"/>
            <a:ext cx="8229600" cy="5643602"/>
          </a:xfrm>
        </p:spPr>
        <p:txBody>
          <a:bodyPr>
            <a:normAutofit fontScale="92500" lnSpcReduction="10000"/>
          </a:bodyPr>
          <a:lstStyle/>
          <a:p>
            <a:pPr algn="just">
              <a:buNone/>
            </a:pPr>
            <a:r>
              <a:rPr lang="ru-RU" dirty="0" smtClean="0"/>
              <a:t>  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Например: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Сказки… как прекрасен и увлекателен ваш мир. Мир, в котором всегда торжествует добро, где умный всегда побеждает глупого, хороший – плохого, и в финале, как правило, все счастливы. Нет, конечно, и среди вас есть такие, после которых становится грустно и хочется плакать. Но это святая грусть и святые слёзы. Они очищают.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(50 слов)</a:t>
            </a:r>
          </a:p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Мир сказок, где торжествует добро, прекрасен и увлекателен, даже если они вызывают святые грусть и слёзы, помогающие нам стать лучше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(20 слов)</a:t>
            </a:r>
          </a:p>
          <a:p>
            <a:pPr algn="just"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-285776"/>
            <a:ext cx="8758270" cy="1703414"/>
          </a:xfrm>
        </p:spPr>
        <p:txBody>
          <a:bodyPr/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Сочетание исключения и замены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000108"/>
            <a:ext cx="8643998" cy="5857892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ru-RU" sz="2800" i="1" dirty="0" smtClean="0"/>
              <a:t>    </a:t>
            </a: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Бывают, правда, и злые сказки, в которых всё наоборот. Но ведь люди тоже бывают злые. А между прочим, даже среди вас, людей, злых значительно меньше, чем добрых, а уж про сказки-то и говорить не приходится, Да и злой-то сказка становится от того, что кто-то обидел её, сломал, согнул грубыми руками. Ведь сказки не могут быть злыми от природы, таким их делаете вы, люди.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(64 слова)</a:t>
            </a:r>
          </a:p>
          <a:p>
            <a:pPr algn="just">
              <a:buNone/>
            </a:pP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Бывают и злые сказки, как и люди, которые их сделали. Но хороших людей, как и сказок, значительно больше.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(18 слов)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417638"/>
          </a:xfrm>
        </p:spPr>
        <p:txBody>
          <a:bodyPr>
            <a:noAutofit/>
          </a:bodyPr>
          <a:lstStyle/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Сочетание замены, исключения и объединения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428736"/>
            <a:ext cx="8929718" cy="5214974"/>
          </a:xfrm>
        </p:spPr>
        <p:txBody>
          <a:bodyPr>
            <a:normAutofit fontScale="85000" lnSpcReduction="20000"/>
          </a:bodyPr>
          <a:lstStyle/>
          <a:p>
            <a:pPr algn="just">
              <a:buNone/>
            </a:pPr>
            <a:r>
              <a:rPr lang="ru-RU" i="1" dirty="0" smtClean="0"/>
              <a:t>    </a:t>
            </a:r>
            <a:r>
              <a:rPr lang="ru-RU" sz="3300" i="1" dirty="0" smtClean="0">
                <a:latin typeface="Times New Roman" pitchFamily="18" charset="0"/>
                <a:cs typeface="Times New Roman" pitchFamily="18" charset="0"/>
              </a:rPr>
              <a:t>Вы, люди, специально, а чаще случайно, забыв о той поре, когда вы ещё верили сказкам, причиняете друг другу боль. Вы, люди, забываете о всё исцеляющей доброте сказок и мечетесь в жизненном тупике, ища выхода и не видя его. А ведь он поразительно прост. Надо верить в чудеса. Верить и жить. Жить так, чтобы жизнь превращалась только в добрые и весёлые сказки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. (61 слово)</a:t>
            </a:r>
          </a:p>
          <a:p>
            <a:pPr algn="just">
              <a:buNone/>
            </a:pPr>
            <a:endParaRPr lang="ru-RU" sz="33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u-RU" sz="3300" b="1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3300" b="1" i="1" dirty="0" smtClean="0">
                <a:latin typeface="Times New Roman" pitchFamily="18" charset="0"/>
                <a:cs typeface="Times New Roman" pitchFamily="18" charset="0"/>
              </a:rPr>
              <a:t>Люди, забывая о великой силе сказок, обижают друг друга, не находят выхода из жизненных ситуаций. А он прост: надо верить в чудеса и жить, превращая жизнь в добрые сказки.  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(29 слов)</a:t>
            </a:r>
          </a:p>
          <a:p>
            <a:pPr algn="just">
              <a:buNone/>
            </a:pPr>
            <a:r>
              <a:rPr lang="ru-RU" sz="3300" b="1" i="1" dirty="0" smtClean="0"/>
              <a:t>     </a:t>
            </a:r>
            <a:endParaRPr lang="ru-RU" sz="3300" b="1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96974"/>
          </a:xfrm>
        </p:spPr>
        <p:txBody>
          <a:bodyPr>
            <a:noAutofit/>
          </a:bodyPr>
          <a:lstStyle/>
          <a:p>
            <a:r>
              <a:rPr lang="ru-RU" sz="3200" dirty="0" smtClean="0"/>
              <a:t>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При первоначальной работе с текстом можно воспользоваться таблицей, которая наглядно покажет, как вы работали. Для этого следует: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785926"/>
            <a:ext cx="8229600" cy="4714908"/>
          </a:xfrm>
        </p:spPr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текст разделить на абзацы;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вычленить существенную информацию;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используя уже известные способы сокращения текста, убрать второстепенную информацию;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объединить получившийся текст;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отредактировать его, если в этом есть необходимость.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00108"/>
          </a:xfrm>
        </p:spPr>
        <p:txBody>
          <a:bodyPr>
            <a:normAutofit/>
          </a:bodyPr>
          <a:lstStyle/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Исходный текст           Как сократить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sz="half" idx="1"/>
          </p:nvPr>
        </p:nvSpPr>
        <p:spPr>
          <a:xfrm>
            <a:off x="0" y="1142984"/>
            <a:ext cx="4538634" cy="5526095"/>
          </a:xfrm>
        </p:spPr>
        <p:txBody>
          <a:bodyPr>
            <a:normAutofit fontScale="77500" lnSpcReduction="20000"/>
          </a:bodyPr>
          <a:lstStyle/>
          <a:p>
            <a:pPr algn="just">
              <a:buNone/>
            </a:pPr>
            <a:r>
              <a:rPr lang="ru-RU" dirty="0" smtClean="0"/>
              <a:t>    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(1)Тишина – вот самый большой дефицит на земном шаре. </a:t>
            </a:r>
          </a:p>
          <a:p>
            <a:pPr algn="just">
              <a:buNone/>
            </a:pP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   (2) Постоянное тарахтенье разнообразных автомобилей, тракторов, мотоциклов, поездов, самолётов, от шума которых современный человек не спасается даже в своём жилище, даже ночью оглушают планету и делают её малопригодной для жизни.</a:t>
            </a:r>
            <a:endParaRPr lang="ru-RU" sz="33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sz="half" idx="2"/>
          </p:nvPr>
        </p:nvSpPr>
        <p:spPr>
          <a:xfrm>
            <a:off x="4648200" y="785794"/>
            <a:ext cx="4495800" cy="6357982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а) Оставим без существенных изменений первое предложение: это авторский тезис, лишь исключим слово «вот» и заменим словосочетание </a:t>
            </a:r>
            <a:r>
              <a:rPr lang="ru-RU" sz="2200" i="1" dirty="0" smtClean="0">
                <a:latin typeface="Times New Roman" pitchFamily="18" charset="0"/>
                <a:cs typeface="Times New Roman" pitchFamily="18" charset="0"/>
              </a:rPr>
              <a:t>(на) земном шаре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словом </a:t>
            </a:r>
            <a:r>
              <a:rPr lang="ru-RU" sz="2200" i="1" dirty="0" smtClean="0">
                <a:latin typeface="Times New Roman" pitchFamily="18" charset="0"/>
                <a:cs typeface="Times New Roman" pitchFamily="18" charset="0"/>
              </a:rPr>
              <a:t>(на) Земле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Тишина – самый большой дефицит на Земле.</a:t>
            </a:r>
          </a:p>
          <a:p>
            <a:pPr>
              <a:buNone/>
            </a:pP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б) Ряд однородных дополнений заменим обобщающим словом </a:t>
            </a:r>
            <a:r>
              <a:rPr lang="ru-RU" sz="2200" i="1" dirty="0" smtClean="0">
                <a:latin typeface="Times New Roman" pitchFamily="18" charset="0"/>
                <a:cs typeface="Times New Roman" pitchFamily="18" charset="0"/>
              </a:rPr>
              <a:t>транспорт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в) Заменим придаточное предложение словосочетанием </a:t>
            </a:r>
            <a:r>
              <a:rPr lang="ru-RU" sz="2200" i="1" dirty="0" smtClean="0">
                <a:latin typeface="Times New Roman" pitchFamily="18" charset="0"/>
                <a:cs typeface="Times New Roman" pitchFamily="18" charset="0"/>
              </a:rPr>
              <a:t>проникая в дома.</a:t>
            </a:r>
          </a:p>
          <a:p>
            <a:pPr>
              <a:buNone/>
            </a:pP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г) Исключим сказуемое </a:t>
            </a:r>
            <a:r>
              <a:rPr lang="ru-RU" sz="2200" i="1" dirty="0" smtClean="0">
                <a:latin typeface="Times New Roman" pitchFamily="18" charset="0"/>
                <a:cs typeface="Times New Roman" pitchFamily="18" charset="0"/>
              </a:rPr>
              <a:t>оглушают.</a:t>
            </a:r>
            <a:endParaRPr lang="ru-RU" sz="2200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214338"/>
            <a:ext cx="8229600" cy="1631976"/>
          </a:xfrm>
        </p:spPr>
        <p:txBody>
          <a:bodyPr>
            <a:normAutofit/>
          </a:bodyPr>
          <a:lstStyle/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Исходный текст        Как сократит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ь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214282" y="1071546"/>
            <a:ext cx="4214842" cy="5500726"/>
          </a:xfrm>
        </p:spPr>
        <p:txBody>
          <a:bodyPr>
            <a:normAutofit fontScale="92500" lnSpcReduction="20000"/>
          </a:bodyPr>
          <a:lstStyle/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(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3) Но это стоит </a:t>
            </a:r>
            <a:r>
              <a:rPr lang="ru-RU" sz="3000" u="sng" dirty="0" smtClean="0">
                <a:latin typeface="Times New Roman" pitchFamily="18" charset="0"/>
                <a:cs typeface="Times New Roman" pitchFamily="18" charset="0"/>
              </a:rPr>
              <a:t>нервов, нервов и нервов. (4) И сердца. (5) И психики.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>
              <a:buNone/>
            </a:pP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   (6) Поэтому наряду с тишиной становится дефицитной на земном шаре и валерьянка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(57 слов)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sz="half" idx="2"/>
          </p:nvPr>
        </p:nvSpPr>
        <p:spPr>
          <a:xfrm>
            <a:off x="4572000" y="1142984"/>
            <a:ext cx="4357718" cy="5715016"/>
          </a:xfrm>
        </p:spPr>
        <p:txBody>
          <a:bodyPr>
            <a:normAutofit fontScale="92500" lnSpcReduction="20000"/>
          </a:bodyPr>
          <a:lstStyle/>
          <a:p>
            <a:pPr algn="just">
              <a:buNone/>
            </a:pPr>
            <a:r>
              <a:rPr lang="ru-RU" dirty="0" smtClean="0"/>
              <a:t>     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Шум транспорта, проникая в дома, даже ночью делает планету малопригодной для жизни.</a:t>
            </a:r>
          </a:p>
          <a:p>
            <a:pPr algn="just">
              <a:buNone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 Объединим три парцеллированных предложения, оставив союз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но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который используется как средство связи с предыдущим предложением.</a:t>
            </a:r>
          </a:p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е) Заменим подчёркнутые слова обобщающим понятием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здоровье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Но это стоит здоровья.</a:t>
            </a:r>
            <a:endParaRPr lang="ru-RU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Что необходимо для получения максимального количества баллов?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928802"/>
            <a:ext cx="9144064" cy="4197361"/>
          </a:xfrm>
        </p:spPr>
        <p:txBody>
          <a:bodyPr/>
          <a:lstStyle/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1) Точно передать основное содержание прослушанного текста.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2) Отразить все важные для его восприятия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микротемы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3) Правильно применить приёмы сжатия текста.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4) Написать изложение без нарушений абзацного членения текста.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Исходный текст        Как сократить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214282" y="1285860"/>
            <a:ext cx="4281518" cy="5143536"/>
          </a:xfrm>
        </p:spPr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(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3) Но это стоит </a:t>
            </a:r>
            <a:r>
              <a:rPr lang="ru-RU" sz="3000" u="sng" dirty="0" smtClean="0">
                <a:latin typeface="Times New Roman" pitchFamily="18" charset="0"/>
                <a:cs typeface="Times New Roman" pitchFamily="18" charset="0"/>
              </a:rPr>
              <a:t>нервов, нервов и нервов. (4) И сердца. (5) И психики.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>
              <a:buNone/>
            </a:pP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   (6) Поэтому наряду с тишиной становится дефицитной на земном шаре и валерьянка.</a:t>
            </a:r>
          </a:p>
          <a:p>
            <a:pPr>
              <a:buNone/>
            </a:pP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   (57 слов)</a:t>
            </a:r>
            <a:endParaRPr lang="ru-RU" sz="3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sz="half" idx="2"/>
          </p:nvPr>
        </p:nvSpPr>
        <p:spPr>
          <a:xfrm>
            <a:off x="4648200" y="1285860"/>
            <a:ext cx="4281518" cy="5143536"/>
          </a:xfrm>
        </p:spPr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ru-RU" dirty="0" smtClean="0"/>
              <a:t>   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Оставим без изменения 6-е предложение, так как оно продолжает основную авторскую мысль, лишь заменим словосочетание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(на) земном шаре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словом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(на) Земле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Поэтому наряду с тишиной становится дефицитной на Земле и валерьянка.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(32 слова)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-285776"/>
            <a:ext cx="8229600" cy="1703414"/>
          </a:xfrm>
        </p:spPr>
        <p:txBody>
          <a:bodyPr>
            <a:normAutofit/>
          </a:bodyPr>
          <a:lstStyle/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Исходный текст        Как сократить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sz="half" idx="1"/>
          </p:nvPr>
        </p:nvSpPr>
        <p:spPr>
          <a:xfrm>
            <a:off x="0" y="857232"/>
            <a:ext cx="4500562" cy="6000768"/>
          </a:xfrm>
        </p:spPr>
        <p:txBody>
          <a:bodyPr>
            <a:normAutofit fontScale="92500" lnSpcReduction="20000"/>
          </a:bodyPr>
          <a:lstStyle/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(7) Прибавьте к этому </a:t>
            </a:r>
            <a:r>
              <a:rPr lang="ru-RU" u="sng" dirty="0" smtClean="0">
                <a:latin typeface="Times New Roman" pitchFamily="18" charset="0"/>
                <a:cs typeface="Times New Roman" pitchFamily="18" charset="0"/>
              </a:rPr>
              <a:t>современные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скорости, ядовитые газы, которые ежедневно вдыхает городской житель, </a:t>
            </a:r>
            <a:r>
              <a:rPr lang="ru-RU" u="sng" dirty="0" smtClean="0">
                <a:latin typeface="Times New Roman" pitchFamily="18" charset="0"/>
                <a:cs typeface="Times New Roman" pitchFamily="18" charset="0"/>
              </a:rPr>
              <a:t>прибавьте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ощущение острого цейтнота, </a:t>
            </a:r>
            <a:r>
              <a:rPr lang="ru-RU" u="sng" dirty="0" smtClean="0">
                <a:latin typeface="Times New Roman" pitchFamily="18" charset="0"/>
                <a:cs typeface="Times New Roman" pitchFamily="18" charset="0"/>
              </a:rPr>
              <a:t>прибавьте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переизбыток всевозможной информации.</a:t>
            </a:r>
          </a:p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(8) </a:t>
            </a:r>
            <a:r>
              <a:rPr lang="ru-RU" u="sng" dirty="0" smtClean="0">
                <a:latin typeface="Times New Roman" pitchFamily="18" charset="0"/>
                <a:cs typeface="Times New Roman" pitchFamily="18" charset="0"/>
              </a:rPr>
              <a:t>Прибавьте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к этому скученность, обусловленную городами, и вы поймёте, почему в аптеке трудно купить натуральный валерьяновый корень.  (37 слов)</a:t>
            </a:r>
          </a:p>
          <a:p>
            <a:pPr algn="just">
              <a:buNone/>
            </a:pPr>
            <a:r>
              <a:rPr lang="ru-RU" dirty="0" smtClean="0"/>
              <a:t>    </a:t>
            </a:r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sz="half" idx="2"/>
          </p:nvPr>
        </p:nvSpPr>
        <p:spPr>
          <a:xfrm>
            <a:off x="4643438" y="928670"/>
            <a:ext cx="4281518" cy="571504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) Исключим</a:t>
            </a:r>
          </a:p>
          <a:p>
            <a:pPr algn="just">
              <a:buFontTx/>
              <a:buChar char="-"/>
            </a:pP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повторы подчёркнутых слов и близких понятий;</a:t>
            </a:r>
          </a:p>
          <a:p>
            <a:pPr algn="just">
              <a:buFontTx/>
              <a:buChar char="-"/>
            </a:pP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вводные предложения;</a:t>
            </a:r>
          </a:p>
          <a:p>
            <a:pPr algn="just">
              <a:buFontTx/>
              <a:buChar char="-"/>
            </a:pP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придаточные предложения.</a:t>
            </a:r>
          </a:p>
          <a:p>
            <a:pPr>
              <a:buNone/>
            </a:pP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Б)  Заменим</a:t>
            </a:r>
          </a:p>
          <a:p>
            <a:pPr algn="just">
              <a:buNone/>
            </a:pP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-   часть предложения </a:t>
            </a:r>
            <a:r>
              <a:rPr lang="ru-RU" sz="3000" i="1" dirty="0" smtClean="0">
                <a:latin typeface="Times New Roman" pitchFamily="18" charset="0"/>
                <a:cs typeface="Times New Roman" pitchFamily="18" charset="0"/>
              </a:rPr>
              <a:t>ядовитые газы, которые ежедневно в больших количествах вдыхает каждый городской житель 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словосочетанием </a:t>
            </a:r>
            <a:r>
              <a:rPr lang="ru-RU" sz="3000" i="1" dirty="0" smtClean="0">
                <a:latin typeface="Times New Roman" pitchFamily="18" charset="0"/>
                <a:cs typeface="Times New Roman" pitchFamily="18" charset="0"/>
              </a:rPr>
              <a:t>грязный воздух.</a:t>
            </a:r>
            <a:endParaRPr lang="ru-RU" sz="3000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0" y="-214338"/>
            <a:ext cx="9144000" cy="1631976"/>
          </a:xfrm>
        </p:spPr>
        <p:txBody>
          <a:bodyPr/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Исходный текст       Как сократить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sz="half" idx="1"/>
          </p:nvPr>
        </p:nvSpPr>
        <p:spPr>
          <a:xfrm>
            <a:off x="-214346" y="928670"/>
            <a:ext cx="4929222" cy="5929330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ru-RU" sz="2400" dirty="0" smtClean="0"/>
              <a:t>     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(7) Прибавьте к этому </a:t>
            </a:r>
            <a:r>
              <a:rPr lang="ru-RU" sz="2400" u="sng" dirty="0" smtClean="0">
                <a:latin typeface="Times New Roman" pitchFamily="18" charset="0"/>
                <a:cs typeface="Times New Roman" pitchFamily="18" charset="0"/>
              </a:rPr>
              <a:t>современные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скорости, ядовитые газы, которые ежедневно вдыхает городской житель, </a:t>
            </a:r>
            <a:r>
              <a:rPr lang="ru-RU" sz="2400" u="sng" dirty="0" smtClean="0">
                <a:latin typeface="Times New Roman" pitchFamily="18" charset="0"/>
                <a:cs typeface="Times New Roman" pitchFamily="18" charset="0"/>
              </a:rPr>
              <a:t>прибавьте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ощущение острого цейтнота, </a:t>
            </a:r>
            <a:r>
              <a:rPr lang="ru-RU" sz="2400" u="sng" dirty="0" smtClean="0">
                <a:latin typeface="Times New Roman" pitchFamily="18" charset="0"/>
                <a:cs typeface="Times New Roman" pitchFamily="18" charset="0"/>
              </a:rPr>
              <a:t>прибавьте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переизбыток всевозможной информации.</a:t>
            </a:r>
          </a:p>
          <a:p>
            <a:pPr algn="just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(8) </a:t>
            </a:r>
            <a:r>
              <a:rPr lang="ru-RU" sz="2400" u="sng" dirty="0" smtClean="0">
                <a:latin typeface="Times New Roman" pitchFamily="18" charset="0"/>
                <a:cs typeface="Times New Roman" pitchFamily="18" charset="0"/>
              </a:rPr>
              <a:t>Прибавьте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к этому скученность, обусловленную городами, и вы поймёте, почему в аптеке трудно купить натуральный валерьяновый корень.  (37 слов)</a:t>
            </a:r>
          </a:p>
          <a:p>
            <a:pPr algn="just">
              <a:buNone/>
            </a:pPr>
            <a:r>
              <a:rPr lang="ru-RU" sz="2400" dirty="0" smtClean="0"/>
              <a:t>    </a:t>
            </a:r>
            <a:endParaRPr lang="ru-RU" sz="2400" dirty="0"/>
          </a:p>
        </p:txBody>
      </p:sp>
      <p:sp>
        <p:nvSpPr>
          <p:cNvPr id="6" name="Содержимое 5"/>
          <p:cNvSpPr>
            <a:spLocks noGrp="1"/>
          </p:cNvSpPr>
          <p:nvPr>
            <p:ph sz="half" idx="2"/>
          </p:nvPr>
        </p:nvSpPr>
        <p:spPr>
          <a:xfrm>
            <a:off x="4648200" y="1000108"/>
            <a:ext cx="4210080" cy="5126055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ru-RU" dirty="0" smtClean="0"/>
              <a:t> </a:t>
            </a:r>
            <a:r>
              <a:rPr lang="ru-RU" sz="11200" dirty="0" smtClean="0">
                <a:latin typeface="Times New Roman" pitchFamily="18" charset="0"/>
                <a:cs typeface="Times New Roman" pitchFamily="18" charset="0"/>
              </a:rPr>
              <a:t>В) объединим 7-е и 8-е предложения:</a:t>
            </a:r>
          </a:p>
          <a:p>
            <a:pPr algn="just">
              <a:buNone/>
            </a:pPr>
            <a:r>
              <a:rPr lang="ru-RU" sz="11200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sz="11200" b="1" i="1" dirty="0" smtClean="0">
                <a:latin typeface="Times New Roman" pitchFamily="18" charset="0"/>
                <a:cs typeface="Times New Roman" pitchFamily="18" charset="0"/>
              </a:rPr>
              <a:t>Прибавьте к этому скорости, грязный воздух, спешку, нехватку времени, переизбыток информации, городскую скученность, и вы поймёте, почему трудно купить натуральный валерьяновый корень</a:t>
            </a:r>
            <a:r>
              <a:rPr lang="ru-RU" sz="11200" dirty="0" smtClean="0">
                <a:latin typeface="Times New Roman" pitchFamily="18" charset="0"/>
                <a:cs typeface="Times New Roman" pitchFamily="18" charset="0"/>
              </a:rPr>
              <a:t>. (22 слова)</a:t>
            </a:r>
            <a:endParaRPr lang="ru-RU" sz="11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285776"/>
            <a:ext cx="8229600" cy="1703414"/>
          </a:xfrm>
        </p:spPr>
        <p:txBody>
          <a:bodyPr>
            <a:normAutofit/>
          </a:bodyPr>
          <a:lstStyle/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Исходный текст       Как сократить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0" y="1000108"/>
            <a:ext cx="4500562" cy="5643602"/>
          </a:xfrm>
        </p:spPr>
        <p:txBody>
          <a:bodyPr>
            <a:normAutofit fontScale="92500" lnSpcReduction="20000"/>
          </a:bodyPr>
          <a:lstStyle/>
          <a:p>
            <a:pPr algn="just">
              <a:buNone/>
            </a:pPr>
            <a:r>
              <a:rPr lang="ru-RU" dirty="0" smtClean="0"/>
              <a:t>   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(9) Желая добыть корень подлинной дикой валерианы, я пошёл в лес и там нашёл её, растущую в тени. (10) Вот растение, которому </a:t>
            </a:r>
            <a:r>
              <a:rPr lang="ru-RU" u="sng" dirty="0" smtClean="0">
                <a:latin typeface="Times New Roman" pitchFamily="18" charset="0"/>
                <a:cs typeface="Times New Roman" pitchFamily="18" charset="0"/>
              </a:rPr>
              <a:t>в наш суматошный век истрёпанных нервов, изнурительных </a:t>
            </a:r>
            <a:r>
              <a:rPr lang="ru-RU" u="sng" dirty="0" err="1" smtClean="0">
                <a:latin typeface="Times New Roman" pitchFamily="18" charset="0"/>
                <a:cs typeface="Times New Roman" pitchFamily="18" charset="0"/>
              </a:rPr>
              <a:t>бессонниц</a:t>
            </a:r>
            <a:r>
              <a:rPr lang="ru-RU" u="sng" dirty="0" smtClean="0">
                <a:latin typeface="Times New Roman" pitchFamily="18" charset="0"/>
                <a:cs typeface="Times New Roman" pitchFamily="18" charset="0"/>
              </a:rPr>
              <a:t> и сдвинутой с места психики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надо поставить красивый памятник: валериана, подобно матери, успокоит и усыпит, вернёт так необходимое нам всем душевное равновесие.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(50 слов)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sz="half" idx="2"/>
          </p:nvPr>
        </p:nvSpPr>
        <p:spPr>
          <a:xfrm>
            <a:off x="4648200" y="1000108"/>
            <a:ext cx="4281518" cy="5643602"/>
          </a:xfrm>
        </p:spPr>
        <p:txBody>
          <a:bodyPr>
            <a:normAutofit fontScale="92500" lnSpcReduction="20000"/>
          </a:bodyPr>
          <a:lstStyle/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Оставим без изменений 9-е предложение, так как оно продолжает авторскую мысль, лишь исключим слово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там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и причастный оборот.</a:t>
            </a:r>
          </a:p>
          <a:p>
            <a:pPr algn="just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Желая добыть корень подлинной дикой валерианы, я пошёл в лес и нашёл её.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(13 слов)</a:t>
            </a:r>
          </a:p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А) исключим</a:t>
            </a:r>
          </a:p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   подчёркнутую часть придаточного предложения: это лишь дополнение к уже известной информации;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285776"/>
            <a:ext cx="8229600" cy="1703414"/>
          </a:xfrm>
        </p:spPr>
        <p:txBody>
          <a:bodyPr>
            <a:normAutofit/>
          </a:bodyPr>
          <a:lstStyle/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Исходный текст       Как сократить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-214346" y="928670"/>
            <a:ext cx="5000660" cy="5715040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ru-RU" sz="2400" dirty="0" smtClean="0"/>
              <a:t>            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(9) Желая добыть корень подлинной дикой валерианы, я пошёл в лес и там нашёл её, растущую в тени. (10) Вот растение, которому </a:t>
            </a:r>
            <a:r>
              <a:rPr lang="ru-RU" sz="2400" u="sng" dirty="0" smtClean="0">
                <a:latin typeface="Times New Roman" pitchFamily="18" charset="0"/>
                <a:cs typeface="Times New Roman" pitchFamily="18" charset="0"/>
              </a:rPr>
              <a:t>в наш суматошный век истрёпанных нервов, изнурительных </a:t>
            </a:r>
            <a:r>
              <a:rPr lang="ru-RU" sz="2400" u="sng" dirty="0" err="1" smtClean="0">
                <a:latin typeface="Times New Roman" pitchFamily="18" charset="0"/>
                <a:cs typeface="Times New Roman" pitchFamily="18" charset="0"/>
              </a:rPr>
              <a:t>бессонниц</a:t>
            </a:r>
            <a:r>
              <a:rPr lang="ru-RU" sz="2400" u="sng" dirty="0" smtClean="0">
                <a:latin typeface="Times New Roman" pitchFamily="18" charset="0"/>
                <a:cs typeface="Times New Roman" pitchFamily="18" charset="0"/>
              </a:rPr>
              <a:t> и сдвинутой с места психики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надо поставить красивый памятник: валериана, подобно матери, успокоит и усыпит, вернёт так необходимое нам всем душевное равновесие.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(50 слов)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Итого: 144 слова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sz="half" idx="2"/>
          </p:nvPr>
        </p:nvSpPr>
        <p:spPr>
          <a:xfrm>
            <a:off x="4648200" y="1000108"/>
            <a:ext cx="4281518" cy="5643602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               </a:t>
            </a:r>
            <a:r>
              <a:rPr lang="ru-RU" sz="11200" dirty="0" smtClean="0">
                <a:latin typeface="Times New Roman" pitchFamily="18" charset="0"/>
                <a:cs typeface="Times New Roman" pitchFamily="18" charset="0"/>
              </a:rPr>
              <a:t>Исключим</a:t>
            </a:r>
          </a:p>
          <a:p>
            <a:pPr>
              <a:buNone/>
            </a:pPr>
            <a:r>
              <a:rPr lang="ru-RU" sz="11200" dirty="0" smtClean="0">
                <a:latin typeface="Times New Roman" pitchFamily="18" charset="0"/>
                <a:cs typeface="Times New Roman" pitchFamily="18" charset="0"/>
              </a:rPr>
              <a:t>   - определение </a:t>
            </a:r>
            <a:r>
              <a:rPr lang="ru-RU" sz="11200" i="1" dirty="0" smtClean="0">
                <a:latin typeface="Times New Roman" pitchFamily="18" charset="0"/>
                <a:cs typeface="Times New Roman" pitchFamily="18" charset="0"/>
              </a:rPr>
              <a:t>красивый</a:t>
            </a:r>
            <a:r>
              <a:rPr lang="ru-RU" sz="112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>
              <a:buNone/>
            </a:pPr>
            <a:r>
              <a:rPr lang="ru-RU" sz="11200" dirty="0" smtClean="0">
                <a:latin typeface="Times New Roman" pitchFamily="18" charset="0"/>
                <a:cs typeface="Times New Roman" pitchFamily="18" charset="0"/>
              </a:rPr>
              <a:t>   - сравнение </a:t>
            </a:r>
            <a:r>
              <a:rPr lang="ru-RU" sz="11200" i="1" dirty="0" smtClean="0">
                <a:latin typeface="Times New Roman" pitchFamily="18" charset="0"/>
                <a:cs typeface="Times New Roman" pitchFamily="18" charset="0"/>
              </a:rPr>
              <a:t>подобно матери.</a:t>
            </a:r>
          </a:p>
          <a:p>
            <a:pPr algn="just">
              <a:buNone/>
            </a:pPr>
            <a:r>
              <a:rPr lang="ru-RU" sz="11200" i="1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sz="11200" b="1" i="1" dirty="0" smtClean="0">
                <a:latin typeface="Times New Roman" pitchFamily="18" charset="0"/>
                <a:cs typeface="Times New Roman" pitchFamily="18" charset="0"/>
              </a:rPr>
              <a:t>Вот растение, которому надо бы поставить памятник: валериана успокоит и усыпит, вернёт так необходимое всем нам душевное равновесие.</a:t>
            </a:r>
          </a:p>
          <a:p>
            <a:pPr>
              <a:buNone/>
            </a:pPr>
            <a:r>
              <a:rPr lang="ru-RU" sz="11200" i="1" dirty="0" smtClean="0">
                <a:latin typeface="Times New Roman" pitchFamily="18" charset="0"/>
                <a:cs typeface="Times New Roman" pitchFamily="18" charset="0"/>
              </a:rPr>
              <a:t>    (18 слов)</a:t>
            </a:r>
          </a:p>
          <a:p>
            <a:pPr>
              <a:buNone/>
            </a:pPr>
            <a:endParaRPr lang="ru-RU" sz="112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11200" i="1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11200" b="1" dirty="0" smtClean="0">
                <a:latin typeface="Times New Roman" pitchFamily="18" charset="0"/>
                <a:cs typeface="Times New Roman" pitchFamily="18" charset="0"/>
              </a:rPr>
              <a:t> Итого: 85 слов</a:t>
            </a:r>
          </a:p>
          <a:p>
            <a:pPr>
              <a:buNone/>
            </a:pPr>
            <a:endParaRPr lang="ru-RU" sz="9600" i="1" dirty="0" smtClean="0"/>
          </a:p>
          <a:p>
            <a:pPr>
              <a:buNone/>
            </a:pPr>
            <a:endParaRPr lang="ru-RU" sz="9600" i="1" dirty="0" smtClean="0"/>
          </a:p>
          <a:p>
            <a:pPr>
              <a:buNone/>
            </a:pPr>
            <a:endParaRPr lang="ru-RU" i="1" dirty="0" smtClean="0"/>
          </a:p>
          <a:p>
            <a:pPr>
              <a:buNone/>
            </a:pPr>
            <a:r>
              <a:rPr lang="ru-RU" i="1" dirty="0" smtClean="0"/>
              <a:t> </a:t>
            </a:r>
            <a:endParaRPr lang="ru-RU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285860"/>
          </a:xfrm>
        </p:spPr>
        <p:txBody>
          <a:bodyPr>
            <a:noAutofit/>
          </a:bodyPr>
          <a:lstStyle/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Вот текст В. Солоухина в сокращённом нами варианте: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285860"/>
            <a:ext cx="8658228" cy="5572140"/>
          </a:xfrm>
        </p:spPr>
        <p:txBody>
          <a:bodyPr>
            <a:normAutofit fontScale="85000" lnSpcReduction="10000"/>
          </a:bodyPr>
          <a:lstStyle/>
          <a:p>
            <a:pPr algn="just">
              <a:buNone/>
            </a:pPr>
            <a:r>
              <a:rPr lang="ru-RU" i="1" dirty="0" smtClean="0"/>
              <a:t>         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Тишина - самый большой дефицит на Земле. Шум транспорта, проникая в дом, даже ночью делает планету малопригодной для жизни. Но это стоит здоровья, поэтому наряду с тишиной становится дефицитной на Земле и валерьянка.</a:t>
            </a:r>
          </a:p>
          <a:p>
            <a:pPr algn="just">
              <a:buNone/>
            </a:pP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         Прибавьте к этому скорости, грязный воздух, спешку, нехватку времени, переизбыток информации, городскую скученность, и вы поймёте, почему трудно купить натуральный валериановый корень.</a:t>
            </a:r>
          </a:p>
          <a:p>
            <a:pPr algn="just">
              <a:buNone/>
            </a:pP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         Желая добыть корень подлинной дикой валерианы, я пошёл в лес и нашёл её. Вот растение, которому надо бы поставить памятник: валериана успокоит и усыпит, вернёт так необходимое всем нам душевное равновесие.</a:t>
            </a:r>
            <a:endParaRPr lang="ru-RU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44" y="0"/>
            <a:ext cx="8858312" cy="2428868"/>
          </a:xfrm>
        </p:spPr>
        <p:txBody>
          <a:bodyPr>
            <a:no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Теперь, наряду с содержательным приёмом сокращения текста,  необходимо использовать и языковые средства: заменим словосочетание </a:t>
            </a: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корень подлинной дикой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валерианы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местоимением </a:t>
            </a: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его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а местоимение </a:t>
            </a: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её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– словом </a:t>
            </a: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валериана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2285992"/>
            <a:ext cx="9001156" cy="4357718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ru-RU" dirty="0" smtClean="0"/>
              <a:t>      </a:t>
            </a: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Прибавьте к этому скорости, грязный воздух, спешку, нехватку времени, переизбыток информации, городскую скученность, и вы поймёте, почему трудно купить </a:t>
            </a: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натуральный валериановый корень.</a:t>
            </a:r>
          </a:p>
          <a:p>
            <a:pPr algn="just">
              <a:buNone/>
            </a:pP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        Желая добыть его, я пошёл в лес и нашёл валериану.  Вот растение, которому надо бы поставить памятник: валериана успокоит и усыпит, вернёт так необходимое всем нам душевное равновесие.</a:t>
            </a:r>
            <a:endParaRPr lang="ru-RU" sz="2800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642918"/>
            <a:ext cx="8229600" cy="1571636"/>
          </a:xfrm>
        </p:spPr>
        <p:txBody>
          <a:bodyPr>
            <a:normAutofit fontScale="90000"/>
          </a:bodyPr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Заменим словосочетание </a:t>
            </a:r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вот растение, которому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местоимением </a:t>
            </a:r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ей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, слово </a:t>
            </a:r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валериана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– словом </a:t>
            </a:r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растение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и в итоге получаем такой текст: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500306"/>
            <a:ext cx="8229600" cy="3625857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        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Желая добыть его, я пошёл в лес и нашёл валериану. Ей надо бы поставить памятник: растение успокоит и усыпит, вернёт так необходимое всем нам душевное равновесие.   </a:t>
            </a:r>
          </a:p>
          <a:p>
            <a:pPr>
              <a:buNone/>
            </a:pP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(70 слов)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 </a:t>
            </a:r>
            <a:endParaRPr lang="ru-RU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0042"/>
            <a:ext cx="8229600" cy="1643074"/>
          </a:xfrm>
        </p:spPr>
        <p:txBody>
          <a:bodyPr>
            <a:noAutofit/>
          </a:bodyPr>
          <a:lstStyle/>
          <a:p>
            <a:pPr algn="just"/>
            <a:r>
              <a:rPr lang="ru-RU" sz="3200" dirty="0" smtClean="0"/>
              <a:t>    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Мы сжали второстепенную информацию из предложенного текста, и в нашем изложении остался только его главный смысл. </a:t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    Что нельзя удалять из текста?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14348" y="2643182"/>
            <a:ext cx="7943848" cy="3954459"/>
          </a:xfrm>
        </p:spPr>
        <p:txBody>
          <a:bodyPr/>
          <a:lstStyle/>
          <a:p>
            <a:pPr>
              <a:buNone/>
            </a:pPr>
            <a:r>
              <a:rPr lang="ru-RU" b="1" dirty="0" smtClean="0"/>
              <a:t>     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Нельзя удалять:</a:t>
            </a:r>
          </a:p>
          <a:p>
            <a:pPr>
              <a:buFontTx/>
              <a:buChar char="-"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авторский тезис;</a:t>
            </a:r>
          </a:p>
          <a:p>
            <a:pPr>
              <a:buFontTx/>
              <a:buChar char="-"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аргументы автора, используемые им для доказательства основной мысли;</a:t>
            </a:r>
          </a:p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-   вывод автора.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0"/>
            <a:ext cx="8229600" cy="1857364"/>
          </a:xfrm>
        </p:spPr>
        <p:txBody>
          <a:bodyPr>
            <a:noAutofit/>
          </a:bodyPr>
          <a:lstStyle/>
          <a:p>
            <a:pPr algn="just"/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    Что хотят проверить на экзамене, предлагая вам написать сжатое изложение? Экзаменаторам важно знать, умеете ли вы: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143116"/>
            <a:ext cx="8229600" cy="4286280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правильно воспринимать информацию, содержащуюся в прослушанном тексте;</a:t>
            </a:r>
          </a:p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отбирать в исходном тексте основное, главное;</a:t>
            </a:r>
          </a:p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сокращать текст разными способами;</a:t>
            </a:r>
          </a:p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грамотно, логично излагать свои мысли.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500034" y="428604"/>
          <a:ext cx="8072494" cy="58579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36247"/>
                <a:gridCol w="4036247"/>
              </a:tblGrid>
              <a:tr h="118015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Содержательная обработка прослушанного текста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Языковая обработка </a:t>
                      </a:r>
                    </a:p>
                    <a:p>
                      <a:pPr algn="ctr"/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прослушанного текста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42864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Умение извлекать главную информацию из текста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Умение лаконично передавать извлечённую информацию в письменной речи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622956">
                <a:tc gridSpan="2"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Способы сокращения текста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571504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Содержательные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Языковые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928826">
                <a:tc>
                  <a:txBody>
                    <a:bodyPr/>
                    <a:lstStyle/>
                    <a:p>
                      <a:pPr algn="ctr">
                        <a:buFontTx/>
                        <a:buChar char="-"/>
                      </a:pPr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 Разделение информации на главную и второстепенную</a:t>
                      </a:r>
                    </a:p>
                    <a:p>
                      <a:pPr algn="ctr">
                        <a:buFontTx/>
                        <a:buNone/>
                      </a:pPr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r>
                        <a:rPr lang="ru-RU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Свёртывание информации за счёт обобщения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FontTx/>
                        <a:buChar char="-"/>
                      </a:pPr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Исключение</a:t>
                      </a:r>
                    </a:p>
                    <a:p>
                      <a:pPr algn="ctr">
                        <a:buFontTx/>
                        <a:buChar char="-"/>
                      </a:pPr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Обобщение</a:t>
                      </a:r>
                    </a:p>
                    <a:p>
                      <a:pPr algn="ctr">
                        <a:buFontTx/>
                        <a:buNone/>
                      </a:pPr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- Замена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357158" y="1214422"/>
            <a:ext cx="8229600" cy="1571628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Рассмотрим  приёмы сжатия (компрессии) текста на примере текста Е. Кривченко о сказке.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417638"/>
          </a:xfrm>
        </p:spPr>
        <p:txBody>
          <a:bodyPr/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Исключение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5214974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вводных слов;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однородных членов предложения;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повторов;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однотипных примеров;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риторических вопросов и восклицаний;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цитат;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деталей, которые не влияют на ход авторской мысли;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пояснений, рассуждений, описаний;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слов, предложений, которые могут быть удалены без ущерба для содержания.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При исключении необходимо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785926"/>
            <a:ext cx="8229600" cy="4340237"/>
          </a:xfrm>
        </p:spPr>
        <p:txBody>
          <a:bodyPr/>
          <a:lstStyle/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1) выделить главное с точки зрения основной мысли текста, затем убрать ненужные подробности и детали;</a:t>
            </a:r>
          </a:p>
          <a:p>
            <a:pPr algn="just"/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2) объединить полученное, используя основные средства связи между предложениями.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1143000"/>
          </a:xfrm>
        </p:spPr>
        <p:txBody>
          <a:bodyPr/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Исключение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428596" y="1071546"/>
            <a:ext cx="8229600" cy="5340369"/>
          </a:xfrm>
        </p:spPr>
        <p:txBody>
          <a:bodyPr>
            <a:normAutofit fontScale="92500" lnSpcReduction="10000"/>
          </a:bodyPr>
          <a:lstStyle/>
          <a:p>
            <a:pPr algn="just">
              <a:buNone/>
            </a:pPr>
            <a:r>
              <a:rPr lang="ru-RU" dirty="0" smtClean="0"/>
              <a:t>       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Возможность сокращения текста чаще всего основана на явлении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избыточности речи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Например, в предложении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Сказка живёт везде, во всём: в деревьях, листьях, в самом ветре, в земле, в кресле, в доме, в марте, в тебе самом. (22 слова)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избыточными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являются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однородные обстоятельства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конкретизирующие обобщающие слова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везде, во всём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Уберём эти однородные обстоятельства. Смысл предложения не изменится.</a:t>
            </a:r>
          </a:p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Сказка живёт везде, во всём.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(остаётся 5 слов)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417638"/>
          </a:xfrm>
        </p:spPr>
        <p:txBody>
          <a:bodyPr/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Обобщение или объединение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14348" y="1357298"/>
            <a:ext cx="7972452" cy="4857784"/>
          </a:xfrm>
        </p:spPr>
        <p:txBody>
          <a:bodyPr>
            <a:normAutofit lnSpcReduction="1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парцеллированных предложений;</a:t>
            </a:r>
          </a:p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ряда предложений, связанных одной мыслью;</a:t>
            </a:r>
          </a:p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частей предложений;</a:t>
            </a:r>
          </a:p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конкретных, единичных фактов, событий, явлений.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543</TotalTime>
  <Words>2068</Words>
  <PresentationFormat>Экран (4:3)</PresentationFormat>
  <Paragraphs>169</Paragraphs>
  <Slides>29</Slides>
  <Notes>0</Notes>
  <HiddenSlides>1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29</vt:i4>
      </vt:variant>
    </vt:vector>
  </HeadingPairs>
  <TitlesOfParts>
    <vt:vector size="30" baseType="lpstr">
      <vt:lpstr>Тема Office</vt:lpstr>
      <vt:lpstr>Работа над сжатым изложением</vt:lpstr>
      <vt:lpstr>Что необходимо для получения максимального количества баллов?</vt:lpstr>
      <vt:lpstr>     Что хотят проверить на экзамене, предлагая вам написать сжатое изложение? Экзаменаторам важно знать, умеете ли вы:</vt:lpstr>
      <vt:lpstr>Слайд 4</vt:lpstr>
      <vt:lpstr>Рассмотрим  приёмы сжатия (компрессии) текста на примере текста Е. Кривченко о сказке.</vt:lpstr>
      <vt:lpstr>Исключение</vt:lpstr>
      <vt:lpstr>При исключении необходимо</vt:lpstr>
      <vt:lpstr>Исключение</vt:lpstr>
      <vt:lpstr>Обобщение или объединение</vt:lpstr>
      <vt:lpstr>При объединении необходимо</vt:lpstr>
      <vt:lpstr>При объединении необходимо</vt:lpstr>
      <vt:lpstr>Замена</vt:lpstr>
      <vt:lpstr>При замене необходимо</vt:lpstr>
      <vt:lpstr>Сочетание исключения и обобщения</vt:lpstr>
      <vt:lpstr>Сочетание исключения и замены</vt:lpstr>
      <vt:lpstr>Сочетание замены, исключения и объединения</vt:lpstr>
      <vt:lpstr> При первоначальной работе с текстом можно воспользоваться таблицей, которая наглядно покажет, как вы работали. Для этого следует:</vt:lpstr>
      <vt:lpstr>Исходный текст           Как сократить</vt:lpstr>
      <vt:lpstr>Исходный текст        Как сократить</vt:lpstr>
      <vt:lpstr>Исходный текст        Как сократить</vt:lpstr>
      <vt:lpstr>Исходный текст        Как сократить</vt:lpstr>
      <vt:lpstr>Исходный текст       Как сократить</vt:lpstr>
      <vt:lpstr>Исходный текст       Как сократить</vt:lpstr>
      <vt:lpstr>Исходный текст       Как сократить</vt:lpstr>
      <vt:lpstr>Вот текст В. Солоухина в сокращённом нами варианте:</vt:lpstr>
      <vt:lpstr>Теперь, наряду с содержательным приёмом сокращения текста,  необходимо использовать и языковые средства: заменим словосочетание корень подлинной дикой валерианы местоимением его, а местоимение её – словом валериана:</vt:lpstr>
      <vt:lpstr>Заменим словосочетание вот растение, которому местоимением ей, слово валериана – словом растение и в итоге получаем такой текст:</vt:lpstr>
      <vt:lpstr>     Мы сжали второстепенную информацию из предложенного текста, и в нашем изложении остался только его главный смысл.       Что нельзя удалять из текста?</vt:lpstr>
      <vt:lpstr>Слайд 29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User</cp:lastModifiedBy>
  <cp:revision>68</cp:revision>
  <dcterms:modified xsi:type="dcterms:W3CDTF">2012-03-11T19:02:54Z</dcterms:modified>
</cp:coreProperties>
</file>