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9" r:id="rId3"/>
    <p:sldId id="280" r:id="rId4"/>
    <p:sldId id="268" r:id="rId5"/>
    <p:sldId id="270" r:id="rId6"/>
    <p:sldId id="271" r:id="rId7"/>
    <p:sldId id="272" r:id="rId8"/>
    <p:sldId id="273" r:id="rId9"/>
    <p:sldId id="274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5" r:id="rId18"/>
    <p:sldId id="264" r:id="rId19"/>
    <p:sldId id="266" r:id="rId20"/>
    <p:sldId id="267" r:id="rId21"/>
    <p:sldId id="275" r:id="rId22"/>
    <p:sldId id="276" r:id="rId23"/>
    <p:sldId id="277" r:id="rId24"/>
    <p:sldId id="278" r:id="rId25"/>
    <p:sldId id="281" r:id="rId26"/>
    <p:sldId id="283" r:id="rId27"/>
    <p:sldId id="284" r:id="rId28"/>
    <p:sldId id="285" r:id="rId29"/>
    <p:sldId id="286" r:id="rId30"/>
    <p:sldId id="287" r:id="rId31"/>
    <p:sldId id="288" r:id="rId32"/>
    <p:sldId id="279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-147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16.05.2013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7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0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4.png"/><Relationship Id="rId7" Type="http://schemas.openxmlformats.org/officeDocument/2006/relationships/image" Target="../media/image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9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Relationship Id="rId9" Type="http://schemas.openxmlformats.org/officeDocument/2006/relationships/image" Target="../media/image3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shkolu.ru/club/metodist001/file2/4445561/" TargetMode="External"/><Relationship Id="rId3" Type="http://schemas.openxmlformats.org/officeDocument/2006/relationships/hyperlink" Target="http://www.proshkolu.ru/user/ahm-anu/file/3277202/" TargetMode="External"/><Relationship Id="rId7" Type="http://schemas.openxmlformats.org/officeDocument/2006/relationships/hyperlink" Target="http://www.proshkolu.ru/club/metodist001/file2/4445565/" TargetMode="External"/><Relationship Id="rId2" Type="http://schemas.openxmlformats.org/officeDocument/2006/relationships/hyperlink" Target="http://www.proshkolu.ru/user/ahm-anu/file/3277195/&amp;newcomment=464789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roshkolu.ru/user/ahm-anu/file/3962995/" TargetMode="External"/><Relationship Id="rId5" Type="http://schemas.openxmlformats.org/officeDocument/2006/relationships/hyperlink" Target="http://www.proshkolu.ru/user/ahm-anu/file/2508016/" TargetMode="External"/><Relationship Id="rId4" Type="http://schemas.openxmlformats.org/officeDocument/2006/relationships/hyperlink" Target="http://www.proshkolu.ru/user/ahm-anu/file/3904872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shkolu.ru/user/ahm-anu/file/3277220/" TargetMode="External"/><Relationship Id="rId2" Type="http://schemas.openxmlformats.org/officeDocument/2006/relationships/hyperlink" Target="http://www.proshkolu.ru/user/ahm-anu/file/3277215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tatgrad.org/publication/342" TargetMode="External"/><Relationship Id="rId4" Type="http://schemas.openxmlformats.org/officeDocument/2006/relationships/hyperlink" Target="http://www.proshkolu.ru/user/ahm-anu/file/2508034/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shkolu.ru/user/mishenkoV/file/1586476/" TargetMode="External"/><Relationship Id="rId2" Type="http://schemas.openxmlformats.org/officeDocument/2006/relationships/hyperlink" Target="http://www.proshkolu.ru/user/mishenkoV/file/1586554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roshkolu.ru/user/mishenkoV/file/2376090/" TargetMode="External"/><Relationship Id="rId4" Type="http://schemas.openxmlformats.org/officeDocument/2006/relationships/hyperlink" Target="http://www.proshkolu.ru/user/mishenkoV/file/2244985/&amp;newcomment=4647843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shkolu.ru/user/ahm-anu/file/3400028/" TargetMode="External"/><Relationship Id="rId2" Type="http://schemas.openxmlformats.org/officeDocument/2006/relationships/hyperlink" Target="http://www.proshkolu.ru/user/ahm-anu/file/3091093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oshkolu.ru/user/ahm-anu/file/3251377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shkolu.ru/user/ahm-anu/file/3393625/" TargetMode="External"/><Relationship Id="rId2" Type="http://schemas.openxmlformats.org/officeDocument/2006/relationships/hyperlink" Target="http://www.proshkolu.ru/user/ahm-anu/file/3251433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roshkolu.ru/user/ahm-anu/file/2482949/" TargetMode="External"/><Relationship Id="rId5" Type="http://schemas.openxmlformats.org/officeDocument/2006/relationships/hyperlink" Target="http://www.proshkolu.ru/user/ahm-anu/file/2331901/" TargetMode="External"/><Relationship Id="rId4" Type="http://schemas.openxmlformats.org/officeDocument/2006/relationships/hyperlink" Target="http://www.proshkolu.ru/user/ahm-anu/file/3091108/" TargetMode="Externa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atgrad.org/publication/341" TargetMode="External"/><Relationship Id="rId3" Type="http://schemas.openxmlformats.org/officeDocument/2006/relationships/hyperlink" Target="http://www.proshkolu.ru/club/metodist001/file2/4455332" TargetMode="External"/><Relationship Id="rId7" Type="http://schemas.openxmlformats.org/officeDocument/2006/relationships/hyperlink" Target="http://www.statgrad.org/publication/343" TargetMode="External"/><Relationship Id="rId2" Type="http://schemas.openxmlformats.org/officeDocument/2006/relationships/hyperlink" Target="http://www.proshkolu.ru/club/lit/file2/1269512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roshkolu.ru/club/metodist001/file2/4445573/" TargetMode="External"/><Relationship Id="rId5" Type="http://schemas.openxmlformats.org/officeDocument/2006/relationships/hyperlink" Target="http://www.proshkolu.ru/club/metodist001/file2/4445580/" TargetMode="External"/><Relationship Id="rId4" Type="http://schemas.openxmlformats.org/officeDocument/2006/relationships/hyperlink" Target="http://www.proshkolu.ru/club/metodist001/file2/4455338/" TargetMode="External"/><Relationship Id="rId9" Type="http://schemas.openxmlformats.org/officeDocument/2006/relationships/hyperlink" Target="http://d7.nsportal.ru/shkola/russkii-yazyk/library/sistema-raboty-uchitelya-russkogo-yazyka-po-podgotovke-k-gia-s1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ol19.viselki.ru/index.php/9-klass/113-podgotovka-k-gia" TargetMode="External"/><Relationship Id="rId2" Type="http://schemas.openxmlformats.org/officeDocument/2006/relationships/hyperlink" Target="http://rus.1september.ru/view_article.php?id=20100090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nsportal.ru/shkola/russkii-yazyk/library/kontrolnye-i-proverochnye-raboty-po-russkomu-yazyku-dlya-5-6-klassov" TargetMode="External"/><Relationship Id="rId5" Type="http://schemas.openxmlformats.org/officeDocument/2006/relationships/hyperlink" Target="http://nsportal.ru/shkola/russkii-yazyk/library/otkrytyi-urok-v-6-klasse-analiz-teksta-podgotovka-k-gia" TargetMode="External"/><Relationship Id="rId4" Type="http://schemas.openxmlformats.org/officeDocument/2006/relationships/hyperlink" Target="http://www.proshkolu.ru/user/Gor154/file/3914062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hportal.ru/publ/15-1-0-864" TargetMode="External"/><Relationship Id="rId2" Type="http://schemas.openxmlformats.org/officeDocument/2006/relationships/hyperlink" Target="http://nsportal.ru/shkola/russkii-yazyk/library/perevodnoi-ekzamen-po-russkomu-yazyku-v-5-klasse-v-forme-gi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roshkolu.ru/user/ahm-anu/file/2000518/&amp;newcomment=4711053" TargetMode="External"/><Relationship Id="rId4" Type="http://schemas.openxmlformats.org/officeDocument/2006/relationships/hyperlink" Target="http://www.proshkolu.ru/user/ahm-anu/file/1999818/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feb-web.ru/feb/ushakov/ush-abc/default.asp" TargetMode="External"/><Relationship Id="rId2" Type="http://schemas.openxmlformats.org/officeDocument/2006/relationships/hyperlink" Target="http://feb-web.ru/feb/mas/mas-abc/default.asp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285775"/>
            <a:ext cx="7772400" cy="38681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0" dirty="0" smtClean="0">
                <a:solidFill>
                  <a:schemeClr val="tx1"/>
                </a:solidFill>
              </a:rPr>
              <a:t/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sz="2000" b="0" dirty="0" smtClean="0">
                <a:solidFill>
                  <a:schemeClr val="tx1"/>
                </a:solidFill>
              </a:rPr>
              <a:t/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sz="2000" b="0" dirty="0" smtClean="0">
                <a:solidFill>
                  <a:schemeClr val="tx1"/>
                </a:solidFill>
              </a:rPr>
              <a:t/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sz="2000" b="0" dirty="0" smtClean="0">
                <a:solidFill>
                  <a:schemeClr val="tx1"/>
                </a:solidFill>
              </a:rPr>
              <a:t>ГБОУ СОШ № 585 Кировского района Санкт-Петербурга</a:t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sz="2000" b="0" dirty="0" smtClean="0">
                <a:solidFill>
                  <a:schemeClr val="tx1"/>
                </a:solidFill>
              </a:rPr>
              <a:t/>
            </a:r>
            <a:br>
              <a:rPr lang="ru-RU" sz="2000" b="0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5300" dirty="0" smtClean="0">
                <a:solidFill>
                  <a:schemeClr val="tx1"/>
                </a:solidFill>
              </a:rPr>
              <a:t>Подготовка к ГИА</a:t>
            </a:r>
            <a:br>
              <a:rPr lang="ru-RU" sz="5300" dirty="0" smtClean="0">
                <a:solidFill>
                  <a:schemeClr val="tx1"/>
                </a:solidFill>
              </a:rPr>
            </a:br>
            <a:r>
              <a:rPr lang="ru-RU" sz="5300" dirty="0" smtClean="0">
                <a:solidFill>
                  <a:schemeClr val="tx1"/>
                </a:solidFill>
              </a:rPr>
              <a:t>по русскому языку </a:t>
            </a:r>
            <a:br>
              <a:rPr lang="ru-RU" sz="5300" dirty="0" smtClean="0">
                <a:solidFill>
                  <a:schemeClr val="tx1"/>
                </a:solidFill>
              </a:rPr>
            </a:br>
            <a:r>
              <a:rPr lang="ru-RU" sz="5300" dirty="0" smtClean="0">
                <a:solidFill>
                  <a:schemeClr val="tx1"/>
                </a:solidFill>
              </a:rPr>
              <a:t>в 5-6 классах</a:t>
            </a:r>
            <a:endParaRPr lang="ru-RU" sz="53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699804"/>
            <a:ext cx="8262966" cy="287246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endParaRPr lang="ru-RU" dirty="0" smtClean="0"/>
          </a:p>
          <a:p>
            <a:pPr algn="ctr">
              <a:spcBef>
                <a:spcPts val="0"/>
              </a:spcBef>
            </a:pPr>
            <a:endParaRPr lang="ru-RU" dirty="0" smtClean="0"/>
          </a:p>
          <a:p>
            <a:pPr algn="ctr">
              <a:spcBef>
                <a:spcPts val="0"/>
              </a:spcBef>
            </a:pPr>
            <a:endParaRPr lang="ru-RU" dirty="0" smtClean="0"/>
          </a:p>
          <a:p>
            <a:pPr algn="ctr">
              <a:spcBef>
                <a:spcPts val="0"/>
              </a:spcBef>
            </a:pPr>
            <a:endParaRPr lang="ru-RU" dirty="0" smtClean="0"/>
          </a:p>
          <a:p>
            <a:pPr algn="ctr">
              <a:spcBef>
                <a:spcPts val="0"/>
              </a:spcBef>
            </a:pPr>
            <a:endParaRPr lang="ru-RU" dirty="0" smtClean="0"/>
          </a:p>
          <a:p>
            <a:pPr algn="ctr">
              <a:spcBef>
                <a:spcPts val="0"/>
              </a:spcBef>
            </a:pPr>
            <a:endParaRPr lang="ru-RU" dirty="0" smtClean="0"/>
          </a:p>
          <a:p>
            <a:pPr algn="ctr">
              <a:spcBef>
                <a:spcPts val="0"/>
              </a:spcBef>
            </a:pPr>
            <a:r>
              <a:rPr lang="ru-RU" sz="1900" dirty="0" smtClean="0"/>
              <a:t>Санкт-Петербург</a:t>
            </a:r>
          </a:p>
          <a:p>
            <a:pPr algn="ctr">
              <a:spcBef>
                <a:spcPts val="0"/>
              </a:spcBef>
            </a:pPr>
            <a:r>
              <a:rPr lang="ru-RU" sz="1900" dirty="0" smtClean="0"/>
              <a:t>2013 год</a:t>
            </a:r>
            <a:endParaRPr lang="ru-RU" sz="19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357950" y="3643314"/>
          <a:ext cx="250033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</a:tblGrid>
              <a:tr h="1500198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Автор:  учитель 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русского языка 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и литературы 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ГБОУ СОШ № 585 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Дунаевская И.А.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599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</a:rPr>
              <a:t>А1.</a:t>
            </a:r>
            <a:r>
              <a:rPr lang="ru-RU" sz="3600" dirty="0" smtClean="0"/>
              <a:t>  Текст как речевое произведение. Смысловая и композиционная целостность</a:t>
            </a:r>
            <a:br>
              <a:rPr lang="ru-RU" sz="3600" dirty="0" smtClean="0"/>
            </a:br>
            <a:r>
              <a:rPr lang="ru-RU" sz="3600" dirty="0" smtClean="0"/>
              <a:t>текста. Анализ текста</a:t>
            </a:r>
            <a:endParaRPr lang="ru-RU" sz="3600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3071810"/>
            <a:ext cx="4572000" cy="40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29066"/>
            <a:ext cx="454342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29132"/>
            <a:ext cx="45529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500438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357430"/>
            <a:ext cx="4357718" cy="671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>
          <a:xfrm>
            <a:off x="4929190" y="2285993"/>
            <a:ext cx="4000528" cy="2643206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поможет:</a:t>
            </a:r>
          </a:p>
          <a:p>
            <a:r>
              <a:rPr lang="ru-RU" dirty="0" smtClean="0"/>
              <a:t>комплексный анализ текста на уроках русского языка и литературы.</a:t>
            </a:r>
          </a:p>
          <a:p>
            <a:endParaRPr lang="ru-RU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29100" y="5072074"/>
            <a:ext cx="49149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Горизонтальный свиток 14"/>
          <p:cNvSpPr/>
          <p:nvPr/>
        </p:nvSpPr>
        <p:spPr>
          <a:xfrm>
            <a:off x="1428728" y="5143512"/>
            <a:ext cx="2428892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Спецификация. Кодификатор. Демоверсия.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А2.</a:t>
            </a:r>
            <a:r>
              <a:rPr lang="ru-RU" dirty="0" smtClean="0"/>
              <a:t> Анализ текста. </a:t>
            </a:r>
            <a:br>
              <a:rPr lang="ru-RU" dirty="0" smtClean="0"/>
            </a:br>
            <a:r>
              <a:rPr lang="ru-RU" dirty="0" smtClean="0"/>
              <a:t>Лексическое значение слова</a:t>
            </a:r>
            <a:endParaRPr lang="ru-RU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929066"/>
            <a:ext cx="455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357562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000240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2857496"/>
            <a:ext cx="221932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Содержимое 14"/>
          <p:cNvSpPr>
            <a:spLocks noGrp="1"/>
          </p:cNvSpPr>
          <p:nvPr>
            <p:ph sz="half" idx="2"/>
          </p:nvPr>
        </p:nvSpPr>
        <p:spPr>
          <a:xfrm>
            <a:off x="4857752" y="1481329"/>
            <a:ext cx="3829048" cy="3233556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работа по введению новой лексики;</a:t>
            </a:r>
          </a:p>
          <a:p>
            <a:r>
              <a:rPr lang="ru-RU" dirty="0" smtClean="0"/>
              <a:t>работа с толковым словарем на уроке  и дома.</a:t>
            </a:r>
          </a:p>
          <a:p>
            <a:endParaRPr lang="ru-RU" dirty="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00496" y="5214950"/>
            <a:ext cx="48196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Горизонтальный свиток 9"/>
          <p:cNvSpPr/>
          <p:nvPr/>
        </p:nvSpPr>
        <p:spPr>
          <a:xfrm>
            <a:off x="1214414" y="4857760"/>
            <a:ext cx="2214570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Спецификация. Кодификатор. Демоверсия.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86847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А3.</a:t>
            </a:r>
            <a:r>
              <a:rPr lang="ru-RU" dirty="0" smtClean="0"/>
              <a:t> Выразительные средства</a:t>
            </a:r>
            <a:br>
              <a:rPr lang="ru-RU" dirty="0" smtClean="0"/>
            </a:br>
            <a:r>
              <a:rPr lang="ru-RU" dirty="0" smtClean="0"/>
              <a:t>лексики и фразеологии.</a:t>
            </a:r>
            <a:br>
              <a:rPr lang="ru-RU" dirty="0" smtClean="0"/>
            </a:br>
            <a:r>
              <a:rPr lang="ru-RU" dirty="0" smtClean="0"/>
              <a:t>Анализ средств выразительности</a:t>
            </a:r>
            <a:endParaRPr lang="ru-RU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714620"/>
            <a:ext cx="29622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643314"/>
            <a:ext cx="455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143248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2000240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929190" y="1785926"/>
            <a:ext cx="4000528" cy="3000396"/>
          </a:xfrm>
          <a:noFill/>
          <a:ln>
            <a:noFill/>
          </a:ln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максимально полный справочный материал     по выразительным средствам;</a:t>
            </a:r>
          </a:p>
          <a:p>
            <a:r>
              <a:rPr lang="ru-RU" dirty="0" smtClean="0"/>
              <a:t>практическая работа        на уроках литературы        и русского языка по опознаванию и анализу средств выразительности.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143372" y="4929198"/>
            <a:ext cx="48387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Горизонтальный свиток 9"/>
          <p:cNvSpPr/>
          <p:nvPr/>
        </p:nvSpPr>
        <p:spPr>
          <a:xfrm>
            <a:off x="1142976" y="4643446"/>
            <a:ext cx="2428892" cy="135732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357289" y="4857760"/>
            <a:ext cx="20002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Спецификация. Кодификатор. Демоверсия.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А4.</a:t>
            </a:r>
            <a:r>
              <a:rPr lang="ru-RU" dirty="0" smtClean="0"/>
              <a:t> Фонетика. Звуки и буквы.</a:t>
            </a:r>
            <a:br>
              <a:rPr lang="ru-RU" dirty="0" smtClean="0"/>
            </a:br>
            <a:r>
              <a:rPr lang="ru-RU" dirty="0" smtClean="0"/>
              <a:t>Фонетический анализ слова</a:t>
            </a:r>
            <a:endParaRPr lang="ru-RU" dirty="0"/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786058"/>
            <a:ext cx="28575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000504"/>
            <a:ext cx="455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429000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2000240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714876" y="1500174"/>
            <a:ext cx="4429124" cy="3500462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расширение перечня слов для фонетического  разбора с учетом разнообразия  фонетических процессов в слове;</a:t>
            </a:r>
          </a:p>
          <a:p>
            <a:r>
              <a:rPr lang="ru-RU" dirty="0" smtClean="0"/>
              <a:t>систематическое выполнение краткого фонетического анализа (запись транскрипции);</a:t>
            </a:r>
          </a:p>
          <a:p>
            <a:r>
              <a:rPr lang="ru-RU" dirty="0" smtClean="0"/>
              <a:t>использование авторской презентация Г.Т. </a:t>
            </a:r>
            <a:r>
              <a:rPr lang="ru-RU" dirty="0" err="1" smtClean="0"/>
              <a:t>Егораевой</a:t>
            </a:r>
            <a:r>
              <a:rPr lang="ru-RU" dirty="0" smtClean="0"/>
              <a:t>          с материалами по фонетике           к заданию А4 ГИА.</a:t>
            </a:r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9058" y="5143512"/>
            <a:ext cx="481965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Горизонтальный свиток 8"/>
          <p:cNvSpPr/>
          <p:nvPr/>
        </p:nvSpPr>
        <p:spPr>
          <a:xfrm>
            <a:off x="1214414" y="4572008"/>
            <a:ext cx="2143140" cy="135732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Спецификация. Кодификатор. Демоверсия.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А5.</a:t>
            </a:r>
            <a:r>
              <a:rPr lang="ru-RU" dirty="0" smtClean="0"/>
              <a:t> Правописание корней.</a:t>
            </a:r>
            <a:br>
              <a:rPr lang="ru-RU" dirty="0" smtClean="0"/>
            </a:br>
            <a:r>
              <a:rPr lang="ru-RU" dirty="0" smtClean="0"/>
              <a:t>Правописание словарных слов</a:t>
            </a:r>
            <a:endParaRPr lang="ru-RU" dirty="0"/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2500306"/>
            <a:ext cx="209550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786058"/>
            <a:ext cx="240982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571876"/>
            <a:ext cx="455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3071810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472" y="1785926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>
          <a:xfrm>
            <a:off x="5214942" y="1428737"/>
            <a:ext cx="3786214" cy="335758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справочный материал по чередованию гласных в корне слова (таблица с полным перечнем корней );</a:t>
            </a:r>
          </a:p>
          <a:p>
            <a:r>
              <a:rPr lang="ru-RU" dirty="0" smtClean="0"/>
              <a:t>работа по выявлению омонимичных корней для правильной их классификации.</a:t>
            </a:r>
            <a:endParaRPr lang="ru-RU" dirty="0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86314" y="4857760"/>
            <a:ext cx="31242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Горизонтальный свиток 9"/>
          <p:cNvSpPr/>
          <p:nvPr/>
        </p:nvSpPr>
        <p:spPr>
          <a:xfrm>
            <a:off x="1285852" y="4572008"/>
            <a:ext cx="2357454" cy="11047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Спецификация. Кодификатор. Демоверсия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8592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А6.</a:t>
            </a:r>
            <a:r>
              <a:rPr lang="ru-RU" dirty="0" smtClean="0"/>
              <a:t> Правописание приставок.</a:t>
            </a:r>
            <a:br>
              <a:rPr lang="ru-RU" dirty="0" smtClean="0"/>
            </a:br>
            <a:r>
              <a:rPr lang="ru-RU" dirty="0" smtClean="0"/>
              <a:t>Слитное, дефисное, раздельное написание</a:t>
            </a:r>
            <a:endParaRPr lang="ru-RU" dirty="0"/>
          </a:p>
        </p:txBody>
      </p:sp>
      <p:pic>
        <p:nvPicPr>
          <p:cNvPr id="614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714620"/>
            <a:ext cx="22860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928934"/>
            <a:ext cx="43434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3857628"/>
            <a:ext cx="455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34" y="3357562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2000240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>
          <a:xfrm>
            <a:off x="5143504" y="1214422"/>
            <a:ext cx="4000496" cy="3571901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максимально полный справочный материал по правописанию приставок и букв на стыке приставки и корня;</a:t>
            </a:r>
          </a:p>
          <a:p>
            <a:r>
              <a:rPr lang="ru-RU" dirty="0" smtClean="0"/>
              <a:t>выполнение морфемного  и орфографического разборов.</a:t>
            </a:r>
          </a:p>
          <a:p>
            <a:endParaRPr lang="ru-RU" dirty="0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86182" y="5000636"/>
            <a:ext cx="488632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Горизонтальный свиток 9"/>
          <p:cNvSpPr/>
          <p:nvPr/>
        </p:nvSpPr>
        <p:spPr>
          <a:xfrm>
            <a:off x="1071538" y="4714884"/>
            <a:ext cx="2071702" cy="11761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Спецификация. Кодификатор. Демоверсия.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7174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А7.</a:t>
            </a:r>
            <a:r>
              <a:rPr lang="ru-RU" sz="2800" dirty="0" smtClean="0"/>
              <a:t> Правописание суффиксов</a:t>
            </a:r>
            <a:br>
              <a:rPr lang="ru-RU" sz="2800" dirty="0" smtClean="0"/>
            </a:br>
            <a:r>
              <a:rPr lang="ru-RU" sz="2800" dirty="0" smtClean="0"/>
              <a:t>различных частей речи (кроме -Н-/-НН-).</a:t>
            </a:r>
            <a:br>
              <a:rPr lang="ru-RU" sz="2800" dirty="0" smtClean="0"/>
            </a:br>
            <a:r>
              <a:rPr lang="ru-RU" sz="2800" dirty="0" smtClean="0"/>
              <a:t>Правописание -Н- и -НН- в различных частях речи. Правописание личных окончаний глаголов и суффиксов причастий настоящего времени</a:t>
            </a:r>
            <a:endParaRPr lang="ru-RU" sz="2800" dirty="0"/>
          </a:p>
        </p:txBody>
      </p:sp>
      <p:pic>
        <p:nvPicPr>
          <p:cNvPr id="717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3286124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786190"/>
            <a:ext cx="4343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4572008"/>
            <a:ext cx="455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4071942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2571744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>
          <a:xfrm>
            <a:off x="4857752" y="2332037"/>
            <a:ext cx="4071966" cy="3097227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максимально полный справочный материал по данным темам, изучаемым в 5-6 классах, и по теме «Система частей речи в русском языке»;</a:t>
            </a:r>
          </a:p>
          <a:p>
            <a:r>
              <a:rPr lang="ru-RU" dirty="0" smtClean="0"/>
              <a:t>выполнение морфологического, морфемного и орфографического разборов.</a:t>
            </a:r>
          </a:p>
          <a:p>
            <a:endParaRPr lang="ru-RU" dirty="0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00496" y="5357826"/>
            <a:ext cx="461962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Горизонтальный свиток 9"/>
          <p:cNvSpPr/>
          <p:nvPr/>
        </p:nvSpPr>
        <p:spPr>
          <a:xfrm>
            <a:off x="1285852" y="5214950"/>
            <a:ext cx="2286016" cy="11761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Спецификация. Кодификатор. Демоверсия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0030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В1.</a:t>
            </a:r>
            <a:r>
              <a:rPr lang="ru-RU" dirty="0" smtClean="0"/>
              <a:t> Лексика и фразеология. Синонимы. Фразеологические</a:t>
            </a:r>
            <a:br>
              <a:rPr lang="ru-RU" dirty="0" smtClean="0"/>
            </a:br>
            <a:r>
              <a:rPr lang="ru-RU" dirty="0" smtClean="0"/>
              <a:t>обороты. Группы слов по</a:t>
            </a:r>
            <a:br>
              <a:rPr lang="ru-RU" dirty="0" smtClean="0"/>
            </a:br>
            <a:r>
              <a:rPr lang="ru-RU" dirty="0" smtClean="0"/>
              <a:t>происхождению и употреблению</a:t>
            </a:r>
            <a:endParaRPr lang="ru-RU" dirty="0"/>
          </a:p>
        </p:txBody>
      </p:sp>
      <p:pic>
        <p:nvPicPr>
          <p:cNvPr id="819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3500438"/>
            <a:ext cx="3143272" cy="19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786190"/>
            <a:ext cx="4214843" cy="193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44" y="4572008"/>
            <a:ext cx="4929222" cy="360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44" y="4071942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2786058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>
          <a:xfrm>
            <a:off x="5105400" y="2428868"/>
            <a:ext cx="4038600" cy="3286149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систематическая работа по обогащению речи учащихся на уроках русского языка и литературы;</a:t>
            </a:r>
          </a:p>
          <a:p>
            <a:r>
              <a:rPr lang="ru-RU" dirty="0" smtClean="0"/>
              <a:t>работа со словарем синонимов.  </a:t>
            </a:r>
            <a:endParaRPr lang="ru-RU" dirty="0"/>
          </a:p>
        </p:txBody>
      </p:sp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71934" y="5786454"/>
            <a:ext cx="4895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Горизонтальный свиток 16"/>
          <p:cNvSpPr/>
          <p:nvPr/>
        </p:nvSpPr>
        <p:spPr>
          <a:xfrm>
            <a:off x="1428728" y="5143512"/>
            <a:ext cx="2286008" cy="11761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Спецификация. Кодификатор. Демоверсия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В2.</a:t>
            </a:r>
            <a:r>
              <a:rPr lang="ru-RU" dirty="0" smtClean="0"/>
              <a:t> Словосочетание</a:t>
            </a:r>
            <a:endParaRPr lang="ru-RU" dirty="0"/>
          </a:p>
        </p:txBody>
      </p:sp>
      <p:pic>
        <p:nvPicPr>
          <p:cNvPr id="9220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643182"/>
            <a:ext cx="3500462" cy="42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786190"/>
            <a:ext cx="45148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214686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1857364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5072066" y="1285861"/>
            <a:ext cx="3857652" cy="450059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введение и использование понятия «грамматические синонимы»               с 5-6 классов;</a:t>
            </a:r>
          </a:p>
          <a:p>
            <a:r>
              <a:rPr lang="ru-RU" dirty="0" smtClean="0"/>
              <a:t>систематическая работа по замене словосочетаний синонимичными.</a:t>
            </a:r>
            <a:endParaRPr lang="ru-RU" dirty="0"/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071934" y="5857892"/>
            <a:ext cx="48863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Горизонтальный свиток 8"/>
          <p:cNvSpPr/>
          <p:nvPr/>
        </p:nvSpPr>
        <p:spPr>
          <a:xfrm>
            <a:off x="2214546" y="4572008"/>
            <a:ext cx="2214570" cy="110471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Спецификация. Кодификатор. Демоверсия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7167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FF00"/>
                </a:solidFill>
              </a:rPr>
              <a:t>В3.</a:t>
            </a:r>
            <a:r>
              <a:rPr lang="ru-RU" sz="3200" dirty="0" smtClean="0"/>
              <a:t> Предложение. Грамматическая (предикативная) основа предложения. Подлежащее и сказуемое как главные члены предложения</a:t>
            </a:r>
            <a:endParaRPr lang="ru-RU" sz="3200" dirty="0"/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214686"/>
            <a:ext cx="43719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429132"/>
            <a:ext cx="45148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857628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2428868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4929190" y="1928802"/>
            <a:ext cx="4214810" cy="414340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выполнение синтаксического и пунктуационного разборов;</a:t>
            </a:r>
          </a:p>
          <a:p>
            <a:r>
              <a:rPr lang="ru-RU" dirty="0" smtClean="0"/>
              <a:t>подбор предложений для разбора с учетом разнообразия  частей речи, выступающих в роли главных членов;</a:t>
            </a:r>
          </a:p>
          <a:p>
            <a:r>
              <a:rPr lang="ru-RU" dirty="0" smtClean="0"/>
              <a:t>использование авторской презентация Г.Т. </a:t>
            </a:r>
            <a:r>
              <a:rPr lang="ru-RU" dirty="0" err="1" smtClean="0"/>
              <a:t>Егораевой</a:t>
            </a:r>
            <a:r>
              <a:rPr lang="ru-RU" dirty="0" smtClean="0"/>
              <a:t>          с материалами по теме «Грамматическая основа предложения»  </a:t>
            </a: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14876" y="6215082"/>
            <a:ext cx="3438525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Горизонтальный свиток 8"/>
          <p:cNvSpPr/>
          <p:nvPr/>
        </p:nvSpPr>
        <p:spPr>
          <a:xfrm>
            <a:off x="1785918" y="5072074"/>
            <a:ext cx="2143140" cy="11761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Спецификация. Кодификатор. Демоверсия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7686700" cy="4525963"/>
          </a:xfrm>
        </p:spPr>
        <p:txBody>
          <a:bodyPr>
            <a:normAutofit lnSpcReduction="10000"/>
          </a:bodyPr>
          <a:lstStyle/>
          <a:p>
            <a:pPr algn="r">
              <a:buSzPct val="100000"/>
              <a:buFont typeface="Wingdings" pitchFamily="2" charset="2"/>
              <a:buChar char="§"/>
            </a:pPr>
            <a:r>
              <a:rPr lang="ru-RU" sz="4000" dirty="0" smtClean="0"/>
              <a:t>    Данная работа содержит рекомендации для учителей     по подготовке учащихся           к выполнению </a:t>
            </a:r>
            <a:r>
              <a:rPr lang="ru-RU" sz="4000" dirty="0" smtClean="0">
                <a:solidFill>
                  <a:srgbClr val="FFFF00"/>
                </a:solidFill>
              </a:rPr>
              <a:t>частей А и В </a:t>
            </a:r>
            <a:r>
              <a:rPr lang="ru-RU" sz="4000" dirty="0" smtClean="0"/>
              <a:t>экзамена в формате </a:t>
            </a:r>
            <a:r>
              <a:rPr lang="ru-RU" sz="4000" dirty="0" smtClean="0">
                <a:solidFill>
                  <a:srgbClr val="FFFF00"/>
                </a:solidFill>
              </a:rPr>
              <a:t>ГИА</a:t>
            </a:r>
            <a:r>
              <a:rPr lang="ru-RU" sz="4000" dirty="0" smtClean="0"/>
              <a:t>        по русскому языку                       </a:t>
            </a:r>
            <a:r>
              <a:rPr lang="ru-RU" sz="4000" dirty="0" smtClean="0">
                <a:solidFill>
                  <a:srgbClr val="FFFF00"/>
                </a:solidFill>
              </a:rPr>
              <a:t>в 5-6 классах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В4.</a:t>
            </a:r>
            <a:r>
              <a:rPr lang="ru-RU" dirty="0" smtClean="0"/>
              <a:t> Осложнённое простое</a:t>
            </a:r>
            <a:br>
              <a:rPr lang="ru-RU" dirty="0" smtClean="0"/>
            </a:br>
            <a:r>
              <a:rPr lang="ru-RU" dirty="0" smtClean="0"/>
              <a:t>предложение</a:t>
            </a:r>
            <a:endParaRPr lang="ru-RU" dirty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285992"/>
            <a:ext cx="3286148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571744"/>
            <a:ext cx="2655112" cy="21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286124"/>
            <a:ext cx="4703359" cy="785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2857496"/>
            <a:ext cx="4924888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7158" y="4643446"/>
            <a:ext cx="45148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58" y="4143380"/>
            <a:ext cx="2209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7158" y="1571612"/>
            <a:ext cx="35528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Содержимое 14"/>
          <p:cNvSpPr>
            <a:spLocks noGrp="1"/>
          </p:cNvSpPr>
          <p:nvPr>
            <p:ph sz="half" idx="2"/>
          </p:nvPr>
        </p:nvSpPr>
        <p:spPr>
          <a:xfrm>
            <a:off x="5072066" y="1481328"/>
            <a:ext cx="4071934" cy="4519439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Вам помогут:</a:t>
            </a:r>
          </a:p>
          <a:p>
            <a:r>
              <a:rPr lang="ru-RU" dirty="0" smtClean="0"/>
              <a:t>введение  и использование терминов «обособленный член», «осложненное предложение» и др.  начиная с 5 класса.</a:t>
            </a:r>
            <a:endParaRPr lang="ru-RU" dirty="0"/>
          </a:p>
        </p:txBody>
      </p:sp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57620" y="5286388"/>
            <a:ext cx="49053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Горизонтальный свиток 11"/>
          <p:cNvSpPr/>
          <p:nvPr/>
        </p:nvSpPr>
        <p:spPr>
          <a:xfrm>
            <a:off x="1428728" y="5357826"/>
            <a:ext cx="2071694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Спецификация. Кодификатор. Демоверсия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0" y="1428736"/>
            <a:ext cx="4786314" cy="507209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/>
              <a:t>Данная группа заданий  ориентирована на темы, изучаемые учащимися в полном объеме в 8-9 классах.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Однако путем постоянных тренировок можно научить и учеников 5-6 классов  находить вводные конструкции и различать сложные предложения с различными видами связи.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Школьники учатся составлять схемы сложных предложений. А сильные ученики довольно успешно могут задать вопрос от главного предложения к придаточному, что поможет в дальнейшем при изучении сложноподчиненных предложений в 9 классе. 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Задания </a:t>
            </a:r>
            <a:r>
              <a:rPr lang="ru-RU" dirty="0" smtClean="0">
                <a:solidFill>
                  <a:srgbClr val="FFFF00"/>
                </a:solidFill>
              </a:rPr>
              <a:t>В5-В9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5643602"/>
          </a:xfrm>
        </p:spPr>
        <p:txBody>
          <a:bodyPr/>
          <a:lstStyle/>
          <a:p>
            <a:pPr algn="r">
              <a:buClr>
                <a:schemeClr val="accent1"/>
              </a:buClr>
              <a:buFont typeface="Wingdings" pitchFamily="2" charset="2"/>
              <a:buChar char="q"/>
            </a:pPr>
            <a:r>
              <a:rPr lang="ru-RU" dirty="0" smtClean="0"/>
              <a:t> Какие пособия могут помочь учителю в подготовке                  к тестированию                               в формате ГИА?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42928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800" dirty="0" smtClean="0">
                <a:solidFill>
                  <a:srgbClr val="FFFF00"/>
                </a:solidFill>
              </a:rPr>
              <a:t>5 класс</a:t>
            </a:r>
          </a:p>
          <a:p>
            <a:pPr algn="ctr">
              <a:buNone/>
            </a:pPr>
            <a:endParaRPr lang="ru-RU" sz="3800" dirty="0" smtClean="0">
              <a:solidFill>
                <a:srgbClr val="FFFF00"/>
              </a:solidFill>
            </a:endParaRPr>
          </a:p>
          <a:p>
            <a:pPr indent="0"/>
            <a:r>
              <a:rPr lang="ru-RU" dirty="0" err="1" smtClean="0"/>
              <a:t>Бутыгина</a:t>
            </a:r>
            <a:r>
              <a:rPr lang="ru-RU" dirty="0" smtClean="0"/>
              <a:t> Н.В. Русский язык. 5 класс. Тематические тестовые задания для подготовки к ГИА (2012)</a:t>
            </a:r>
            <a:r>
              <a:rPr lang="ru-RU" u="sng" dirty="0" smtClean="0">
                <a:hlinkClick r:id="rId2"/>
              </a:rPr>
              <a:t> http://www.proshkolu.ru/user/ahm-anu/file/3277195/&amp;newcomment=4647892#comment4647892</a:t>
            </a:r>
            <a:endParaRPr lang="ru-RU" u="sng" dirty="0" smtClean="0"/>
          </a:p>
          <a:p>
            <a:pPr indent="0"/>
            <a:endParaRPr lang="ru-RU" u="sng" dirty="0" smtClean="0"/>
          </a:p>
          <a:p>
            <a:pPr indent="0"/>
            <a:r>
              <a:rPr lang="ru-RU" dirty="0" err="1" smtClean="0"/>
              <a:t>Бутыгина</a:t>
            </a:r>
            <a:r>
              <a:rPr lang="ru-RU" dirty="0" smtClean="0"/>
              <a:t> Н.В. Готовимся к ГИА. Русский язык. 5 класс. Итоговое тестирование в формате экзамена (2012) </a:t>
            </a:r>
            <a:r>
              <a:rPr lang="ru-RU" u="sng" dirty="0" smtClean="0">
                <a:hlinkClick r:id="rId3"/>
              </a:rPr>
              <a:t>http://www.proshkolu.ru/user/ahm-anu/file/3277202/</a:t>
            </a:r>
            <a:endParaRPr lang="ru-RU" u="sng" dirty="0" smtClean="0"/>
          </a:p>
          <a:p>
            <a:pPr indent="0"/>
            <a:endParaRPr lang="ru-RU" u="sng" dirty="0" smtClean="0"/>
          </a:p>
          <a:p>
            <a:pPr indent="0"/>
            <a:r>
              <a:rPr lang="ru-RU" dirty="0" err="1" smtClean="0"/>
              <a:t>Черногрудова</a:t>
            </a:r>
            <a:r>
              <a:rPr lang="ru-RU" dirty="0" smtClean="0"/>
              <a:t> Е.П. Тесты по русскому языку. 5 класс к учебнику </a:t>
            </a:r>
            <a:r>
              <a:rPr lang="ru-RU" dirty="0" err="1" smtClean="0"/>
              <a:t>Ладыженской</a:t>
            </a:r>
            <a:r>
              <a:rPr lang="ru-RU" dirty="0" smtClean="0"/>
              <a:t> Т.А. (2013)</a:t>
            </a:r>
          </a:p>
          <a:p>
            <a:pPr indent="0">
              <a:buNone/>
            </a:pPr>
            <a:r>
              <a:rPr lang="ru-RU" u="sng" dirty="0" smtClean="0">
                <a:hlinkClick r:id="rId4"/>
              </a:rPr>
              <a:t>http://www.proshkolu.ru/user/ahm-anu/file/3904872/</a:t>
            </a:r>
            <a:endParaRPr lang="ru-RU" u="sng" dirty="0" smtClean="0"/>
          </a:p>
          <a:p>
            <a:pPr indent="0"/>
            <a:endParaRPr lang="ru-RU" u="sng" dirty="0" smtClean="0"/>
          </a:p>
          <a:p>
            <a:pPr indent="0"/>
            <a:r>
              <a:rPr lang="ru-RU" dirty="0" smtClean="0"/>
              <a:t>Русский язык. 5 класс. </a:t>
            </a:r>
            <a:r>
              <a:rPr lang="ru-RU" dirty="0" err="1" smtClean="0"/>
              <a:t>КИМы</a:t>
            </a:r>
            <a:r>
              <a:rPr lang="ru-RU" dirty="0" smtClean="0"/>
              <a:t> (сост. Егорова Н.В.) 2010    </a:t>
            </a:r>
          </a:p>
          <a:p>
            <a:pPr indent="0">
              <a:buNone/>
            </a:pPr>
            <a:r>
              <a:rPr lang="ru-RU" u="sng" dirty="0" smtClean="0">
                <a:hlinkClick r:id="rId5"/>
              </a:rPr>
              <a:t>http://www.proshkolu.ru/user/ahm-anu/file/2508016/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indent="0"/>
            <a:r>
              <a:rPr lang="ru-RU" dirty="0" smtClean="0"/>
              <a:t>Львов В.В., </a:t>
            </a:r>
            <a:r>
              <a:rPr lang="ru-RU" dirty="0" err="1" smtClean="0"/>
              <a:t>Гостева</a:t>
            </a:r>
            <a:r>
              <a:rPr lang="ru-RU" dirty="0" smtClean="0"/>
              <a:t> Ю.Н. Тесты по русскому языку. 5 класс к учебнику Львовой С.И., Львова В.В. (2013) </a:t>
            </a:r>
            <a:r>
              <a:rPr lang="ru-RU" u="sng" dirty="0" smtClean="0">
                <a:hlinkClick r:id="rId6"/>
              </a:rPr>
              <a:t>http://www.proshkolu.ru/user/ahm-anu/file/3962995/</a:t>
            </a:r>
            <a:endParaRPr lang="ru-RU" dirty="0" smtClean="0"/>
          </a:p>
          <a:p>
            <a:pPr indent="0"/>
            <a:endParaRPr lang="ru-RU" dirty="0" smtClean="0"/>
          </a:p>
          <a:p>
            <a:pPr indent="0"/>
            <a:r>
              <a:rPr lang="ru-RU" dirty="0" err="1" smtClean="0"/>
              <a:t>Демо</a:t>
            </a:r>
            <a:r>
              <a:rPr lang="ru-RU" dirty="0" smtClean="0"/>
              <a:t> РЯ 5 класс повышенный уровень апрель 2013</a:t>
            </a:r>
          </a:p>
          <a:p>
            <a:pPr indent="0">
              <a:buNone/>
            </a:pPr>
            <a:r>
              <a:rPr lang="ru-RU" u="sng" dirty="0" smtClean="0">
                <a:hlinkClick r:id="rId7"/>
              </a:rPr>
              <a:t>http://www.proshkolu.ru/club/metodist001/file2/4445565/</a:t>
            </a:r>
            <a:endParaRPr lang="ru-RU" u="sng" dirty="0" smtClean="0"/>
          </a:p>
          <a:p>
            <a:pPr indent="0"/>
            <a:endParaRPr lang="ru-RU" u="sng" dirty="0" smtClean="0"/>
          </a:p>
          <a:p>
            <a:pPr indent="0"/>
            <a:r>
              <a:rPr lang="ru-RU" dirty="0" err="1" smtClean="0"/>
              <a:t>Демо</a:t>
            </a:r>
            <a:r>
              <a:rPr lang="ru-RU" dirty="0" smtClean="0"/>
              <a:t> РЯ 5 класс базовый уровень апрель 2013 </a:t>
            </a:r>
            <a:r>
              <a:rPr lang="ru-RU" u="sng" dirty="0" smtClean="0">
                <a:hlinkClick r:id="rId8"/>
              </a:rPr>
              <a:t>http://www.proshkolu.ru/club/metodist001/file2/4445561/</a:t>
            </a:r>
            <a:endParaRPr lang="ru-RU" dirty="0" smtClean="0"/>
          </a:p>
          <a:p>
            <a:pPr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79690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Тесты и тренировочные работы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521497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rgbClr val="FFFF00"/>
                </a:solidFill>
              </a:rPr>
              <a:t>6 класс</a:t>
            </a:r>
          </a:p>
          <a:p>
            <a:pPr algn="ctr">
              <a:buNone/>
            </a:pPr>
            <a:endParaRPr lang="ru-RU" sz="2800" dirty="0" smtClean="0">
              <a:solidFill>
                <a:srgbClr val="FFFF00"/>
              </a:solidFill>
            </a:endParaRPr>
          </a:p>
          <a:p>
            <a:r>
              <a:rPr lang="ru-RU" dirty="0" err="1" smtClean="0"/>
              <a:t>Бутыгина</a:t>
            </a:r>
            <a:r>
              <a:rPr lang="ru-RU" dirty="0" smtClean="0"/>
              <a:t> Н.В. Русский язык. 6 класс. Тематические тестовые задания для подготовки к ГИА (2012) </a:t>
            </a:r>
            <a:r>
              <a:rPr lang="ru-RU" u="sng" dirty="0" smtClean="0">
                <a:hlinkClick r:id="rId2"/>
              </a:rPr>
              <a:t>http://www.proshkolu.ru/user/ahm-anu/file/3277215/</a:t>
            </a:r>
            <a:endParaRPr lang="ru-RU" u="sng" dirty="0" smtClean="0"/>
          </a:p>
          <a:p>
            <a:pPr>
              <a:buNone/>
            </a:pPr>
            <a:endParaRPr lang="ru-RU" u="sng" dirty="0" smtClean="0"/>
          </a:p>
          <a:p>
            <a:r>
              <a:rPr lang="ru-RU" dirty="0" err="1" smtClean="0"/>
              <a:t>Бутыгина</a:t>
            </a:r>
            <a:r>
              <a:rPr lang="ru-RU" dirty="0" smtClean="0"/>
              <a:t> Н.В. Готовимся к ГИА. Русский язык. 6 класс. Итоговое тестирование в формате экзамена (2012) </a:t>
            </a:r>
            <a:r>
              <a:rPr lang="ru-RU" u="sng" dirty="0" smtClean="0">
                <a:hlinkClick r:id="rId3"/>
              </a:rPr>
              <a:t>http://www.proshkolu.ru/user/ahm-anu/file/3277220/</a:t>
            </a:r>
            <a:endParaRPr lang="ru-RU" u="sng" dirty="0" smtClean="0"/>
          </a:p>
          <a:p>
            <a:pPr>
              <a:buNone/>
            </a:pPr>
            <a:endParaRPr lang="ru-RU" u="sng" dirty="0" smtClean="0"/>
          </a:p>
          <a:p>
            <a:r>
              <a:rPr lang="ru-RU" dirty="0" smtClean="0"/>
              <a:t>Русский язык. 6 класс. </a:t>
            </a:r>
            <a:r>
              <a:rPr lang="ru-RU" dirty="0" err="1" smtClean="0"/>
              <a:t>КИМы</a:t>
            </a:r>
            <a:r>
              <a:rPr lang="ru-RU" dirty="0" smtClean="0"/>
              <a:t> (сост. Егорова Н.В.) 2010 </a:t>
            </a:r>
            <a:r>
              <a:rPr lang="ru-RU" u="sng" dirty="0" smtClean="0">
                <a:hlinkClick r:id="rId4"/>
              </a:rPr>
              <a:t>http://www.proshkolu.ru/user/ahm-anu/file/2508034/</a:t>
            </a:r>
            <a:endParaRPr lang="ru-RU" u="sng" dirty="0" smtClean="0"/>
          </a:p>
          <a:p>
            <a:endParaRPr lang="ru-RU" u="sng" dirty="0" smtClean="0"/>
          </a:p>
          <a:p>
            <a:r>
              <a:rPr lang="ru-RU" dirty="0" smtClean="0"/>
              <a:t>6 класс. Демонстрационный</a:t>
            </a:r>
            <a:r>
              <a:rPr lang="ru-RU" u="sng" dirty="0" smtClean="0"/>
              <a:t> </a:t>
            </a:r>
            <a:r>
              <a:rPr lang="ru-RU" dirty="0" smtClean="0"/>
              <a:t>вариант.  Спецификация</a:t>
            </a:r>
          </a:p>
          <a:p>
            <a:pPr indent="0">
              <a:buNone/>
            </a:pPr>
            <a:r>
              <a:rPr lang="ru-RU" u="sng" dirty="0" smtClean="0">
                <a:hlinkClick r:id="rId5"/>
              </a:rPr>
              <a:t>http://www.statgrad.org/publication/342</a:t>
            </a:r>
            <a:endParaRPr lang="ru-RU" dirty="0" smtClean="0"/>
          </a:p>
          <a:p>
            <a:endParaRPr lang="ru-RU" dirty="0" smtClean="0"/>
          </a:p>
          <a:p>
            <a:endParaRPr lang="ru-RU" u="sng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/>
              <a:t>Тесты и тренировочные работы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00726"/>
          </a:xfrm>
        </p:spPr>
        <p:txBody>
          <a:bodyPr>
            <a:normAutofit fontScale="55000" lnSpcReduction="20000"/>
          </a:bodyPr>
          <a:lstStyle/>
          <a:p>
            <a:pPr lvl="0" indent="0"/>
            <a:r>
              <a:rPr lang="ru-RU" u="sng" dirty="0" smtClean="0">
                <a:hlinkClick r:id="rId2"/>
              </a:rPr>
              <a:t>http://www.proshkolu.ru/user/mishenkoV/file/1586554/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Тропы 5 </a:t>
            </a:r>
            <a:r>
              <a:rPr lang="ru-RU" dirty="0" err="1" smtClean="0"/>
              <a:t>класс.zip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Здесь представлены 6 презентаций, которые могут быть использованы в начальной школе и в 5 классе на уроках изучения средств выразительности (анафора, метафора, олицетворение, эпитет, синоним, сравнение). Автор: Мищенко С.Н.</a:t>
            </a:r>
          </a:p>
          <a:p>
            <a:pPr indent="0">
              <a:buNone/>
            </a:pPr>
            <a:endParaRPr lang="ru-RU" dirty="0" smtClean="0"/>
          </a:p>
          <a:p>
            <a:pPr lvl="0" indent="0"/>
            <a:r>
              <a:rPr lang="ru-RU" u="sng" dirty="0" smtClean="0">
                <a:hlinkClick r:id="rId3"/>
              </a:rPr>
              <a:t>http://www.proshkolu.ru/user/mishenkoV/file/1586476/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Проектная деятельность на уроках русского языка ГИА С2.1.zip</a:t>
            </a:r>
          </a:p>
          <a:p>
            <a:pPr indent="0">
              <a:buNone/>
            </a:pPr>
            <a:r>
              <a:rPr lang="ru-RU" dirty="0" smtClean="0"/>
              <a:t>Проект предназначен для обучения написанию сочинения-рассуждения на лингвистическую тему и может быть использован при систематизации знаний учащихся по орфографии, пунктуации и лексике при подготовке к итоговой аттестации. </a:t>
            </a:r>
          </a:p>
          <a:p>
            <a:pPr indent="0">
              <a:buNone/>
            </a:pPr>
            <a:r>
              <a:rPr lang="ru-RU" dirty="0" smtClean="0"/>
              <a:t>Автор: Мищенко С.Н.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4"/>
              </a:rPr>
              <a:t>http://www.proshkolu.ru/user/mishenkoV/file/2244985/&amp;newcomment=4647843#comment4647843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Приёмы сжатия текста. 6 </a:t>
            </a:r>
            <a:r>
              <a:rPr lang="ru-RU" dirty="0" err="1" smtClean="0"/>
              <a:t>класс.zip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Презентация содержит материал для обучения сжатому изложению в рамках подготовки к ГИА, отражает все этапы работы с текстом. </a:t>
            </a:r>
            <a:br>
              <a:rPr lang="ru-RU" dirty="0" smtClean="0"/>
            </a:br>
            <a:r>
              <a:rPr lang="ru-RU" dirty="0" smtClean="0"/>
              <a:t>Автор: Мищенко С.Н.</a:t>
            </a:r>
          </a:p>
          <a:p>
            <a:pPr indent="0"/>
            <a:endParaRPr lang="ru-RU" dirty="0" smtClean="0"/>
          </a:p>
          <a:p>
            <a:pPr lvl="0" indent="0"/>
            <a:r>
              <a:rPr lang="ru-RU" u="sng" dirty="0" smtClean="0">
                <a:hlinkClick r:id="rId5"/>
              </a:rPr>
              <a:t>http://www.proshkolu.ru/user/mishenkoV/file/2376090/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Обучение сжатому изложению в 5-6 </a:t>
            </a:r>
            <a:r>
              <a:rPr lang="ru-RU" dirty="0" err="1" smtClean="0"/>
              <a:t>классах.zip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При обучении сжатому изложению повторяется следующий материал: тема, проблема текста; стили и типы речи, приёмы сжатия текста, тропы.</a:t>
            </a:r>
            <a:br>
              <a:rPr lang="ru-RU" dirty="0" smtClean="0"/>
            </a:br>
            <a:r>
              <a:rPr lang="ru-RU" dirty="0" smtClean="0"/>
              <a:t>Автор: Мищенко С.Н.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0"/>
            <a:ext cx="8358246" cy="100010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Дополнительные материалы </a:t>
            </a:r>
            <a:r>
              <a:rPr lang="ru-RU" sz="2800" dirty="0" smtClean="0">
                <a:solidFill>
                  <a:srgbClr val="FFFF00"/>
                </a:solidFill>
              </a:rPr>
              <a:t>(5-7 классы)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43536"/>
          </a:xfrm>
        </p:spPr>
        <p:txBody>
          <a:bodyPr>
            <a:normAutofit fontScale="62500" lnSpcReduction="20000"/>
          </a:bodyPr>
          <a:lstStyle/>
          <a:p>
            <a:pPr lvl="0" indent="0"/>
            <a:r>
              <a:rPr lang="ru-RU" u="sng" dirty="0" smtClean="0">
                <a:hlinkClick r:id="rId2"/>
              </a:rPr>
              <a:t>http://www.proshkolu.ru/user/ahm-anu/file/3091093/</a:t>
            </a:r>
            <a:endParaRPr lang="ru-RU" dirty="0" smtClean="0"/>
          </a:p>
          <a:p>
            <a:pPr indent="0">
              <a:buNone/>
            </a:pPr>
            <a:r>
              <a:rPr lang="ru-RU" dirty="0" err="1" smtClean="0"/>
              <a:t>Аудиодиктанты</a:t>
            </a:r>
            <a:r>
              <a:rPr lang="ru-RU" dirty="0" smtClean="0"/>
              <a:t> 6 </a:t>
            </a:r>
            <a:r>
              <a:rPr lang="ru-RU" dirty="0" err="1" smtClean="0"/>
              <a:t>класс.rar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Диктант. 6 класс. Отрывок из произведения Ф.А. Искандера `Широколобый`</a:t>
            </a:r>
            <a:br>
              <a:rPr lang="ru-RU" dirty="0" smtClean="0"/>
            </a:br>
            <a:r>
              <a:rPr lang="ru-RU" dirty="0" smtClean="0"/>
              <a:t>Диктант. 6 класс. Отрывок из произведения Ю.К. </a:t>
            </a:r>
            <a:r>
              <a:rPr lang="ru-RU" dirty="0" err="1" smtClean="0"/>
              <a:t>Олеши</a:t>
            </a:r>
            <a:r>
              <a:rPr lang="ru-RU" dirty="0" smtClean="0"/>
              <a:t> `Три толстяка`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3"/>
              </a:rPr>
              <a:t>http://www.proshkolu.ru/user/ahm-anu/file/3400028/</a:t>
            </a:r>
            <a:endParaRPr lang="ru-RU" dirty="0" smtClean="0"/>
          </a:p>
          <a:p>
            <a:pPr indent="0">
              <a:buNone/>
            </a:pPr>
            <a:r>
              <a:rPr lang="ru-RU" dirty="0" err="1" smtClean="0"/>
              <a:t>Добротина</a:t>
            </a:r>
            <a:r>
              <a:rPr lang="ru-RU" dirty="0" smtClean="0"/>
              <a:t> И.Г. Готовимся к ГИА. Русский язык. Часть С. 7-9 классы (2012).PDF</a:t>
            </a:r>
          </a:p>
          <a:p>
            <a:pPr indent="0">
              <a:buNone/>
            </a:pPr>
            <a:r>
              <a:rPr lang="ru-RU" dirty="0" smtClean="0"/>
              <a:t>Пособие содержит комплекс упражнений по моделированию текста для работы по подготовке к написанию изложения и сочинения в 7 - 9 классах. Эта работа позволяет сформировать у учащихся умения, необходимые для выполнения наиболее сложных заданий государственной итоговой аттестации по русскому языку. 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4"/>
              </a:rPr>
              <a:t>http://www.proshkolu.ru/user/ahm-anu/file/3251377/</a:t>
            </a:r>
            <a:endParaRPr lang="ru-RU" dirty="0" smtClean="0"/>
          </a:p>
          <a:p>
            <a:pPr indent="0">
              <a:buNone/>
            </a:pPr>
            <a:r>
              <a:rPr lang="ru-RU" dirty="0" err="1" smtClean="0"/>
              <a:t>Добротина</a:t>
            </a:r>
            <a:r>
              <a:rPr lang="ru-RU" dirty="0" smtClean="0"/>
              <a:t> И.Г. Русский язык. 7 класс. Тематические тестовые задания для подготовки к ГИА (2012).PDF</a:t>
            </a:r>
          </a:p>
          <a:p>
            <a:pPr indent="0">
              <a:buNone/>
            </a:pPr>
            <a:r>
              <a:rPr lang="ru-RU" dirty="0" smtClean="0"/>
              <a:t>Пособие содержит задания в формате ГИА, предназначенные для самостоятельной работы на уроках, для осуществления текущего и тематического контроля знаний.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Дополнительные материалы </a:t>
            </a:r>
            <a:r>
              <a:rPr lang="ru-RU" sz="2800" dirty="0" smtClean="0">
                <a:solidFill>
                  <a:srgbClr val="FFFF00"/>
                </a:solidFill>
              </a:rPr>
              <a:t>(5-7 классы)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00726"/>
          </a:xfrm>
        </p:spPr>
        <p:txBody>
          <a:bodyPr>
            <a:normAutofit fontScale="55000" lnSpcReduction="20000"/>
          </a:bodyPr>
          <a:lstStyle/>
          <a:p>
            <a:pPr lvl="0" indent="0"/>
            <a:r>
              <a:rPr lang="ru-RU" u="sng" dirty="0" smtClean="0">
                <a:hlinkClick r:id="rId2"/>
              </a:rPr>
              <a:t>http://www.proshkolu.ru/user/ahm-anu/file/3251433/</a:t>
            </a:r>
            <a:endParaRPr lang="ru-RU" dirty="0" smtClean="0"/>
          </a:p>
          <a:p>
            <a:pPr indent="0">
              <a:buNone/>
            </a:pPr>
            <a:r>
              <a:rPr lang="ru-RU" dirty="0" err="1" smtClean="0"/>
              <a:t>Добротина</a:t>
            </a:r>
            <a:r>
              <a:rPr lang="ru-RU" dirty="0" smtClean="0"/>
              <a:t> И.Г. Готовимся к ГИА. Русский язык. 7 класс. Итоговое тестирование в формате экзамена (2012).</a:t>
            </a:r>
            <a:r>
              <a:rPr lang="ru-RU" dirty="0" err="1" smtClean="0"/>
              <a:t>rar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Пособие содержит 6 вариантов тестовых заданий в формате ГИА с ответами.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3"/>
              </a:rPr>
              <a:t>http://www.proshkolu.ru/user/ahm-anu/file/3393625/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Сергеева Е.М. Тесты по русскому языку. 7 класс (2013).PDF</a:t>
            </a:r>
          </a:p>
          <a:p>
            <a:pPr indent="0">
              <a:buNone/>
            </a:pPr>
            <a:r>
              <a:rPr lang="ru-RU" dirty="0" smtClean="0"/>
              <a:t>Пособие рассчитано на учащихся и учителей русского языка, работающих по учебнику М.Т. Баранова и др. `Русский язык. 7 класс`, но может быть использовано и при работе по другим действующим учебникам, так как полностью соответствует требованиям образовательного стандарта.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4"/>
              </a:rPr>
              <a:t>http://www.proshkolu.ru/user/ahm-anu/file/3091108/</a:t>
            </a:r>
            <a:endParaRPr lang="ru-RU" dirty="0" smtClean="0"/>
          </a:p>
          <a:p>
            <a:pPr indent="0">
              <a:buNone/>
            </a:pPr>
            <a:r>
              <a:rPr lang="ru-RU" dirty="0" err="1" smtClean="0"/>
              <a:t>Аудиодиктанты</a:t>
            </a:r>
            <a:r>
              <a:rPr lang="ru-RU" dirty="0" smtClean="0"/>
              <a:t> 7 </a:t>
            </a:r>
            <a:r>
              <a:rPr lang="ru-RU" dirty="0" err="1" smtClean="0"/>
              <a:t>класс.rar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Диктант. 7 класс. Отрывок из произведения В.П.Катаева `Маленькая железная дверь в стене`</a:t>
            </a:r>
            <a:br>
              <a:rPr lang="ru-RU" dirty="0" smtClean="0"/>
            </a:br>
            <a:r>
              <a:rPr lang="ru-RU" dirty="0" smtClean="0"/>
              <a:t>Диктант. 7 класс. Отрывок из произведения А.С. Пушкина `Капитанская дочка`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5"/>
              </a:rPr>
              <a:t>http://www.proshkolu.ru/user/ahm-anu/file/2331901/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Итоговая диагностическая работа по русскому языку - 7 </a:t>
            </a:r>
            <a:r>
              <a:rPr lang="ru-RU" dirty="0" err="1" smtClean="0"/>
              <a:t>класс.doc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6"/>
              </a:rPr>
              <a:t>http://www.proshkolu.ru/user/ahm-anu/file/2482949/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Диагностическая работа по русскому языку (7 класс).</a:t>
            </a:r>
            <a:r>
              <a:rPr lang="ru-RU" dirty="0" err="1" smtClean="0"/>
              <a:t>doc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Дополнительные материалы </a:t>
            </a:r>
            <a:r>
              <a:rPr lang="ru-RU" sz="2800" dirty="0" smtClean="0">
                <a:solidFill>
                  <a:srgbClr val="FFFF00"/>
                </a:solidFill>
              </a:rPr>
              <a:t>(5-7 классы)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929330"/>
          </a:xfrm>
        </p:spPr>
        <p:txBody>
          <a:bodyPr>
            <a:normAutofit fontScale="55000" lnSpcReduction="20000"/>
          </a:bodyPr>
          <a:lstStyle/>
          <a:p>
            <a:pPr lvl="0" indent="0"/>
            <a:r>
              <a:rPr lang="ru-RU" u="sng" dirty="0" smtClean="0">
                <a:hlinkClick r:id="rId2"/>
              </a:rPr>
              <a:t>http://www.proshkolu.ru/club/lit/file2/1269512/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Открытый </a:t>
            </a:r>
            <a:r>
              <a:rPr lang="ru-RU" dirty="0" err="1" smtClean="0"/>
              <a:t>урок.rar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Материалы к предстоящему открытому уроку на районном семинаре по работе с одаренными детьми, </a:t>
            </a:r>
          </a:p>
          <a:p>
            <a:pPr indent="0">
              <a:buNone/>
            </a:pPr>
            <a:r>
              <a:rPr lang="ru-RU" dirty="0" smtClean="0"/>
              <a:t>Автор: Н. В. Осипова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3"/>
              </a:rPr>
              <a:t>http://www.proshkolu.ru/club/metodist001/file2/4455332</a:t>
            </a:r>
            <a:r>
              <a:rPr lang="ru-RU" dirty="0" smtClean="0"/>
              <a:t> ДЕМО РЯ 7 </a:t>
            </a:r>
            <a:r>
              <a:rPr lang="ru-RU" dirty="0" err="1" smtClean="0"/>
              <a:t>кл</a:t>
            </a:r>
            <a:r>
              <a:rPr lang="ru-RU" dirty="0" smtClean="0"/>
              <a:t> апрель 2013г.pdf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4"/>
              </a:rPr>
              <a:t>http://www.proshkolu.ru/club/metodist001/file2/4455338/</a:t>
            </a:r>
            <a:r>
              <a:rPr lang="ru-RU" dirty="0" smtClean="0"/>
              <a:t> </a:t>
            </a:r>
          </a:p>
          <a:p>
            <a:pPr indent="0">
              <a:buNone/>
            </a:pPr>
            <a:r>
              <a:rPr lang="ru-RU" dirty="0" smtClean="0"/>
              <a:t>Пояснительная записка </a:t>
            </a:r>
            <a:r>
              <a:rPr lang="ru-RU" dirty="0" err="1" smtClean="0"/>
              <a:t>демо</a:t>
            </a:r>
            <a:r>
              <a:rPr lang="ru-RU" dirty="0" smtClean="0"/>
              <a:t> РЯ 7 </a:t>
            </a:r>
            <a:r>
              <a:rPr lang="ru-RU" dirty="0" err="1" smtClean="0"/>
              <a:t>кл</a:t>
            </a:r>
            <a:r>
              <a:rPr lang="ru-RU" dirty="0" smtClean="0"/>
              <a:t> апрель 2013г.pdf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5"/>
              </a:rPr>
              <a:t>http://www.proshkolu.ru/club/metodist001/file2/4445580/</a:t>
            </a:r>
            <a:r>
              <a:rPr lang="ru-RU" dirty="0" smtClean="0"/>
              <a:t> </a:t>
            </a:r>
          </a:p>
          <a:p>
            <a:pPr indent="0">
              <a:buNone/>
            </a:pPr>
            <a:r>
              <a:rPr lang="ru-RU" dirty="0" smtClean="0"/>
              <a:t>Пояснительная записка РЯ 5 </a:t>
            </a:r>
            <a:r>
              <a:rPr lang="ru-RU" dirty="0" err="1" smtClean="0"/>
              <a:t>кл</a:t>
            </a:r>
            <a:r>
              <a:rPr lang="ru-RU" dirty="0" smtClean="0"/>
              <a:t> </a:t>
            </a:r>
            <a:r>
              <a:rPr lang="ru-RU" dirty="0" err="1" smtClean="0"/>
              <a:t>повыш</a:t>
            </a:r>
            <a:r>
              <a:rPr lang="ru-RU" dirty="0" smtClean="0"/>
              <a:t>. уровень апрель 2013г.pdf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6"/>
              </a:rPr>
              <a:t>http://www.proshkolu.ru/club/metodist001/file2/4445573/</a:t>
            </a:r>
            <a:r>
              <a:rPr lang="ru-RU" dirty="0" smtClean="0"/>
              <a:t> </a:t>
            </a:r>
          </a:p>
          <a:p>
            <a:pPr indent="0">
              <a:buNone/>
            </a:pPr>
            <a:r>
              <a:rPr lang="ru-RU" dirty="0" smtClean="0"/>
              <a:t>Пояснительная записка </a:t>
            </a:r>
            <a:r>
              <a:rPr lang="ru-RU" dirty="0" err="1" smtClean="0"/>
              <a:t>демо</a:t>
            </a:r>
            <a:r>
              <a:rPr lang="ru-RU" dirty="0" smtClean="0"/>
              <a:t> РЯ 5 </a:t>
            </a:r>
            <a:r>
              <a:rPr lang="ru-RU" dirty="0" err="1" smtClean="0"/>
              <a:t>кл</a:t>
            </a:r>
            <a:r>
              <a:rPr lang="ru-RU" dirty="0" smtClean="0"/>
              <a:t> базовый апрель 2013г.pdf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7"/>
              </a:rPr>
              <a:t>http://www.statgrad.org/publication/343</a:t>
            </a:r>
            <a:r>
              <a:rPr lang="ru-RU" dirty="0" smtClean="0"/>
              <a:t> 7 класс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8"/>
              </a:rPr>
              <a:t>http://www.statgrad.org/publication/341</a:t>
            </a:r>
            <a:r>
              <a:rPr lang="ru-RU" dirty="0" smtClean="0"/>
              <a:t> 5 класс</a:t>
            </a:r>
          </a:p>
          <a:p>
            <a:pPr lvl="0" indent="0"/>
            <a:endParaRPr lang="ru-RU" dirty="0" smtClean="0"/>
          </a:p>
          <a:p>
            <a:pPr lvl="0" indent="0"/>
            <a:r>
              <a:rPr lang="ru-RU" u="sng" dirty="0" smtClean="0">
                <a:hlinkClick r:id="rId9"/>
              </a:rPr>
              <a:t>http://d7.nsportal.ru/shkola/russkii-yazyk/library/sistema-raboty-uchitelya-russkogo-yazyka-po-podgotovke-k-gia-s1</a:t>
            </a:r>
            <a:r>
              <a:rPr lang="ru-RU" dirty="0" smtClean="0"/>
              <a:t> </a:t>
            </a:r>
          </a:p>
          <a:p>
            <a:pPr indent="0">
              <a:buNone/>
            </a:pPr>
            <a:r>
              <a:rPr lang="ru-RU" dirty="0" err="1" smtClean="0"/>
              <a:t>Сергеенко</a:t>
            </a:r>
            <a:r>
              <a:rPr lang="ru-RU" dirty="0" smtClean="0"/>
              <a:t> Людмила Вячеславовна. Система работы учителя русского языка по подготовке к ГИА, С1</a:t>
            </a:r>
          </a:p>
          <a:p>
            <a:pPr indent="0">
              <a:buNone/>
            </a:pP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Дополнительные материалы </a:t>
            </a:r>
            <a:r>
              <a:rPr lang="ru-RU" sz="2800" dirty="0" smtClean="0">
                <a:solidFill>
                  <a:srgbClr val="FFFF00"/>
                </a:solidFill>
              </a:rPr>
              <a:t>(5-7 классы)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786478"/>
          </a:xfrm>
        </p:spPr>
        <p:txBody>
          <a:bodyPr>
            <a:normAutofit fontScale="62500" lnSpcReduction="20000"/>
          </a:bodyPr>
          <a:lstStyle/>
          <a:p>
            <a:pPr lvl="0" indent="0"/>
            <a:r>
              <a:rPr lang="ru-RU" u="sng" dirty="0" smtClean="0">
                <a:hlinkClick r:id="rId2"/>
              </a:rPr>
              <a:t>http://rus.1september.ru/view_article.php?id=201000902</a:t>
            </a:r>
            <a:r>
              <a:rPr lang="ru-RU" dirty="0" smtClean="0"/>
              <a:t> </a:t>
            </a:r>
          </a:p>
          <a:p>
            <a:pPr indent="0">
              <a:buNone/>
            </a:pPr>
            <a:r>
              <a:rPr lang="ru-RU" dirty="0" smtClean="0"/>
              <a:t>Подготовка к ГИА по русскому языку в 9-м классе: методика и практика</a:t>
            </a:r>
          </a:p>
          <a:p>
            <a:pPr indent="0">
              <a:buNone/>
            </a:pPr>
            <a:r>
              <a:rPr lang="ru-RU" dirty="0" smtClean="0"/>
              <a:t>Авторы: А.В. Волкова, Е.Кузнецова, Н.А. Шапиро, Е.Шувалова</a:t>
            </a:r>
          </a:p>
          <a:p>
            <a:pPr indent="0">
              <a:buNone/>
            </a:pPr>
            <a:r>
              <a:rPr lang="ru-RU" dirty="0" smtClean="0"/>
              <a:t>Сжатое изложение. Умения, необходимые для его написания. Упражнения на понимание содержания текста и его структуры, рекомендуемые в 5–6-х классах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3"/>
              </a:rPr>
              <a:t>http://www.school19.viselki.ru/index.php/9-klass/113-podgotovka-k-gia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Из   опыта работы по подготовке к ГИА </a:t>
            </a:r>
            <a:r>
              <a:rPr lang="ru-RU" dirty="0" err="1" smtClean="0"/>
              <a:t>Свистуновой</a:t>
            </a:r>
            <a:r>
              <a:rPr lang="ru-RU" dirty="0" smtClean="0"/>
              <a:t> Елены Владимировны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4"/>
              </a:rPr>
              <a:t>http://www.proshkolu.ru/user/Gor154/file/3914062/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Русский язык ГИА 7 </a:t>
            </a:r>
            <a:r>
              <a:rPr lang="ru-RU" dirty="0" err="1" smtClean="0"/>
              <a:t>класс.zip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Автор: Н М </a:t>
            </a:r>
            <a:r>
              <a:rPr lang="ru-RU" dirty="0" err="1" smtClean="0"/>
              <a:t>Девятова,Е</a:t>
            </a:r>
            <a:r>
              <a:rPr lang="ru-RU" dirty="0" smtClean="0"/>
              <a:t> Ю </a:t>
            </a:r>
            <a:r>
              <a:rPr lang="ru-RU" dirty="0" err="1" smtClean="0"/>
              <a:t>Геймбух</a:t>
            </a:r>
            <a:endParaRPr lang="ru-RU" dirty="0" smtClean="0"/>
          </a:p>
          <a:p>
            <a:pPr indent="0">
              <a:buNone/>
            </a:pPr>
            <a:endParaRPr lang="ru-RU" dirty="0" smtClean="0"/>
          </a:p>
          <a:p>
            <a:pPr lvl="0" indent="0"/>
            <a:r>
              <a:rPr lang="ru-RU" u="sng" dirty="0" smtClean="0">
                <a:hlinkClick r:id="rId5"/>
              </a:rPr>
              <a:t>http://nsportal.ru/shkola/russkii-yazyk/library/otkrytyi-urok-v-6-klasse-analiz-teksta-podgotovka-k-gia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Открытый урок в 6 классе. Анализ текста (подготовка к ГИА)</a:t>
            </a:r>
          </a:p>
          <a:p>
            <a:pPr indent="0">
              <a:buNone/>
            </a:pPr>
            <a:r>
              <a:rPr lang="ru-RU" dirty="0" smtClean="0"/>
              <a:t> Ухабина Мария Григорьевна</a:t>
            </a:r>
          </a:p>
          <a:p>
            <a:pPr indent="0"/>
            <a:endParaRPr lang="ru-RU" dirty="0" smtClean="0"/>
          </a:p>
          <a:p>
            <a:pPr lvl="0" indent="0"/>
            <a:r>
              <a:rPr lang="ru-RU" u="sng" dirty="0" smtClean="0">
                <a:hlinkClick r:id="rId6"/>
              </a:rPr>
              <a:t>http://nsportal.ru/shkola/russkii-yazyk/library/kontrolnye-i-proverochnye-raboty-po-russkomu-yazyku-dlya-5-6-klassov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Контрольные и проверочные работы по русскому языку для 5-6 классов.</a:t>
            </a:r>
          </a:p>
          <a:p>
            <a:pPr indent="0"/>
            <a:r>
              <a:rPr lang="ru-RU" dirty="0" err="1" smtClean="0"/>
              <a:t>Кожарова</a:t>
            </a:r>
            <a:r>
              <a:rPr lang="ru-RU" dirty="0" smtClean="0"/>
              <a:t> Ольга Ивановна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Дополнительные материалы </a:t>
            </a:r>
            <a:r>
              <a:rPr lang="ru-RU" sz="2800" dirty="0" smtClean="0">
                <a:solidFill>
                  <a:srgbClr val="FFFF00"/>
                </a:solidFill>
              </a:rPr>
              <a:t>(5-7 классы)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4414" y="857232"/>
            <a:ext cx="7472386" cy="4071966"/>
          </a:xfrm>
        </p:spPr>
        <p:txBody>
          <a:bodyPr/>
          <a:lstStyle/>
          <a:p>
            <a:pPr algn="r">
              <a:buClr>
                <a:schemeClr val="accent1"/>
              </a:buClr>
              <a:buFont typeface="Wingdings" pitchFamily="2" charset="2"/>
              <a:buChar char="q"/>
            </a:pPr>
            <a:r>
              <a:rPr lang="ru-RU" dirty="0" smtClean="0"/>
              <a:t>Какими могут быть шаги учителя в 5-6 классах   для подготовки к будущему экзамену в форме</a:t>
            </a:r>
            <a:br>
              <a:rPr lang="ru-RU" dirty="0" smtClean="0"/>
            </a:br>
            <a:r>
              <a:rPr lang="ru-RU" dirty="0" smtClean="0"/>
              <a:t>ГИА в 9 классе? 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47500" lnSpcReduction="20000"/>
          </a:bodyPr>
          <a:lstStyle/>
          <a:p>
            <a:pPr lvl="0" indent="0"/>
            <a:r>
              <a:rPr lang="ru-RU" u="sng" dirty="0" smtClean="0">
                <a:hlinkClick r:id="rId2"/>
              </a:rPr>
              <a:t>http://nsportal.ru/shkola/russkii-yazyk/library/perevodnoi-ekzamen-po-russkomu-yazyku-v-5-klasse-v-forme-gia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Переводной экзамен по русскому языку в 5 классе в форме ГИА</a:t>
            </a:r>
          </a:p>
          <a:p>
            <a:pPr indent="0">
              <a:buNone/>
            </a:pPr>
            <a:r>
              <a:rPr lang="ru-RU" dirty="0" err="1" smtClean="0"/>
              <a:t>Закутская</a:t>
            </a:r>
            <a:r>
              <a:rPr lang="ru-RU" dirty="0" smtClean="0"/>
              <a:t> Наталья Дмитриевна</a:t>
            </a:r>
          </a:p>
          <a:p>
            <a:pPr indent="0">
              <a:buNone/>
            </a:pPr>
            <a:r>
              <a:rPr lang="ru-RU" dirty="0" smtClean="0"/>
              <a:t>Материалы к экзамену для пятиклассников в нескольких вариантах и с бланками для заполнения</a:t>
            </a:r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3"/>
              </a:rPr>
              <a:t>http://www.uchportal.ru/publ/15-1-0-864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Шамова Лидия Ивановна </a:t>
            </a:r>
            <a:br>
              <a:rPr lang="ru-RU" dirty="0" smtClean="0"/>
            </a:br>
            <a:r>
              <a:rPr lang="ru-RU" dirty="0" smtClean="0"/>
              <a:t>Учебно-методическое пособие по подготовке к Государственной итоговой аттестации по русскому языку  учеников 5 – 6 классов. </a:t>
            </a:r>
          </a:p>
          <a:p>
            <a:pPr indent="0">
              <a:buNone/>
            </a:pPr>
            <a:endParaRPr lang="ru-RU" dirty="0" smtClean="0"/>
          </a:p>
          <a:p>
            <a:pPr indent="0" algn="ctr">
              <a:buNone/>
            </a:pPr>
            <a:r>
              <a:rPr lang="ru-RU" sz="6000" dirty="0" smtClean="0"/>
              <a:t>Презентации </a:t>
            </a:r>
            <a:r>
              <a:rPr lang="ru-RU" sz="6000" dirty="0" err="1" smtClean="0"/>
              <a:t>Г.Т.Егораевой</a:t>
            </a:r>
            <a:endParaRPr lang="ru-RU" sz="6000" dirty="0" smtClean="0"/>
          </a:p>
          <a:p>
            <a:pPr indent="0">
              <a:buNone/>
            </a:pPr>
            <a:r>
              <a:rPr lang="ru-RU" dirty="0" smtClean="0"/>
              <a:t> </a:t>
            </a:r>
          </a:p>
          <a:p>
            <a:pPr lvl="0" indent="0"/>
            <a:r>
              <a:rPr lang="ru-RU" u="sng" dirty="0" smtClean="0">
                <a:hlinkClick r:id="rId4"/>
              </a:rPr>
              <a:t>http://www.proshkolu.ru/user/ahm-anu/file/1999818/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Авторская презентация </a:t>
            </a:r>
            <a:r>
              <a:rPr lang="ru-RU" dirty="0" err="1" smtClean="0"/>
              <a:t>Егораевой</a:t>
            </a:r>
            <a:r>
              <a:rPr lang="ru-RU" dirty="0" smtClean="0"/>
              <a:t> Г.Т. с материалами по фонетике к выполнению задания А4 ГИА-2012 </a:t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Обратите внимание, уважаемые коллеги! </a:t>
            </a:r>
            <a:r>
              <a:rPr lang="ru-RU" dirty="0" smtClean="0"/>
              <a:t>На 2-м слайде презентации опечатка: </a:t>
            </a:r>
            <a:r>
              <a:rPr lang="ru-RU" b="1" dirty="0" smtClean="0">
                <a:solidFill>
                  <a:srgbClr val="FF0000"/>
                </a:solidFill>
              </a:rPr>
              <a:t>Ш</a:t>
            </a:r>
            <a:r>
              <a:rPr lang="ru-RU" dirty="0" smtClean="0"/>
              <a:t> в правой части таблицы следует читать как </a:t>
            </a:r>
            <a:r>
              <a:rPr lang="ru-RU" b="1" dirty="0" smtClean="0">
                <a:solidFill>
                  <a:srgbClr val="FF0000"/>
                </a:solidFill>
              </a:rPr>
              <a:t>Щ</a:t>
            </a:r>
            <a:r>
              <a:rPr lang="ru-RU" dirty="0" smtClean="0"/>
              <a:t>!</a:t>
            </a:r>
          </a:p>
          <a:p>
            <a:pPr indent="0">
              <a:buNone/>
            </a:pPr>
            <a:endParaRPr lang="ru-RU" dirty="0" smtClean="0"/>
          </a:p>
          <a:p>
            <a:pPr lvl="0" indent="0"/>
            <a:r>
              <a:rPr lang="ru-RU" u="sng" dirty="0" smtClean="0">
                <a:hlinkClick r:id="rId5"/>
              </a:rPr>
              <a:t>http://www.proshkolu.ru/user/ahm-anu/file/2000518/&amp;newcomment=4711053#comment4711053</a:t>
            </a:r>
            <a:endParaRPr lang="ru-RU" dirty="0" smtClean="0"/>
          </a:p>
          <a:p>
            <a:pPr indent="0">
              <a:buNone/>
            </a:pPr>
            <a:r>
              <a:rPr lang="ru-RU" dirty="0" err="1" smtClean="0"/>
              <a:t>Егораева</a:t>
            </a:r>
            <a:r>
              <a:rPr lang="ru-RU" dirty="0" smtClean="0"/>
              <a:t> Г.Т. - ЕГЭ, ГИА. Грамматическая основа </a:t>
            </a:r>
            <a:r>
              <a:rPr lang="ru-RU" dirty="0" err="1" smtClean="0"/>
              <a:t>предложения.ppt</a:t>
            </a:r>
            <a:endParaRPr lang="ru-RU" dirty="0" smtClean="0"/>
          </a:p>
          <a:p>
            <a:pPr indent="0">
              <a:buNone/>
            </a:pPr>
            <a:r>
              <a:rPr lang="ru-RU" dirty="0" smtClean="0"/>
              <a:t>Автор рассматривает сложные случаи определения подлежащего и сказуемого.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Дополнительные материалы </a:t>
            </a:r>
            <a:r>
              <a:rPr lang="ru-RU" sz="2800" dirty="0" smtClean="0">
                <a:solidFill>
                  <a:srgbClr val="FFFF00"/>
                </a:solidFill>
              </a:rPr>
              <a:t>(5-7 классы)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 indent="0"/>
            <a:endParaRPr lang="ru-RU" u="sng" dirty="0" smtClean="0"/>
          </a:p>
          <a:p>
            <a:pPr lvl="0" indent="0" algn="ctr">
              <a:buNone/>
            </a:pPr>
            <a:r>
              <a:rPr lang="ru-RU" sz="5900" u="sng" dirty="0" smtClean="0"/>
              <a:t>Словари</a:t>
            </a:r>
          </a:p>
          <a:p>
            <a:pPr lvl="0" indent="0"/>
            <a:endParaRPr lang="ru-RU" u="sng" dirty="0" smtClean="0"/>
          </a:p>
          <a:p>
            <a:pPr lvl="0" indent="0"/>
            <a:r>
              <a:rPr lang="ru-RU" u="sng" dirty="0" smtClean="0">
                <a:solidFill>
                  <a:schemeClr val="accent3"/>
                </a:solidFill>
                <a:hlinkClick r:id="rId2"/>
              </a:rPr>
              <a:t>http://feb-web.ru/feb/mas/mas-abc/default.asp</a:t>
            </a:r>
            <a:endParaRPr lang="ru-RU" dirty="0" smtClean="0">
              <a:solidFill>
                <a:schemeClr val="accent3"/>
              </a:solidFill>
            </a:endParaRPr>
          </a:p>
          <a:p>
            <a:pPr indent="0">
              <a:buNone/>
            </a:pPr>
            <a:r>
              <a:rPr lang="ru-RU" dirty="0" smtClean="0"/>
              <a:t>Словарь русского языка в 4-х томах (М., Русский язык, 1999. Т. 1—4).</a:t>
            </a:r>
          </a:p>
          <a:p>
            <a:pPr indent="0">
              <a:buNone/>
            </a:pPr>
            <a:r>
              <a:rPr lang="ru-RU" dirty="0" smtClean="0"/>
              <a:t>Словарь русского языка в четырех томах (Малый академический словарь, МАС) — наиболее авторитетный нормативный словарь современного русского литературного языка, охватывающий с необходимой полнотой общеупотребительную лексику и фразеологию и предписывающий стандарты употребления слов и устойчивых словосочетаний. </a:t>
            </a:r>
          </a:p>
          <a:p>
            <a:pPr indent="0">
              <a:buNone/>
            </a:pPr>
            <a:r>
              <a:rPr lang="ru-RU" dirty="0" smtClean="0"/>
              <a:t> </a:t>
            </a:r>
            <a:endParaRPr lang="ru-RU" dirty="0" smtClean="0">
              <a:solidFill>
                <a:srgbClr val="FFC000"/>
              </a:solidFill>
            </a:endParaRPr>
          </a:p>
          <a:p>
            <a:pPr lvl="0" indent="0"/>
            <a:r>
              <a:rPr lang="ru-RU" u="sng" dirty="0" smtClean="0">
                <a:solidFill>
                  <a:srgbClr val="FFC000"/>
                </a:solidFill>
                <a:hlinkClick r:id="rId3"/>
              </a:rPr>
              <a:t>http://feb-web.ru/feb/ushakov/ush-abc/default.asp</a:t>
            </a:r>
            <a:endParaRPr lang="ru-RU" dirty="0" smtClean="0">
              <a:solidFill>
                <a:srgbClr val="FFC000"/>
              </a:solidFill>
            </a:endParaRPr>
          </a:p>
          <a:p>
            <a:pPr indent="0">
              <a:buNone/>
            </a:pPr>
            <a:r>
              <a:rPr lang="ru-RU" dirty="0" smtClean="0"/>
              <a:t>«Толковый словарь русского языка», работа над которым началась в 1928 г., вышел под редакцией Д. Н. Ушакова в 1934—1940 гг. (1-й том был кардинально отредактирован и переиздан в 1935 г.). В составлении словаря принимали участие ведущие русские лингвисты. Словарь Ушакова носит нормативный характер и не претендует на полный охват всех слоев лексики русского языка, однако составители словаря в полной мере учитывали семантику каждого включенного слова, тщательно фиксировали устаревающие и вновь возникающие значения. В плане корректности дефиниций </a:t>
            </a:r>
            <a:r>
              <a:rPr lang="ru-RU" dirty="0" err="1" smtClean="0"/>
              <a:t>ушаковский</a:t>
            </a:r>
            <a:r>
              <a:rPr lang="ru-RU" dirty="0" smtClean="0"/>
              <a:t> словарь и по сей день остается лучшим толковым словарем русского языка, незаменимым справочником при работе с текстами XIX — первой половины XX в.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/>
              <a:t>Дополнительные материалы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285992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ru-RU" sz="4800" dirty="0" smtClean="0"/>
              <a:t>Спасибо за внимание!</a:t>
            </a:r>
            <a:endParaRPr lang="ru-RU" sz="4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Font typeface="Wingdings" pitchFamily="2" charset="2"/>
              <a:buChar char="q"/>
            </a:pPr>
            <a:r>
              <a:rPr lang="ru-RU" dirty="0" smtClean="0"/>
              <a:t> Ознакомление учителя </a:t>
            </a:r>
            <a:r>
              <a:rPr lang="ru-RU" b="1" dirty="0" smtClean="0">
                <a:solidFill>
                  <a:srgbClr val="FFFF00"/>
                </a:solidFill>
              </a:rPr>
              <a:t>с изменениями в КИМ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/>
              <a:t>ГИА по русскому языку в текущем году и их анализ.</a:t>
            </a:r>
          </a:p>
          <a:p>
            <a:pPr marL="0" indent="0">
              <a:buFont typeface="Wingdings" pitchFamily="2" charset="2"/>
              <a:buChar char="q"/>
            </a:pPr>
            <a:endParaRPr lang="ru-RU" dirty="0" smtClean="0"/>
          </a:p>
          <a:p>
            <a:pPr marL="0" indent="0">
              <a:buFont typeface="Wingdings" pitchFamily="2" charset="2"/>
              <a:buChar char="q"/>
            </a:pPr>
            <a:r>
              <a:rPr lang="ru-RU" dirty="0" smtClean="0"/>
              <a:t> Проведение</a:t>
            </a:r>
            <a:r>
              <a:rPr lang="ru-RU" b="1" dirty="0" smtClean="0">
                <a:solidFill>
                  <a:srgbClr val="FFFF00"/>
                </a:solidFill>
              </a:rPr>
              <a:t> беседы с учащимися и родителями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/>
              <a:t>о необходимости подготовительной работы к ГИА по русскому языку с 5-6 классов.</a:t>
            </a:r>
          </a:p>
          <a:p>
            <a:pPr marL="0" indent="0">
              <a:buNone/>
            </a:pPr>
            <a:endParaRPr lang="ru-RU" dirty="0" smtClean="0"/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ru-RU" i="1" dirty="0" smtClean="0"/>
              <a:t>ознакомление учащихся и родителей 5-6 классов </a:t>
            </a:r>
            <a:r>
              <a:rPr lang="ru-RU" b="1" i="1" dirty="0" smtClean="0">
                <a:solidFill>
                  <a:srgbClr val="FFFF00"/>
                </a:solidFill>
              </a:rPr>
              <a:t>со структурой и содержанием ГИА</a:t>
            </a:r>
            <a:r>
              <a:rPr lang="ru-RU" i="1" dirty="0" smtClean="0"/>
              <a:t>;</a:t>
            </a:r>
            <a:endParaRPr lang="ru-RU" dirty="0" smtClean="0"/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ru-RU" i="1" dirty="0" smtClean="0"/>
              <a:t>информирование о приоритетности </a:t>
            </a:r>
            <a:r>
              <a:rPr lang="ru-RU" b="1" i="1" dirty="0" smtClean="0">
                <a:solidFill>
                  <a:srgbClr val="FFFF00"/>
                </a:solidFill>
              </a:rPr>
              <a:t>лингвистических</a:t>
            </a:r>
            <a:r>
              <a:rPr lang="ru-RU" i="1" dirty="0" smtClean="0"/>
              <a:t> знаний и умений учащихся по русскому языку для успешного выполнения частей А и В будущего экзамена (см следующий слайд); </a:t>
            </a:r>
          </a:p>
          <a:p>
            <a:pPr marL="624078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Возможная пошаговая схема по подготовке к ГИА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481329"/>
            <a:ext cx="8572560" cy="3090679"/>
          </a:xfrm>
          <a:solidFill>
            <a:schemeClr val="accent1"/>
          </a:solidFill>
        </p:spPr>
        <p:txBody>
          <a:bodyPr>
            <a:normAutofit fontScale="62500" lnSpcReduction="20000"/>
          </a:bodyPr>
          <a:lstStyle/>
          <a:p>
            <a:pPr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sz="3200" dirty="0" smtClean="0"/>
              <a:t>Работа проверяет </a:t>
            </a:r>
            <a:r>
              <a:rPr lang="ru-RU" sz="3200" b="1" dirty="0" smtClean="0">
                <a:solidFill>
                  <a:srgbClr val="FFFF00"/>
                </a:solidFill>
              </a:rPr>
              <a:t>лингвистическую компетенцию </a:t>
            </a:r>
            <a:r>
              <a:rPr lang="ru-RU" sz="3200" dirty="0" smtClean="0"/>
              <a:t>учащихся (знания о языке и речи; умение применять лингвистические знания в работе с языковым материалом, а также опознавательные, классификационные, аналитические учебно-языковые умения и навыки). О степени </a:t>
            </a:r>
            <a:r>
              <a:rPr lang="ru-RU" sz="3200" b="1" dirty="0" err="1" smtClean="0"/>
              <a:t>сформированности</a:t>
            </a:r>
            <a:r>
              <a:rPr lang="ru-RU" sz="3200" b="1" dirty="0" smtClean="0"/>
              <a:t> </a:t>
            </a:r>
            <a:r>
              <a:rPr lang="ru-RU" sz="3200" b="1" dirty="0" smtClean="0">
                <a:solidFill>
                  <a:srgbClr val="FFFF00"/>
                </a:solidFill>
              </a:rPr>
              <a:t>языковой компетенции </a:t>
            </a:r>
            <a:r>
              <a:rPr lang="ru-RU" sz="3200" dirty="0" smtClean="0"/>
              <a:t>говорят умения и навыки учащихся, связанные с соблюдением языковых норм (лексических, грамматических, стилистических, орфографических, пунктуационных). </a:t>
            </a:r>
          </a:p>
          <a:p>
            <a:pPr marL="0" indent="0" algn="just">
              <a:buNone/>
            </a:pPr>
            <a:r>
              <a:rPr lang="ru-RU" sz="3200" b="1" dirty="0" smtClean="0">
                <a:solidFill>
                  <a:srgbClr val="FFFF00"/>
                </a:solidFill>
              </a:rPr>
              <a:t>Коммуникативная компетенция </a:t>
            </a:r>
            <a:r>
              <a:rPr lang="ru-RU" sz="3200" dirty="0" smtClean="0"/>
              <a:t>проверяется в работе на уровне владения учащимися продуктивными и рецептивными навыками речевой деятельности.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Возможная пошаговая схема по подготовке к ГИА</a:t>
            </a:r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357554" y="4572008"/>
            <a:ext cx="5643602" cy="24620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786182" y="4857760"/>
            <a:ext cx="52149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None/>
            </a:pPr>
            <a:r>
              <a:rPr lang="ru-RU" dirty="0" smtClean="0"/>
              <a:t>Из «Спецификации контрольных измерительных материалов для проведения      в 2013 году ГИА по РУССКОМУ ЯЗЫКУ обучающихся, освоивших основные общеобразовательные программы основного общего образования».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i="1" dirty="0" smtClean="0"/>
              <a:t>ознакомление учащихся и родителей с </a:t>
            </a:r>
            <a:r>
              <a:rPr lang="ru-RU" b="1" i="1" dirty="0" smtClean="0">
                <a:solidFill>
                  <a:srgbClr val="FFFF00"/>
                </a:solidFill>
              </a:rPr>
              <a:t>нормами оценивания ГИА;</a:t>
            </a:r>
            <a:r>
              <a:rPr lang="ru-RU" i="1" dirty="0" smtClean="0">
                <a:solidFill>
                  <a:srgbClr val="FFFF00"/>
                </a:solidFill>
              </a:rPr>
              <a:t> 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ru-RU" i="1" dirty="0" smtClean="0"/>
              <a:t>ознакомление учащихся и родителей с демонстрационной версией </a:t>
            </a:r>
            <a:r>
              <a:rPr lang="ru-RU" b="1" i="1" dirty="0" smtClean="0">
                <a:solidFill>
                  <a:srgbClr val="FFFF00"/>
                </a:solidFill>
              </a:rPr>
              <a:t>диагностической работы </a:t>
            </a:r>
            <a:r>
              <a:rPr lang="ru-RU" i="1" dirty="0" smtClean="0"/>
              <a:t>для соответствующего класса;</a:t>
            </a:r>
          </a:p>
          <a:p>
            <a:pPr lvl="0">
              <a:spcAft>
                <a:spcPts val="600"/>
              </a:spcAft>
              <a:buFont typeface="Wingdings" pitchFamily="2" charset="2"/>
              <a:buChar char="Ø"/>
            </a:pPr>
            <a:r>
              <a:rPr lang="ru-RU" i="1" dirty="0" smtClean="0"/>
              <a:t>рассказ </a:t>
            </a:r>
            <a:r>
              <a:rPr lang="ru-RU" b="1" i="1" dirty="0" smtClean="0">
                <a:solidFill>
                  <a:srgbClr val="FFFF00"/>
                </a:solidFill>
              </a:rPr>
              <a:t>о требованиях учителя</a:t>
            </a:r>
            <a:r>
              <a:rPr lang="ru-RU" i="1" dirty="0" smtClean="0"/>
              <a:t>, нацеленных на повышение уровня не только практической грамотности, но и  </a:t>
            </a:r>
            <a:r>
              <a:rPr lang="ru-RU" b="1" i="1" dirty="0" smtClean="0">
                <a:solidFill>
                  <a:srgbClr val="FFFF00"/>
                </a:solidFill>
              </a:rPr>
              <a:t>лингвистической</a:t>
            </a:r>
            <a:r>
              <a:rPr lang="ru-RU" i="1" dirty="0" smtClean="0"/>
              <a:t> компетенции учащихся (введение лингвистической терминологии, обозначение орфограмм и </a:t>
            </a:r>
            <a:r>
              <a:rPr lang="ru-RU" i="1" dirty="0" err="1" smtClean="0"/>
              <a:t>пунктограмм</a:t>
            </a:r>
            <a:r>
              <a:rPr lang="ru-RU" i="1" dirty="0" smtClean="0"/>
              <a:t>,  опросы на знание теоретического материала, следование алгоритмам, схемам и таблицам, предложенным учителем для использования и запоминания правил и т.д.).</a:t>
            </a:r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Возможная пошаговая схема по подготовке к ГИА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ln w="38100"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pPr lvl="0">
              <a:buFont typeface="Wingdings" pitchFamily="2" charset="2"/>
              <a:buChar char="q"/>
            </a:pPr>
            <a:r>
              <a:rPr lang="ru-RU" dirty="0" smtClean="0"/>
              <a:t>Создание системы углубленной работы по темам курса, включенным в </a:t>
            </a:r>
            <a:r>
              <a:rPr lang="ru-RU" b="1" dirty="0" smtClean="0">
                <a:solidFill>
                  <a:srgbClr val="FFFF00"/>
                </a:solidFill>
              </a:rPr>
              <a:t>проверяемые элементы содержания КИМ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pPr lvl="0">
              <a:buFont typeface="Wingdings" pitchFamily="2" charset="2"/>
              <a:buChar char="q"/>
            </a:pPr>
            <a:endParaRPr lang="ru-RU" dirty="0" smtClean="0">
              <a:solidFill>
                <a:srgbClr val="FFFF00"/>
              </a:solidFill>
            </a:endParaRPr>
          </a:p>
          <a:p>
            <a:pPr lvl="0">
              <a:buFont typeface="Wingdings" pitchFamily="2" charset="2"/>
              <a:buChar char="q"/>
            </a:pPr>
            <a:r>
              <a:rPr lang="ru-RU" dirty="0" smtClean="0"/>
              <a:t>Подбор теоретического и практического материалов </a:t>
            </a:r>
            <a:r>
              <a:rPr lang="ru-RU" b="1" dirty="0" smtClean="0">
                <a:solidFill>
                  <a:srgbClr val="FFFF00"/>
                </a:solidFill>
              </a:rPr>
              <a:t>пропедевтического</a:t>
            </a:r>
            <a:r>
              <a:rPr lang="ru-RU" b="1" dirty="0" smtClean="0"/>
              <a:t> </a:t>
            </a:r>
            <a:r>
              <a:rPr lang="ru-RU" dirty="0" smtClean="0"/>
              <a:t>(опережающего) характера при изучении русского языка и литературы (например, по теме «Средства языковой выразительности») в 5 – 6 классах и его использование.</a:t>
            </a:r>
          </a:p>
          <a:p>
            <a:pPr lvl="0">
              <a:buNone/>
            </a:pPr>
            <a:endParaRPr lang="ru-RU" dirty="0" smtClean="0"/>
          </a:p>
          <a:p>
            <a:pPr lvl="0">
              <a:buFont typeface="Wingdings" pitchFamily="2" charset="2"/>
              <a:buChar char="q"/>
            </a:pPr>
            <a:r>
              <a:rPr lang="ru-RU" dirty="0" smtClean="0"/>
              <a:t>Подбор учителем и выполнение учащимися </a:t>
            </a:r>
            <a:r>
              <a:rPr lang="ru-RU" b="1" dirty="0" smtClean="0">
                <a:solidFill>
                  <a:srgbClr val="FFFF00"/>
                </a:solidFill>
              </a:rPr>
              <a:t>заданий</a:t>
            </a:r>
            <a:r>
              <a:rPr lang="ru-RU" b="1" dirty="0" smtClean="0"/>
              <a:t> </a:t>
            </a:r>
            <a:r>
              <a:rPr lang="ru-RU" dirty="0" smtClean="0"/>
              <a:t>по программе курса </a:t>
            </a:r>
            <a:r>
              <a:rPr lang="ru-RU" b="1" dirty="0" smtClean="0">
                <a:solidFill>
                  <a:srgbClr val="FFFF00"/>
                </a:solidFill>
              </a:rPr>
              <a:t>в формате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ГИА </a:t>
            </a:r>
            <a:r>
              <a:rPr lang="ru-RU" dirty="0" smtClean="0"/>
              <a:t>(существующие тесты и задания, созданные учителем) 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Возможная пошаговая схема по подготовке к ГИА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одержимое 10"/>
          <p:cNvGraphicFramePr>
            <a:graphicFrameLocks noGrp="1"/>
          </p:cNvGraphicFramePr>
          <p:nvPr>
            <p:ph sz="half" idx="1"/>
          </p:nvPr>
        </p:nvGraphicFramePr>
        <p:xfrm>
          <a:off x="214274" y="4929198"/>
          <a:ext cx="892972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  <a:gridCol w="52527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5214942" y="1285860"/>
            <a:ext cx="3929058" cy="3071834"/>
          </a:xfrm>
          <a:solidFill>
            <a:schemeClr val="accent1"/>
          </a:solidFill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После каждой выполненной тренировочной работы ученики заштриховывают клеточки, где их постигла неудача. </a:t>
            </a:r>
          </a:p>
          <a:p>
            <a:r>
              <a:rPr lang="ru-RU" dirty="0" smtClean="0"/>
              <a:t>Ученик по этим результатам может проанализировать свои знания и умения и нацелить себя на более упорную работу по данной теме. </a:t>
            </a:r>
          </a:p>
          <a:p>
            <a:r>
              <a:rPr lang="ru-RU" dirty="0" smtClean="0"/>
              <a:t>Это дает возможность и учителю увеличить количество заданий по тем темам, которые хуже усвоены.  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Возможная пошаговая схема по подготовке к ГИА</a:t>
            </a:r>
            <a:endParaRPr lang="ru-RU" dirty="0"/>
          </a:p>
        </p:txBody>
      </p:sp>
      <p:sp>
        <p:nvSpPr>
          <p:cNvPr id="12" name="Содержимое 9"/>
          <p:cNvSpPr txBox="1">
            <a:spLocks/>
          </p:cNvSpPr>
          <p:nvPr/>
        </p:nvSpPr>
        <p:spPr>
          <a:xfrm>
            <a:off x="5572132" y="1428736"/>
            <a:ext cx="3252782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282" y="1785926"/>
            <a:ext cx="4714908" cy="2308324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q"/>
            </a:pPr>
            <a:r>
              <a:rPr lang="ru-RU" dirty="0" smtClean="0"/>
              <a:t> Возможно создание </a:t>
            </a:r>
            <a:r>
              <a:rPr lang="ru-RU" b="1" dirty="0" smtClean="0">
                <a:solidFill>
                  <a:srgbClr val="FFFF00"/>
                </a:solidFill>
              </a:rPr>
              <a:t>индивидуальной сетки-схемы</a:t>
            </a:r>
            <a:r>
              <a:rPr lang="ru-RU" dirty="0" smtClean="0"/>
              <a:t> (диагностической карты) выполнения тренировочных заданий для самоанализа каждого учащегося. </a:t>
            </a:r>
          </a:p>
          <a:p>
            <a:endParaRPr lang="ru-RU" dirty="0" smtClean="0"/>
          </a:p>
          <a:p>
            <a:r>
              <a:rPr lang="ru-RU" dirty="0" smtClean="0"/>
              <a:t>Конечно, таблица может содержать другое количество заданий, с учетом изученных тем.</a:t>
            </a:r>
            <a:endParaRPr lang="ru-RU" dirty="0"/>
          </a:p>
        </p:txBody>
      </p:sp>
      <p:sp>
        <p:nvSpPr>
          <p:cNvPr id="16" name="Горизонтальный свиток 15"/>
          <p:cNvSpPr/>
          <p:nvPr/>
        </p:nvSpPr>
        <p:spPr>
          <a:xfrm>
            <a:off x="7429520" y="4071942"/>
            <a:ext cx="1714480" cy="81895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7500926" y="428625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Шамова Л.И.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3857652"/>
          </a:xfrm>
        </p:spPr>
        <p:txBody>
          <a:bodyPr>
            <a:normAutofit fontScale="90000"/>
          </a:bodyPr>
          <a:lstStyle/>
          <a:p>
            <a:pPr algn="r">
              <a:buClr>
                <a:schemeClr val="accent1"/>
              </a:buClr>
              <a:buFont typeface="Wingdings" pitchFamily="2" charset="2"/>
              <a:buChar char="q"/>
            </a:pPr>
            <a:r>
              <a:rPr lang="ru-RU" sz="4400" dirty="0" smtClean="0"/>
              <a:t> Что может помочь учителю </a:t>
            </a:r>
            <a:br>
              <a:rPr lang="ru-RU" sz="4400" dirty="0" smtClean="0"/>
            </a:br>
            <a:r>
              <a:rPr lang="ru-RU" sz="4400" dirty="0" smtClean="0"/>
              <a:t>в подготовке к выполнению учащимися конкретных заданий А и В</a:t>
            </a:r>
            <a:br>
              <a:rPr lang="ru-RU" sz="4400" dirty="0" smtClean="0"/>
            </a:br>
            <a:r>
              <a:rPr lang="ru-RU" sz="4400" dirty="0" smtClean="0"/>
              <a:t> на будущем </a:t>
            </a:r>
            <a:br>
              <a:rPr lang="ru-RU" sz="4400" dirty="0" smtClean="0"/>
            </a:br>
            <a:r>
              <a:rPr lang="ru-RU" sz="4400" dirty="0" smtClean="0"/>
              <a:t>экзамене? </a:t>
            </a:r>
            <a:endParaRPr lang="ru-RU" sz="4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txDef>
      <a:spPr>
        <a:noFill/>
        <a:scene3d>
          <a:camera prst="isometricOffAxis1Right"/>
          <a:lightRig rig="threePt" dir="t"/>
        </a:scene3d>
      </a:spPr>
      <a:bodyPr wrap="square" rtlCol="0">
        <a:spAutoFit/>
      </a:bodyPr>
      <a:lstStyle>
        <a:defPPr>
          <a:defRPr b="1"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1405</TotalTime>
  <Words>1476</Words>
  <PresentationFormat>Экран (4:3)</PresentationFormat>
  <Paragraphs>282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Открытая</vt:lpstr>
      <vt:lpstr>   ГБОУ СОШ № 585 Кировского района Санкт-Петербурга   Подготовка к ГИА по русскому языку  в 5-6 классах</vt:lpstr>
      <vt:lpstr>     </vt:lpstr>
      <vt:lpstr>Какими могут быть шаги учителя в 5-6 классах   для подготовки к будущему экзамену в форме ГИА в 9 классе? </vt:lpstr>
      <vt:lpstr>Возможная пошаговая схема по подготовке к ГИА</vt:lpstr>
      <vt:lpstr>Возможная пошаговая схема по подготовке к ГИА</vt:lpstr>
      <vt:lpstr>Возможная пошаговая схема по подготовке к ГИА</vt:lpstr>
      <vt:lpstr>Возможная пошаговая схема по подготовке к ГИА</vt:lpstr>
      <vt:lpstr>Возможная пошаговая схема по подготовке к ГИА</vt:lpstr>
      <vt:lpstr> Что может помочь учителю  в подготовке к выполнению учащимися конкретных заданий А и В  на будущем  экзамене? </vt:lpstr>
      <vt:lpstr>А1.  Текст как речевое произведение. Смысловая и композиционная целостность текста. Анализ текста</vt:lpstr>
      <vt:lpstr>А2. Анализ текста.  Лексическое значение слова</vt:lpstr>
      <vt:lpstr>А3. Выразительные средства лексики и фразеологии. Анализ средств выразительности</vt:lpstr>
      <vt:lpstr>А4. Фонетика. Звуки и буквы. Фонетический анализ слова</vt:lpstr>
      <vt:lpstr>А5. Правописание корней. Правописание словарных слов</vt:lpstr>
      <vt:lpstr>А6. Правописание приставок. Слитное, дефисное, раздельное написание</vt:lpstr>
      <vt:lpstr>А7. Правописание суффиксов различных частей речи (кроме -Н-/-НН-). Правописание -Н- и -НН- в различных частях речи. Правописание личных окончаний глаголов и суффиксов причастий настоящего времени</vt:lpstr>
      <vt:lpstr>В1. Лексика и фразеология. Синонимы. Фразеологические обороты. Группы слов по происхождению и употреблению</vt:lpstr>
      <vt:lpstr>В2. Словосочетание</vt:lpstr>
      <vt:lpstr>В3. Предложение. Грамматическая (предикативная) основа предложения. Подлежащее и сказуемое как главные члены предложения</vt:lpstr>
      <vt:lpstr>В4. Осложнённое простое предложение</vt:lpstr>
      <vt:lpstr>Задания В5-В9</vt:lpstr>
      <vt:lpstr> Какие пособия могут помочь учителю в подготовке                  к тестированию                               в формате ГИА?</vt:lpstr>
      <vt:lpstr>Тесты и тренировочные работы</vt:lpstr>
      <vt:lpstr>Тесты и тренировочные работы</vt:lpstr>
      <vt:lpstr>Дополнительные материалы (5-7 классы)</vt:lpstr>
      <vt:lpstr>Дополнительные материалы (5-7 классы)</vt:lpstr>
      <vt:lpstr>Дополнительные материалы (5-7 классы)</vt:lpstr>
      <vt:lpstr>Дополнительные материалы (5-7 классы)</vt:lpstr>
      <vt:lpstr>Дополнительные материалы (5-7 классы)</vt:lpstr>
      <vt:lpstr>Дополнительные материалы (5-7 классы)</vt:lpstr>
      <vt:lpstr>Дополнительные материалы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User-001</cp:lastModifiedBy>
  <cp:revision>104</cp:revision>
  <dcterms:created xsi:type="dcterms:W3CDTF">2013-05-05T13:57:20Z</dcterms:created>
  <dcterms:modified xsi:type="dcterms:W3CDTF">2013-05-16T05:02:31Z</dcterms:modified>
</cp:coreProperties>
</file>