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1" r:id="rId5"/>
    <p:sldId id="263" r:id="rId6"/>
    <p:sldId id="262" r:id="rId7"/>
    <p:sldId id="258" r:id="rId8"/>
    <p:sldId id="259" r:id="rId9"/>
    <p:sldId id="264" r:id="rId10"/>
    <p:sldId id="260" r:id="rId11"/>
    <p:sldId id="272" r:id="rId12"/>
    <p:sldId id="266" r:id="rId13"/>
    <p:sldId id="267" r:id="rId14"/>
    <p:sldId id="268" r:id="rId15"/>
    <p:sldId id="269" r:id="rId16"/>
    <p:sldId id="273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93" d="100"/>
          <a:sy n="93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3A3BAE-4841-4EE9-A0F8-BBC5EB840607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36D866-F9B0-4712-91FB-862607CEC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umka.ru/" TargetMode="External"/><Relationship Id="rId13" Type="http://schemas.openxmlformats.org/officeDocument/2006/relationships/hyperlink" Target="http://www.1umka.ru/load/scenarii_prazdnikov/1" TargetMode="External"/><Relationship Id="rId3" Type="http://schemas.openxmlformats.org/officeDocument/2006/relationships/hyperlink" Target="http://detsad-kitty.ru/" TargetMode="External"/><Relationship Id="rId7" Type="http://schemas.openxmlformats.org/officeDocument/2006/relationships/hyperlink" Target="http://www.zonar.info/" TargetMode="External"/><Relationship Id="rId12" Type="http://schemas.openxmlformats.org/officeDocument/2006/relationships/hyperlink" Target="http://www.1umka.ru/index/onlajn_raskraski/0-4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://www.detkiuch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ackpacku.com/" TargetMode="External"/><Relationship Id="rId11" Type="http://schemas.openxmlformats.org/officeDocument/2006/relationships/hyperlink" Target="http://www.1umka.ru/index/detskie_pesni_treki/0-430" TargetMode="External"/><Relationship Id="rId5" Type="http://schemas.openxmlformats.org/officeDocument/2006/relationships/hyperlink" Target="http://www.baby-news.net/" TargetMode="External"/><Relationship Id="rId15" Type="http://schemas.openxmlformats.org/officeDocument/2006/relationships/hyperlink" Target="http://bukashka.org/" TargetMode="External"/><Relationship Id="rId10" Type="http://schemas.openxmlformats.org/officeDocument/2006/relationships/hyperlink" Target="http://www.1umka.ru/load/detskie_pesni_i_muzyka/17" TargetMode="External"/><Relationship Id="rId4" Type="http://schemas.openxmlformats.org/officeDocument/2006/relationships/hyperlink" Target="http://razigrushki.ru/" TargetMode="External"/><Relationship Id="rId9" Type="http://schemas.openxmlformats.org/officeDocument/2006/relationships/hyperlink" Target="http://www.1umka.ru/news/obuchajushhie_multfilmy/1-0-4" TargetMode="External"/><Relationship Id="rId14" Type="http://schemas.openxmlformats.org/officeDocument/2006/relationships/hyperlink" Target="http://www.1umka.ru/load/skazki_onlajn/2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H="1">
            <a:off x="2627784" y="1340768"/>
            <a:ext cx="6048672" cy="522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Инновационные образовательные технологии в ДОУ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процессе реализации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en-US" sz="4000" b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ФГОС ДО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Составитель: </a:t>
            </a:r>
            <a:r>
              <a:rPr lang="ru-RU" b="1" i="1" dirty="0" err="1" smtClean="0">
                <a:latin typeface="Times New Roman"/>
                <a:ea typeface="Calibri"/>
                <a:cs typeface="Times New Roman"/>
              </a:rPr>
              <a:t>Погаленко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И.А.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ст. </a:t>
            </a:r>
            <a:r>
              <a:rPr lang="ru-RU" b="1" i="1" dirty="0" err="1" smtClean="0">
                <a:latin typeface="Times New Roman"/>
                <a:ea typeface="Calibri"/>
                <a:cs typeface="Times New Roman"/>
              </a:rPr>
              <a:t>воспитательГБДОУ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№20 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Кировского </a:t>
            </a:r>
            <a:r>
              <a:rPr lang="ru-RU" b="1" i="1" dirty="0" err="1" smtClean="0">
                <a:latin typeface="Times New Roman"/>
                <a:ea typeface="Calibri"/>
                <a:cs typeface="Times New Roman"/>
              </a:rPr>
              <a:t>районаСанкт-Петербурга</a:t>
            </a:r>
            <a:endParaRPr lang="ru-RU" b="1" i="1" dirty="0" smtClean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69" y="0"/>
            <a:ext cx="317023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06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686800" cy="4586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Использование электронных образовательных ресурсов в образовательном процессе</a:t>
            </a:r>
            <a:r>
              <a:rPr lang="ru-RU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мультимедийных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сети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Использование компьютерных игр в образовательной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Изготовление печатной продукции: тематических выпусков стенных газет, буклетов, журнала для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садике постоянно используют программы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"ПараГраф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сайтов </a:t>
            </a:r>
          </a:p>
          <a:p>
            <a:pPr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 e-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1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187624" y="5157192"/>
            <a:ext cx="3456384" cy="1557956"/>
          </a:xfrm>
          <a:prstGeom prst="round2DiagRect">
            <a:avLst/>
          </a:prstGeom>
          <a:solidFill>
            <a:srgbClr val="FFFF66"/>
          </a:solidFill>
          <a:ln w="76200">
            <a:solidFill>
              <a:srgbClr val="CC99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Информатизация дошкольного образования – это комплексный, многоплановый, ресурсоемкий процесс, в котором участвуют и дети, и педагоги, и администрация ДОУ.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503445" y="5281107"/>
            <a:ext cx="3709646" cy="1557956"/>
          </a:xfrm>
          <a:prstGeom prst="round2DiagRect">
            <a:avLst/>
          </a:prstGeom>
          <a:solidFill>
            <a:srgbClr val="FFFF66"/>
          </a:solidFill>
          <a:ln w="76200">
            <a:solidFill>
              <a:srgbClr val="CC99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0033CC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Использование ИКТ позволит модернизировать  образовательный процесс, повысить эффективность и качество образования, мотивировать детей на поисковую деятельность, дифференцировать обучение с учетом индивидуальных особенностей детей.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sz="1400" dirty="0" smtClean="0"/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700" name="Oval 23"/>
          <p:cNvSpPr>
            <a:spLocks noChangeArrowheads="1"/>
          </p:cNvSpPr>
          <p:nvPr/>
        </p:nvSpPr>
        <p:spPr bwMode="auto">
          <a:xfrm>
            <a:off x="2627784" y="3068960"/>
            <a:ext cx="4608513" cy="1285875"/>
          </a:xfrm>
          <a:prstGeom prst="ellipse">
            <a:avLst/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indent="127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smtClean="0">
                <a:ln/>
                <a:solidFill>
                  <a:schemeClr val="accent3"/>
                </a:solidFill>
                <a:latin typeface="Arial" charset="0"/>
              </a:rPr>
              <a:t>     </a:t>
            </a:r>
            <a:r>
              <a:rPr lang="ru-RU" sz="3600" b="1" dirty="0" smtClean="0">
                <a:ln/>
                <a:solidFill>
                  <a:schemeClr val="bg2">
                    <a:lumMod val="10000"/>
                  </a:schemeClr>
                </a:solidFill>
                <a:latin typeface="+mj-lt"/>
              </a:rPr>
              <a:t>Актуальность</a:t>
            </a:r>
            <a:r>
              <a:rPr lang="ru-RU" sz="3600" b="1" dirty="0" smtClean="0">
                <a:ln/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</a:t>
            </a:r>
            <a:endParaRPr lang="ru-RU" sz="3600" b="1" dirty="0">
              <a:ln/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9701" name="AutoShape 24"/>
          <p:cNvSpPr>
            <a:spLocks noChangeArrowheads="1"/>
          </p:cNvSpPr>
          <p:nvPr/>
        </p:nvSpPr>
        <p:spPr bwMode="auto">
          <a:xfrm>
            <a:off x="1619672" y="2852936"/>
            <a:ext cx="6696075" cy="165618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010" y="10800"/>
                </a:moveTo>
                <a:cubicBezTo>
                  <a:pt x="4010" y="14550"/>
                  <a:pt x="7050" y="17590"/>
                  <a:pt x="10800" y="17590"/>
                </a:cubicBezTo>
                <a:cubicBezTo>
                  <a:pt x="14550" y="17590"/>
                  <a:pt x="17590" y="14550"/>
                  <a:pt x="17590" y="10800"/>
                </a:cubicBezTo>
                <a:cubicBezTo>
                  <a:pt x="17590" y="7050"/>
                  <a:pt x="14550" y="4010"/>
                  <a:pt x="10800" y="4010"/>
                </a:cubicBezTo>
                <a:cubicBezTo>
                  <a:pt x="7050" y="4010"/>
                  <a:pt x="4010" y="7050"/>
                  <a:pt x="4010" y="10800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rgbClr val="FF99FF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7318718">
            <a:off x="2395132" y="4517364"/>
            <a:ext cx="638457" cy="484632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14463424">
            <a:off x="2899538" y="2344892"/>
            <a:ext cx="605822" cy="484632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3745344">
            <a:off x="7029201" y="4536736"/>
            <a:ext cx="658135" cy="484632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220072" y="142852"/>
            <a:ext cx="3709646" cy="1917996"/>
          </a:xfrm>
          <a:prstGeom prst="round2DiagRect">
            <a:avLst/>
          </a:prstGeom>
          <a:solidFill>
            <a:srgbClr val="FFFF66"/>
          </a:solidFill>
          <a:ln w="76200">
            <a:solidFill>
              <a:srgbClr val="CC99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450850" algn="l"/>
                <a:tab pos="5715000" algn="l"/>
              </a:tabLst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Информатизация системы образования предъявляет новые требования к педагогу. Первостепенной задачей становится повышение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ИКТ-компетентности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, освоение ими работы с программными образовательными комплексами, ресурсами глобальной компьютерной сети Интернет.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115616" y="188640"/>
            <a:ext cx="3600400" cy="1872208"/>
          </a:xfrm>
          <a:prstGeom prst="round2DiagRect">
            <a:avLst/>
          </a:prstGeom>
          <a:solidFill>
            <a:srgbClr val="FFFF66"/>
          </a:solidFill>
          <a:ln w="76200">
            <a:solidFill>
              <a:srgbClr val="CC99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tabLst>
                <a:tab pos="450850" algn="l"/>
                <a:tab pos="5715000" algn="l"/>
              </a:tabLst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tabLst>
                <a:tab pos="450850" algn="l"/>
                <a:tab pos="5715000" algn="l"/>
              </a:tabLst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«Компьютерные технологии призваны в настоящий момент стать не дополнительным «довеском» в обучении и воспитании, а неотъемлемой частью целостного образовательного процесса, значительно повышающей его качество» (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Из «Концепции долгосрочного социально-экономического развития РФ на период до 2020 года»). </a:t>
            </a:r>
          </a:p>
          <a:p>
            <a:pPr algn="ctr" eaLnBrk="0" hangingPunct="0">
              <a:tabLst>
                <a:tab pos="450850" algn="l"/>
                <a:tab pos="5715000" algn="l"/>
              </a:tabLst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450850" algn="l"/>
                <a:tab pos="5715000" algn="l"/>
              </a:tabLst>
              <a:defRPr/>
            </a:pP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17923695">
            <a:off x="6639198" y="2279728"/>
            <a:ext cx="621996" cy="484632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12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551" y="1916832"/>
            <a:ext cx="21812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797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система методического сопровождения педагогов в условиях формирования  информационно-образовательной среды дошкольного образовательного учреждения позволяет определить эффективность использования информационных ресурсов для всех участников образовательного процесса:</a:t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>
            <a:normAutofit fontScale="775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детей: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изменение роли воспитанника в образовательном процессе (активная вовлеченность в процесс познания);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переход ученика от пассивного восприятия представленной информации к активному участию в образовательном процессе;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создает мотивацию процессу обучения на более высоком уровне;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позволяет принимать участие в творческих конкурсах для детей дошкольного возраста различного уровня (всероссийских, региональных, муниципальных).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74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прозрачность информации о ходе и результатах учебного процесса для родителей, органов управления образованием, общественности и т.д. за счет доступа к информации через Интернет;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позволяет участвовать в процессе мониторинга деятельности образовательной организации;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позволяет принимать участие в творческих конкурсах для детей дошкольного возраста различного уровня (всероссийских, региональных, муниципальных).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0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педагога: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информационная среда ДОУ существенно повышает мотивацию педагогов к использованию ИКТ, снижает трудоемкость работы при подготовке и проведении образовательной деятельности;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простое и естественное планирование с использованием ИКТ и ЭОР образовательного процесса;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поддержку всех этапов образовательного процесса – получение информации, практические занятия, мониторинг достижений; размещение и создание ЭОР;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позволяет изменить роль воспитателя (поддержка учебного процесса и его координация) и воспитанника в образовательном процессе (активная вовлеченность в процесс познания);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дает возможность реализовать принципиально новые формы и методы обучения, в том числе самостоятельного индивидуализированного обучения;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расширяет возможности повышения квалификации педагогов и диссеминации педагогического опыта, используя возможности образовательных порталов, дистанционной формы обучения;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дает возможность участия в профессиональных конкурсах различного уровня (всероссийских, региональных, муниципальных);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дает возможность создания электронного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порфолио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(в форме индивидуальной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страницы, сайта педагога).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0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администрации: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и культуры управленческой и педагогической деятельности;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мобильно, качественно и оперативно создавать, сопровождать и пополнять информационный банк данных ДОУ по различным направлениям деятельности образовательного учреждения;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обновление материально-технической базы ДОУ для формирования информационной образовательной среды ДОУ, создание дополнительных автоматизированных рабочих мест.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21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25658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b="1" dirty="0">
                <a:solidFill>
                  <a:srgbClr val="F8F8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dirty="0" smtClean="0">
                <a:solidFill>
                  <a:srgbClr val="F8F8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 </a:t>
            </a:r>
            <a:r>
              <a:rPr lang="ru-RU" b="1" dirty="0">
                <a:solidFill>
                  <a:srgbClr val="F8F8F8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модернизировать  образовательный процесс, повысить эффективность и качество образования, мотивировать детей на поисковую деятельность, дифференцировать обучение с учетом индивидуальных особенностей детей. 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825" y="3933056"/>
            <a:ext cx="39084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60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28092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45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3905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1938"/>
            <a:ext cx="2879031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54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08720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24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57200"/>
            <a:endParaRPr lang="ru-RU" sz="2400" b="1" dirty="0">
              <a:latin typeface="Times New Roman"/>
              <a:ea typeface="Calibri"/>
              <a:cs typeface="Times New Roman"/>
            </a:endParaRPr>
          </a:p>
          <a:p>
            <a:pPr indent="457200"/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Одно из требований Федерального Государственного Образовательного Стандарта Дошкольного Образования (ФГОС ДО) – это требования к условиям реализации образовательной программы дошкольного образования, а именно  материально-технические условия и требования к развивающей предметно-пространственной среды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068829" cy="225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59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07704" y="116632"/>
            <a:ext cx="5076564" cy="1152128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+mn-ea" charset="0"/>
              <a:cs typeface="+mn-c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+mn-ea" charset="0"/>
                <a:cs typeface="+mn-cs" charset="0"/>
              </a:rPr>
              <a:t>Требования к материально-техническим условиям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99592" y="2018362"/>
            <a:ext cx="3384377" cy="1080324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 charset="0"/>
              <a:cs typeface="+mn-c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Требования, определяемые в соответствии: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367090" y="1823580"/>
            <a:ext cx="2381373" cy="66931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Требования: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3569" y="3704476"/>
            <a:ext cx="3168352" cy="202878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с санитарно-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эпидиемиологическими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 правилами и нормативами;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с правилами пожарной безопасности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4048" y="2924944"/>
            <a:ext cx="3960440" cy="3369494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к средствам обучения и воспитания;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к оснащенности помещений развивающей предметно-пространственной среды;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к материально-техническому оснащению программы: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учебно-методический комплект;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оборудование;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+mn-cs" charset="0"/>
              </a:rPr>
              <a:t>оснащение(предметы)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336924" y="1268760"/>
            <a:ext cx="1379092" cy="74960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16016" y="1268760"/>
            <a:ext cx="1664395" cy="62039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3098686"/>
            <a:ext cx="0" cy="6057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2"/>
          </p:cNvCxnSpPr>
          <p:nvPr/>
        </p:nvCxnSpPr>
        <p:spPr>
          <a:xfrm flipH="1">
            <a:off x="7509048" y="2492895"/>
            <a:ext cx="48729" cy="3908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8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развивающего обучения;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решения исследовательских задач  (ТРИЗ);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и проектные методы;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«Дебаты»;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использования в образовании игровых метолов: ролевых, деловых и других видов обучающих игр;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в сотрудничестве;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в диалоге;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«Портфолио»;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«Мастерская»;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интерактивного обучения;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 технологии.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15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50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классифицируются: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формам и способам организации образовательного процесса;</a:t>
            </a:r>
          </a:p>
          <a:p>
            <a:pPr>
              <a:buClrTx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доминирующей целевой направленности на современные результаты дошкольного образования;</a:t>
            </a:r>
          </a:p>
          <a:p>
            <a:pPr>
              <a:buClrTx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ориентированные на приобретения опыта применения известных способов деятельности, которые после его усвоения имеют форму умений и навыков;</a:t>
            </a:r>
          </a:p>
          <a:p>
            <a:pPr>
              <a:buClrTx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ориентированные на формирования опыта эмоционально-ценностного отношения к себе, людям, миру;</a:t>
            </a:r>
          </a:p>
          <a:p>
            <a:pPr>
              <a:buClrTx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обеспечивающие приобретение опыта творческой деятельности;</a:t>
            </a:r>
          </a:p>
          <a:p>
            <a:pPr>
              <a:buClrTx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ориентированные на основе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компитентностного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892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/>
          </a:bodyPr>
          <a:lstStyle/>
          <a:p>
            <a:pPr marL="800100" indent="-457200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  (учебные материалы, для воспроизведения которых используют электронные устройства) являются неотъемлемой частью современной системы образования. Не является исключением и наш детский сад.</a:t>
            </a:r>
          </a:p>
          <a:p>
            <a:pPr marL="800100" indent="-457200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большинство школ и детских садов нашего района подключены к сети Интернет,  имеют свои сайты.  Создан  сайт и у нашего учреждения, работа  по его  содержательному наполнению ведется  постоянно.  Создана  единая информационно-образовательная среда  ОУ.</a:t>
            </a:r>
          </a:p>
          <a:p>
            <a:pPr marL="800100" indent="-457200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педагогического процесса  используются такие электронные образовательные ресурсы, как презентационные материалы,  обучающие программы,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ДОУ   и другие. В своей практике используем мультимедийные презентации и обучающие программы, т.к. материал, представленный различными информационными средами (звук, видео, графика, анимация) легче усваивается дошкольниками. 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909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fontScale="70000" lnSpcReduction="20000"/>
          </a:bodyPr>
          <a:lstStyle/>
          <a:p>
            <a:pPr marL="800100" indent="-457200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 ДОУ  активно используют мультимедийную технику и электронные образовательные ресурсы (ЭОР)  по всем направлениям образовательной и воспитательной деятельности: на занятиях по развитию математических, естественно-научных, экологических представлений, художественному творчеству, развитию речи, музыке, осваивают новые виды детской деятельности:  компьютерное конструирование, творческое экспериментирование, компьютерный дизайн, сотворчество и др.  Мультимедийное оборудование  активно  используем на родительских собраниях, районных методических объединениях, досуговых мероприятиях, мастер-классах. </a:t>
            </a:r>
          </a:p>
          <a:p>
            <a:pPr marL="800100" indent="-457200"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ДОУ  участвуют в  разработке электронных образовательных ресурсов (мультимедийных презентаций)  для  занятий с детьми разных возрастов, в психолого-коррекционной работе, в логопедической коррекции...   Накоплена обширная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электронных образовательных ресурсов, включающая развивающие компьютерные игры, презентации, обучающие фильмы, мультфильмы, звуковые файлы (музыка и  аудиокниги).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2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Электронные образовательные ресурсы для воспитателей дошкольного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учреждения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8369" y="3916676"/>
            <a:ext cx="243861" cy="9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899592" y="1600200"/>
            <a:ext cx="8092008" cy="47244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/>
              </a:rPr>
              <a:t>http://detsad-kitty.ru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– «Детсад» - сайт для детей и взрослых. На данном сайте вы сможете найти «Картинки», «Раскраски», «Мультфильмы», «Детская литература»,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Аудиосказки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и др.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http://razigrushki.ru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- 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РазИгрушки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- сайт для детей и их родителей,  которые заботятся о гармоничном развитии и воспитании своих детей.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5"/>
              </a:rPr>
              <a:t>http://www.baby-news.net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–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Baby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news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- Огромное количество развивающих материалов для детей, сайт будет интересен и родителям и детям.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6"/>
              </a:rPr>
              <a:t>http://packpacku.com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- детские раскраски, раскраски онлайн, раскраски из цифр, картинки из цифр, детские лабиринты, умелые ручки, развивающие детские онлайн игры, бесплатные онлайн игры для мальчиков и девочек и многое другое для Вашего ребёнка.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7"/>
              </a:rPr>
              <a:t>http://www.zonar.info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- "Оригами - Мир своими руками". Сайт посвящён древнему искусству складывания фигурок из бумаги. Здесь вы найдете схемы и видео схем складывания оригами.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8"/>
              </a:rPr>
              <a:t>http://www.1umka.ru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- «Умка - Детский развивающий сайт». На сайте Вы можете посмотреть как развлекательные, так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9"/>
              </a:rPr>
              <a:t>обучающие детские мультфильмы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скачать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10"/>
              </a:rPr>
              <a:t>сборники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 так же послушать 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11"/>
              </a:rPr>
              <a:t>скачать плюсовки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11"/>
              </a:rPr>
              <a:t>минусовки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11"/>
              </a:rPr>
              <a:t> детских песен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раскрасить вместе с вашими детьми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12"/>
              </a:rPr>
              <a:t>онлайн раскраски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выбрать понравившиеся вам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13"/>
              </a:rPr>
              <a:t>сценарии праздников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послушать детские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14"/>
              </a:rPr>
              <a:t>сказки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и еще многое другое!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15"/>
              </a:rPr>
              <a:t>http://bukashka.org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– «Букашка», сайт для дошкольников. Уроки рисования и музыки,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развивательные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игры, детские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флеш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игры и раскраски,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потешки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колыбельные, тесты, скороговорки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потешки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16"/>
              </a:rPr>
              <a:t>http://www.detkiuch.ru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–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Обучалки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развивалки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для детей» их развития, воспитания, обучения и творчества.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3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Современные информационные технологии обеспечивают не только доступ к практически неограниченному объему информации, но и позволяют осуществлять ее аналитическую обработку. Таким образом, они представляют одно из средств развития учебной, познавательной и исследовательской деятельности в сочетании с традиционными технологиями, методами и средствами .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1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764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Современные образовательные ТЕХНОЛОГИИ</vt:lpstr>
      <vt:lpstr>Технологии классифицируются:</vt:lpstr>
      <vt:lpstr>Слайд 6</vt:lpstr>
      <vt:lpstr>Слайд 7</vt:lpstr>
      <vt:lpstr>Электронные образовательные ресурсы для воспитателей дошкольного учреждения</vt:lpstr>
      <vt:lpstr>Слайд 9</vt:lpstr>
      <vt:lpstr>Использование электронных образовательных ресурсов в образовательном процессе </vt:lpstr>
      <vt:lpstr>Слайд 11</vt:lpstr>
      <vt:lpstr>Созданная система методического сопровождения педагогов в условиях формирования  информационно-образовательной среды дошкольного образовательного учреждения позволяет определить эффективность использования информационных ресурсов для всех участников образовательного процесса: 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36</cp:revision>
  <dcterms:created xsi:type="dcterms:W3CDTF">2014-10-16T14:55:44Z</dcterms:created>
  <dcterms:modified xsi:type="dcterms:W3CDTF">2017-05-15T13:54:25Z</dcterms:modified>
</cp:coreProperties>
</file>