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6" r:id="rId4"/>
    <p:sldId id="258" r:id="rId5"/>
    <p:sldId id="267" r:id="rId6"/>
    <p:sldId id="259" r:id="rId7"/>
    <p:sldId id="268" r:id="rId8"/>
    <p:sldId id="265" r:id="rId9"/>
    <p:sldId id="26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7AA607-BECA-46F5-8E00-02FFA630A3D0}" type="datetimeFigureOut">
              <a:rPr lang="ru-RU" smtClean="0"/>
              <a:t>15.05.2017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23666-5AC5-4F5F-BF0F-D296BA492BA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DF7237-ECE8-4B6E-BAF8-2D1A81E72907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44877-BB58-46CC-A296-4110D7A54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6F1324B-23C1-4922-A068-38FC16680CB5}" type="datetimeFigureOut">
              <a:rPr lang="ru-RU" smtClean="0"/>
              <a:pPr/>
              <a:t>15.05.2017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92F941F-D3E5-4651-9B84-E15AA4A9B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571744"/>
            <a:ext cx="8458200" cy="1222375"/>
          </a:xfrm>
        </p:spPr>
        <p:txBody>
          <a:bodyPr/>
          <a:lstStyle/>
          <a:p>
            <a:pPr algn="ctr"/>
            <a:r>
              <a:rPr lang="ru-RU" dirty="0" smtClean="0"/>
              <a:t>ВОЗМОЖНОСТИ СЕТЕВОГО ВЗАИМОДЕЙСТВИЯ ДОО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642918"/>
            <a:ext cx="8458200" cy="9144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Из опыта работы ГБДОУ д/с № 20 </a:t>
            </a:r>
          </a:p>
          <a:p>
            <a:pPr algn="ctr"/>
            <a:r>
              <a:rPr lang="ru-RU" dirty="0" smtClean="0"/>
              <a:t>Кировского р-на Санкт-Петербурга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88682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871296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 взаимодействия образовательных учреждений</a:t>
            </a:r>
            <a:r>
              <a:rPr lang="ru-RU" sz="2000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сети позволяет на практике: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добиться вместе того, чего нельзя добиться</a:t>
            </a:r>
            <a:r>
              <a:rPr lang="ru-RU" sz="2000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поодиночке;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усилить </a:t>
            </a:r>
            <a:r>
              <a:rPr lang="ru-RU" sz="200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взаимопомощь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оказывать влияние на другие организации и</a:t>
            </a:r>
            <a:r>
              <a:rPr lang="ru-RU" sz="2000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 — как внутри сети, так и за её пределами;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углубить понимание проблемы и расширить границы</a:t>
            </a:r>
            <a:r>
              <a:rPr lang="ru-RU" sz="2000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 благодаря объединению организаций и</a:t>
            </a:r>
            <a:r>
              <a:rPr lang="ru-RU" sz="2000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учреждений с различными возможностями;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помогать в работе друг другу и делать работу</a:t>
            </a:r>
            <a:r>
              <a:rPr lang="ru-RU" sz="2000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совместно;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обеспечить обмен идеями, мнениями, опытом и</a:t>
            </a:r>
            <a:r>
              <a:rPr lang="ru-RU" sz="2000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технологиями;</a:t>
            </a:r>
          </a:p>
          <a:p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морально и психологически поддержать участников</a:t>
            </a:r>
            <a:r>
              <a:rPr lang="ru-RU" sz="2000" b="0" i="0" u="none" strike="noStrike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</a:t>
            </a:r>
          </a:p>
          <a:p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378619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Важны три основных элемента, которые должны присутствовать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сетевом социальном движении: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коммуникативное пространство,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объединяющая идея или смысловой концепт,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и связанность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01837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46085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«Люди вместе могут совершить то,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чего не в силах сделать в одиночку;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единение умов и рук,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сосредоточение их сил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стать почти всемогущим»</a:t>
            </a: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Джон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Уибстер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1" y="3717032"/>
            <a:ext cx="77048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Педагогическом словаре РАО дается следующее определение методической работы: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 работа — часть системы непрерывного образования преподавателей, воспитателей. Цели методической работы: освоение наиболее рациональных методов и приемов обучения и воспитания учащихся; повышение уровня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общедидактической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методической подготовленности педагога к организации и ведению учебно-воспитательной работы; обмен опытом».</a:t>
            </a:r>
          </a:p>
        </p:txBody>
      </p:sp>
    </p:spTree>
    <p:extLst>
      <p:ext uri="{BB962C8B-B14F-4D97-AF65-F5344CB8AC3E}">
        <p14:creationId xmlns="" xmlns:p14="http://schemas.microsoft.com/office/powerpoint/2010/main" val="223379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41763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cs typeface="Trebuchet MS" pitchFamily="34" charset="0"/>
              </a:rPr>
              <a:t>Документы, регулирующие взаимодействие социального партнерства</a:t>
            </a:r>
          </a:p>
        </p:txBody>
      </p:sp>
      <p:sp>
        <p:nvSpPr>
          <p:cNvPr id="5123" name="Текст 3"/>
          <p:cNvSpPr>
            <a:spLocks noGrp="1"/>
          </p:cNvSpPr>
          <p:nvPr>
            <p:ph type="body" sz="half" idx="2"/>
          </p:nvPr>
        </p:nvSpPr>
        <p:spPr>
          <a:xfrm>
            <a:off x="357158" y="1071546"/>
            <a:ext cx="8077200" cy="54864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ФЗ РФ № 273-ФЗ «Об образовании в Российской Федерации» 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Федеральный государственный образовательный стандарт дошкольного образования утвержден приказом </a:t>
            </a:r>
            <a:r>
              <a:rPr lang="ru-RU" dirty="0" err="1" smtClean="0">
                <a:solidFill>
                  <a:schemeClr val="tx2"/>
                </a:solidFill>
              </a:rPr>
              <a:t>Минобрнауки</a:t>
            </a:r>
            <a:r>
              <a:rPr lang="ru-RU" dirty="0" smtClean="0">
                <a:solidFill>
                  <a:schemeClr val="tx2"/>
                </a:solidFill>
              </a:rPr>
              <a:t> России от 17 октября 2013 г. № 1155 (зарегистрирован в Минюсте России 14 ноября 2013 г., регистрационный №30384)</a:t>
            </a:r>
          </a:p>
          <a:p>
            <a:r>
              <a:rPr lang="ru-RU" dirty="0" err="1" smtClean="0">
                <a:solidFill>
                  <a:schemeClr val="tx2"/>
                </a:solidFill>
              </a:rPr>
              <a:t>СанПиН</a:t>
            </a:r>
            <a:r>
              <a:rPr lang="ru-RU" dirty="0" smtClean="0">
                <a:solidFill>
                  <a:schemeClr val="tx2"/>
                </a:solidFill>
              </a:rPr>
              <a:t> 2.4.1.3049-13.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Стратегия развития системы образования Санкт-Петербурга 2011-2020 «Петербургская школа 2020»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Закон Санкт-Петербурга от 17 июля 2013 года №461-83 "Об образовании в Санкт-Петербурге"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Программа развития системы образования Кировского района Санкт-Петербурга на 2016-2020 годы.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Устав ГБДОУ № 20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Программа ДОУ «Развитие»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ООП ДОУ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Рабочая ОП педагога</a:t>
            </a:r>
          </a:p>
          <a:p>
            <a:pPr>
              <a:buFont typeface="Wingdings 2" pitchFamily="18" charset="2"/>
              <a:buNone/>
            </a:pPr>
            <a:endParaRPr lang="ru-RU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591050"/>
            <a:ext cx="5057775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620688"/>
            <a:ext cx="6752490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0" u="none" strike="noStrike" baseline="0" dirty="0" smtClean="0">
                <a:latin typeface="Times New Roman,Bold"/>
              </a:rPr>
              <a:t>Формирование общей культуры личности ребёнка,</a:t>
            </a:r>
          </a:p>
          <a:p>
            <a:r>
              <a:rPr lang="ru-RU" sz="2000" b="1" i="0" u="none" strike="noStrike" baseline="0" dirty="0" smtClean="0">
                <a:latin typeface="Times New Roman,Bold"/>
              </a:rPr>
              <a:t>приобщение его к социокультурным ценностям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является одной из задач Федерального государственного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образовательного стандарта. Необходимым условием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для её решения является взаимосвязь с внешним миром: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людьми разных профессий, объектами культуры и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образования. Поэтому сегодня дошкольные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образовательные учреждения не могут качественно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реализовывать свою деятельность без сотрудничества с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социумом. Самым приемлемым вариантом отношений с</a:t>
            </a:r>
          </a:p>
          <a:p>
            <a:r>
              <a:rPr lang="ru-RU" sz="2000" b="0" i="0" u="none" strike="noStrike" baseline="0" dirty="0" smtClean="0">
                <a:latin typeface="Times New Roman"/>
              </a:rPr>
              <a:t>объектами социума является социальное партнёрство.</a:t>
            </a: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185305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cs typeface="Trebuchet MS" pitchFamily="34" charset="0"/>
              </a:rPr>
              <a:t>Этапы взаимодействия социальных партнеров</a:t>
            </a:r>
          </a:p>
        </p:txBody>
      </p:sp>
      <p:sp>
        <p:nvSpPr>
          <p:cNvPr id="7171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1676400"/>
            <a:ext cx="8077200" cy="4525963"/>
          </a:xfrm>
        </p:spPr>
        <p:txBody>
          <a:bodyPr>
            <a:normAutofit fontScale="77500" lnSpcReduction="20000"/>
          </a:bodyPr>
          <a:lstStyle/>
          <a:p>
            <a:r>
              <a:rPr lang="ru-RU" sz="3100" b="1" dirty="0" smtClean="0"/>
              <a:t>Первый шаг</a:t>
            </a:r>
            <a:r>
              <a:rPr lang="ru-RU" sz="3100" dirty="0" smtClean="0"/>
              <a:t> – это осознание общности целей и интересов по воспитанию и обучению детей. Направление сотрудничества определяется спецификой деятельности социального партнера</a:t>
            </a:r>
          </a:p>
          <a:p>
            <a:r>
              <a:rPr lang="ru-RU" sz="3100" b="1" dirty="0" smtClean="0"/>
              <a:t>Второй</a:t>
            </a:r>
            <a:r>
              <a:rPr lang="ru-RU" sz="3100" dirty="0" smtClean="0"/>
              <a:t> – это обмен информацией по вопросам современного образования, т.е. воспитания и обучения..</a:t>
            </a:r>
          </a:p>
          <a:p>
            <a:r>
              <a:rPr lang="ru-RU" sz="3100" b="1" dirty="0" smtClean="0"/>
              <a:t>Третий </a:t>
            </a:r>
            <a:r>
              <a:rPr lang="ru-RU" sz="3100" dirty="0" smtClean="0"/>
              <a:t>– формирование готовности к принятию инноваций в различных сферах современного общества и развитие </a:t>
            </a:r>
            <a:r>
              <a:rPr lang="ru-RU" sz="3100" dirty="0" err="1" smtClean="0"/>
              <a:t>креативности</a:t>
            </a:r>
            <a:r>
              <a:rPr lang="ru-RU" sz="3100" dirty="0" smtClean="0"/>
              <a:t>.</a:t>
            </a:r>
          </a:p>
          <a:p>
            <a:r>
              <a:rPr lang="ru-RU" sz="3100" b="1" dirty="0" smtClean="0"/>
              <a:t>Четвертый</a:t>
            </a:r>
            <a:r>
              <a:rPr lang="ru-RU" sz="3100" dirty="0" smtClean="0"/>
              <a:t> – систематическое повышение профессионального мастерства.</a:t>
            </a:r>
          </a:p>
          <a:p>
            <a:r>
              <a:rPr lang="ru-RU" sz="3100" b="1" dirty="0" smtClean="0"/>
              <a:t>Пятый </a:t>
            </a:r>
            <a:r>
              <a:rPr lang="ru-RU" sz="3100" dirty="0" smtClean="0"/>
              <a:t>– привлечение новых социальных партнеров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836712"/>
            <a:ext cx="7920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ДОУ – это не взаимодействие в сети Интернет, это особый тип взаимодействия учреждений,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который позволяет каждому участнику сети получить доступ к возможностям развития</a:t>
            </a:r>
          </a:p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Сеть - это совокупность учреждений, имеющая: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общие цели,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ресурсы для их достижения,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единый центр управления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4000504"/>
            <a:ext cx="74888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высокого качества образовательных результатов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при условии «согласованного» взаимодействия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образовательных систем,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при сетевой организации взаимодействия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9298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4000" dirty="0" smtClean="0">
                <a:solidFill>
                  <a:schemeClr val="tx1"/>
                </a:solidFill>
                <a:cs typeface="Trebuchet MS" pitchFamily="34" charset="0"/>
              </a:rPr>
              <a:t/>
            </a:r>
            <a:br>
              <a:rPr lang="ru-RU" altLang="ru-RU" sz="4000" dirty="0" smtClean="0">
                <a:solidFill>
                  <a:schemeClr val="tx1"/>
                </a:solidFill>
                <a:cs typeface="Trebuchet MS" pitchFamily="34" charset="0"/>
              </a:rPr>
            </a:br>
            <a:r>
              <a:rPr lang="ru-RU" altLang="ru-RU" sz="4000" dirty="0" smtClean="0">
                <a:solidFill>
                  <a:schemeClr val="tx1"/>
                </a:solidFill>
                <a:cs typeface="Trebuchet MS" pitchFamily="34" charset="0"/>
              </a:rPr>
              <a:t/>
            </a:r>
            <a:br>
              <a:rPr lang="ru-RU" altLang="ru-RU" sz="4000" dirty="0" smtClean="0">
                <a:solidFill>
                  <a:schemeClr val="tx1"/>
                </a:solidFill>
                <a:cs typeface="Trebuchet MS" pitchFamily="34" charset="0"/>
              </a:rPr>
            </a:br>
            <a:r>
              <a:rPr lang="ru-RU" altLang="ru-RU" sz="4000" dirty="0" smtClean="0">
                <a:solidFill>
                  <a:schemeClr val="tx1"/>
                </a:solidFill>
                <a:cs typeface="Trebuchet MS" pitchFamily="34" charset="0"/>
              </a:rPr>
              <a:t/>
            </a:r>
            <a:br>
              <a:rPr lang="ru-RU" altLang="ru-RU" sz="4000" dirty="0" smtClean="0">
                <a:solidFill>
                  <a:schemeClr val="tx1"/>
                </a:solidFill>
                <a:cs typeface="Trebuchet MS" pitchFamily="34" charset="0"/>
              </a:rPr>
            </a:br>
            <a:r>
              <a:rPr lang="ru-RU" altLang="ru-RU" sz="2800" b="1" i="1" dirty="0" smtClean="0">
                <a:solidFill>
                  <a:schemeClr val="tx1"/>
                </a:solidFill>
                <a:latin typeface="Calibri" pitchFamily="34" charset="0"/>
                <a:cs typeface="Trebuchet MS" pitchFamily="34" charset="0"/>
              </a:rPr>
              <a:t>Задачи социального партнерства:</a:t>
            </a:r>
            <a:br>
              <a:rPr lang="ru-RU" altLang="ru-RU" sz="2800" b="1" i="1" dirty="0" smtClean="0">
                <a:solidFill>
                  <a:schemeClr val="tx1"/>
                </a:solidFill>
                <a:latin typeface="Calibri" pitchFamily="34" charset="0"/>
                <a:cs typeface="Trebuchet MS" pitchFamily="34" charset="0"/>
              </a:rPr>
            </a:br>
            <a:r>
              <a:rPr lang="ru-RU" altLang="ru-RU" sz="2800" b="1" i="1" dirty="0" smtClean="0">
                <a:solidFill>
                  <a:srgbClr val="4D6222"/>
                </a:solidFill>
                <a:latin typeface="Calibri" pitchFamily="34" charset="0"/>
                <a:cs typeface="Trebuchet MS" pitchFamily="34" charset="0"/>
              </a:rPr>
              <a:t/>
            </a:r>
            <a:br>
              <a:rPr lang="ru-RU" altLang="ru-RU" sz="2800" b="1" i="1" dirty="0" smtClean="0">
                <a:solidFill>
                  <a:srgbClr val="4D6222"/>
                </a:solidFill>
                <a:latin typeface="Calibri" pitchFamily="34" charset="0"/>
                <a:cs typeface="Trebuchet MS" pitchFamily="34" charset="0"/>
              </a:rPr>
            </a:br>
            <a:r>
              <a:rPr lang="ru-RU" altLang="ru-RU" sz="2800" i="1" dirty="0" smtClean="0">
                <a:solidFill>
                  <a:schemeClr val="tx1"/>
                </a:solidFill>
                <a:latin typeface="Calibri" pitchFamily="34" charset="0"/>
                <a:cs typeface="Trebuchet MS" pitchFamily="34" charset="0"/>
              </a:rPr>
              <a:t/>
            </a:r>
            <a:br>
              <a:rPr lang="ru-RU" altLang="ru-RU" sz="2800" i="1" dirty="0" smtClean="0">
                <a:solidFill>
                  <a:schemeClr val="tx1"/>
                </a:solidFill>
                <a:latin typeface="Calibri" pitchFamily="34" charset="0"/>
                <a:cs typeface="Trebuchet MS" pitchFamily="34" charset="0"/>
              </a:rPr>
            </a:br>
            <a:r>
              <a:rPr lang="ru-RU" altLang="ru-RU" sz="4000" b="1" dirty="0" smtClean="0">
                <a:cs typeface="Trebuchet MS" pitchFamily="34" charset="0"/>
              </a:rPr>
              <a:t> </a:t>
            </a:r>
            <a:br>
              <a:rPr lang="ru-RU" altLang="ru-RU" sz="4000" b="1" dirty="0" smtClean="0">
                <a:cs typeface="Trebuchet MS" pitchFamily="34" charset="0"/>
              </a:rPr>
            </a:br>
            <a:endParaRPr lang="ru-RU" altLang="ru-RU" sz="4000" b="1" dirty="0" smtClean="0">
              <a:cs typeface="Trebuchet MS" pitchFamily="34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81200" y="2286000"/>
            <a:ext cx="7391400" cy="5029200"/>
          </a:xfrm>
        </p:spPr>
        <p:txBody>
          <a:bodyPr/>
          <a:lstStyle/>
          <a:p>
            <a:r>
              <a:rPr lang="ru-RU" sz="2000" smtClean="0"/>
              <a:t>расширение образовательного пространства</a:t>
            </a:r>
          </a:p>
          <a:p>
            <a:r>
              <a:rPr lang="ru-RU" sz="2000" smtClean="0"/>
              <a:t>создание единой образовательной системы</a:t>
            </a:r>
          </a:p>
          <a:p>
            <a:r>
              <a:rPr lang="ru-RU" sz="2000" smtClean="0"/>
              <a:t>расширение кругозора и формирование у детей целостной картины мира</a:t>
            </a:r>
          </a:p>
          <a:p>
            <a:r>
              <a:rPr lang="ru-RU" sz="2000" smtClean="0"/>
              <a:t>формирование у детей мотивации к активному и ответственному участию в общественной жизни</a:t>
            </a:r>
          </a:p>
          <a:p>
            <a:r>
              <a:rPr lang="ru-RU" sz="2000" smtClean="0"/>
              <a:t>развитие общения и взаимодействия ребёнка со взрослыми и сверстниками;</a:t>
            </a:r>
          </a:p>
          <a:p>
            <a:r>
              <a:rPr lang="ru-RU" sz="2000" smtClean="0"/>
              <a:t>усвоение норм и ценностей, принятых в обществе</a:t>
            </a:r>
          </a:p>
          <a:p>
            <a:r>
              <a:rPr lang="ru-RU" sz="2000" smtClean="0"/>
              <a:t>Преемственность (интеллектуальная, духовная, культурная, социальная) поколений</a:t>
            </a:r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  <a:p>
            <a:endParaRPr lang="ru-RU" sz="2000" smtClean="0"/>
          </a:p>
        </p:txBody>
      </p:sp>
      <p:sp>
        <p:nvSpPr>
          <p:cNvPr id="6" name="Клип 5"/>
          <p:cNvSpPr>
            <a:spLocks noGrp="1"/>
          </p:cNvSpPr>
          <p:nvPr>
            <p:ph type="clipArt" sz="half" idx="1"/>
          </p:nvPr>
        </p:nvSpPr>
        <p:spPr>
          <a:xfrm>
            <a:off x="500034" y="1571612"/>
            <a:ext cx="4038600" cy="4525963"/>
          </a:xfrm>
        </p:spPr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Группа № 7\работа\фото\дс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276872"/>
            <a:ext cx="2709738" cy="20326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1045717" y="620688"/>
            <a:ext cx="1296144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ГОУ СОШ № 249,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№ 221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59485"/>
            <a:ext cx="3312368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694620"/>
            <a:ext cx="1148280" cy="1148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60" y="2429886"/>
            <a:ext cx="1473560" cy="1473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635" y="2429886"/>
            <a:ext cx="1473560" cy="1473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470" y="4882257"/>
            <a:ext cx="2108102" cy="1211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662" y="4871270"/>
            <a:ext cx="1395457" cy="1395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202" y="4904108"/>
            <a:ext cx="938213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04417" y="943925"/>
            <a:ext cx="2791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Библиотека им. Шолохова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892619" y="1128591"/>
            <a:ext cx="775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ДДЮТ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9985" y="2680657"/>
            <a:ext cx="14845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Другие </a:t>
            </a:r>
          </a:p>
          <a:p>
            <a:pPr algn="ctr"/>
            <a:r>
              <a:rPr lang="ru-RU" dirty="0" smtClean="0"/>
              <a:t>дошкольные </a:t>
            </a:r>
          </a:p>
          <a:p>
            <a:pPr algn="ctr"/>
            <a:r>
              <a:rPr lang="ru-RU" dirty="0" smtClean="0"/>
              <a:t>учреждения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624087" y="2680657"/>
            <a:ext cx="1518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Детская</a:t>
            </a:r>
          </a:p>
          <a:p>
            <a:pPr algn="ctr"/>
            <a:r>
              <a:rPr lang="ru-RU" dirty="0" smtClean="0"/>
              <a:t>поликлиника</a:t>
            </a: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287809" y="5023022"/>
            <a:ext cx="18694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Муниципальный </a:t>
            </a:r>
          </a:p>
          <a:p>
            <a:pPr algn="ctr"/>
            <a:r>
              <a:rPr lang="ru-RU" dirty="0" smtClean="0"/>
              <a:t>округ </a:t>
            </a:r>
          </a:p>
          <a:p>
            <a:pPr algn="ctr"/>
            <a:r>
              <a:rPr lang="ru-RU" dirty="0" smtClean="0"/>
              <a:t>ДАЧНОЕ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4256663" y="5129685"/>
            <a:ext cx="13507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ИМЦ</a:t>
            </a:r>
          </a:p>
          <a:p>
            <a:pPr algn="ctr"/>
            <a:r>
              <a:rPr lang="ru-RU" dirty="0" smtClean="0"/>
              <a:t>Кировского</a:t>
            </a:r>
          </a:p>
          <a:p>
            <a:pPr algn="ctr"/>
            <a:r>
              <a:rPr lang="ru-RU" dirty="0" smtClean="0"/>
              <a:t>района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563449" y="5188548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АППО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81809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620688"/>
            <a:ext cx="80648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участия в сетевом взаимодействии в</a:t>
            </a:r>
            <a:r>
              <a:rPr lang="ru-RU" sz="20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образовательном учреждении ожидается </a:t>
            </a:r>
            <a:r>
              <a:rPr lang="ru-RU" sz="2000" b="1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</a:t>
            </a:r>
            <a:r>
              <a:rPr lang="ru-RU" sz="2000" b="1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образования и воспитания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поскольку</a:t>
            </a:r>
            <a:r>
              <a:rPr lang="ru-RU" sz="20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сети отличаются</a:t>
            </a:r>
          </a:p>
          <a:p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воспитательным содержанием:</a:t>
            </a:r>
          </a:p>
          <a:p>
            <a:endParaRPr lang="ru-RU" sz="20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наличием общих интересов и стремлением</a:t>
            </a:r>
            <a:r>
              <a:rPr lang="ru-RU" sz="20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участников к общим социальным целям,</a:t>
            </a:r>
            <a:r>
              <a:rPr lang="ru-RU" sz="20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использованием единых методов;</a:t>
            </a:r>
          </a:p>
          <a:p>
            <a:endParaRPr lang="ru-RU" sz="20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новыми возможностями для обмена мнениями,</a:t>
            </a:r>
            <a:r>
              <a:rPr lang="ru-RU" sz="20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взаимного обучения и другое;</a:t>
            </a:r>
          </a:p>
          <a:p>
            <a:endParaRPr lang="ru-RU" sz="20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содействием развитию коммуникаций между</a:t>
            </a:r>
            <a:r>
              <a:rPr lang="ru-RU" sz="20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участниками;</a:t>
            </a:r>
          </a:p>
          <a:p>
            <a:endParaRPr lang="ru-RU" sz="2000" b="0" i="0" u="none" strike="noStrike" baseline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присутствием взаимной заинтересованности и</a:t>
            </a:r>
            <a:r>
              <a:rPr lang="ru-RU" sz="20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ответственности, которые обеспечивают их динамику</a:t>
            </a:r>
            <a:r>
              <a:rPr lang="ru-RU" sz="2000" b="0" i="0" u="none" strike="noStrik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45858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377</TotalTime>
  <Words>679</Words>
  <Application>Microsoft Office PowerPoint</Application>
  <PresentationFormat>Экран (4:3)</PresentationFormat>
  <Paragraphs>105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ВОЗМОЖНОСТИ СЕТЕВОГО ВЗАИМОДЕЙСТВИЯ ДОО </vt:lpstr>
      <vt:lpstr>Слайд 2</vt:lpstr>
      <vt:lpstr>Документы, регулирующие взаимодействие социального партнерства</vt:lpstr>
      <vt:lpstr>Слайд 4</vt:lpstr>
      <vt:lpstr>Этапы взаимодействия социальных партнеров</vt:lpstr>
      <vt:lpstr>Слайд 6</vt:lpstr>
      <vt:lpstr>   Задачи социального партнерства:     </vt:lpstr>
      <vt:lpstr>Слайд 8</vt:lpstr>
      <vt:lpstr>Слайд 9</vt:lpstr>
      <vt:lpstr>Слайд 10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ВОЗМОЖНОСТИ СЕТЕВОГО ВЗАИМОДЕЙСТВИЯ ДОО </dc:title>
  <dc:creator>Группа № 7</dc:creator>
  <cp:lastModifiedBy>Admin</cp:lastModifiedBy>
  <cp:revision>15</cp:revision>
  <dcterms:created xsi:type="dcterms:W3CDTF">2017-04-05T04:53:57Z</dcterms:created>
  <dcterms:modified xsi:type="dcterms:W3CDTF">2017-05-15T15:09:32Z</dcterms:modified>
</cp:coreProperties>
</file>