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73" r:id="rId4"/>
    <p:sldId id="285" r:id="rId5"/>
    <p:sldId id="286" r:id="rId6"/>
    <p:sldId id="284" r:id="rId7"/>
    <p:sldId id="271" r:id="rId8"/>
    <p:sldId id="260" r:id="rId9"/>
    <p:sldId id="28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07503-D6DD-417D-A7C6-83ABA2167CBC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6AD0B-0E8F-40E5-B1E9-9A8F419FE1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301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4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Тема мастер-класса </a:t>
            </a:r>
            <a:r>
              <a:rPr lang="ru-RU" sz="36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«</a:t>
            </a:r>
            <a:r>
              <a:rPr lang="ru-RU" sz="3600" b="1" dirty="0" err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Логоритмика</a:t>
            </a:r>
            <a:r>
              <a:rPr lang="ru-RU" sz="36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 как средство речевого развития детей с ТНР</a:t>
            </a:r>
            <a:r>
              <a:rPr lang="ru-RU" sz="36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»</a:t>
            </a:r>
            <a:r>
              <a:rPr lang="ru-RU" sz="36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600" b="1" i="1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0"/>
            <a:ext cx="4860032" cy="1643050"/>
          </a:xfrm>
        </p:spPr>
        <p:txBody>
          <a:bodyPr rtlCol="0">
            <a:normAutofit fontScale="70000" lnSpcReduction="20000"/>
          </a:bodyPr>
          <a:lstStyle/>
          <a:p>
            <a:pPr lvl="0">
              <a:spcBef>
                <a:spcPct val="0"/>
              </a:spcBef>
            </a:pP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Государственное бюджетное дошкольное образовательное учреждение</a:t>
            </a:r>
            <a:endParaRPr lang="ru-RU" sz="2600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>
              <a:spcBef>
                <a:spcPct val="0"/>
              </a:spcBef>
            </a:pP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детский сад №2 компенсирующего вида </a:t>
            </a:r>
            <a:endParaRPr lang="ru-RU" sz="2600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>
              <a:spcBef>
                <a:spcPct val="0"/>
              </a:spcBef>
            </a:pPr>
            <a:r>
              <a:rPr lang="ru-RU" sz="26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Кировского района </a:t>
            </a: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Санкт-Петербурга</a:t>
            </a:r>
          </a:p>
          <a:p>
            <a:pPr lvl="0" eaLnBrk="0" hangingPunct="0">
              <a:spcBef>
                <a:spcPct val="0"/>
              </a:spcBef>
            </a:pP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Подготовила: </a:t>
            </a:r>
          </a:p>
          <a:p>
            <a:pPr lvl="0" eaLnBrk="0" hangingPunct="0">
              <a:spcBef>
                <a:spcPct val="0"/>
              </a:spcBef>
            </a:pP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Музыкальный руководитель С.А. </a:t>
            </a:r>
            <a:r>
              <a:rPr lang="ru-RU" sz="2600" i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Петричук</a:t>
            </a:r>
            <a:endParaRPr lang="ru-RU" sz="2600" i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>
              <a:spcBef>
                <a:spcPct val="0"/>
              </a:spcBef>
            </a:pPr>
            <a:r>
              <a:rPr lang="ru-RU" sz="2600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2019 год</a:t>
            </a:r>
            <a:endParaRPr lang="ru-RU" sz="2600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eaLnBrk="0" hangingPunct="0">
              <a:spcBef>
                <a:spcPct val="0"/>
              </a:spcBef>
            </a:pPr>
            <a:endParaRPr lang="ru-RU" sz="1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Основное понятие</a:t>
            </a:r>
            <a:b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err="1" smtClean="0">
                <a:solidFill>
                  <a:srgbClr val="FF0000"/>
                </a:solidFill>
              </a:rPr>
              <a:t>Логоритмика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– это система упражнений, заданий, игр на основе сочетания музыки, движения, слова, направленная на решение коррекционных, образовательных и оздоровительных  задач.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Цель -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Преодоление речевых нарушений у детей дошкольного возраста средствами синтеза музыки, движения и слова.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     М.Ю. </a:t>
            </a:r>
            <a:r>
              <a:rPr lang="ru-RU" sz="2400" i="1" dirty="0" err="1" smtClean="0">
                <a:solidFill>
                  <a:schemeClr val="accent1">
                    <a:lumMod val="50000"/>
                  </a:schemeClr>
                </a:solidFill>
              </a:rPr>
              <a:t>Картушина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accent1">
                    <a:lumMod val="50000"/>
                  </a:schemeClr>
                </a:solidFill>
              </a:rPr>
              <a:t>Логоритмические</a:t>
            </a:r>
            <a:r>
              <a:rPr lang="ru-RU" sz="2400" i="1" dirty="0" smtClean="0">
                <a:solidFill>
                  <a:schemeClr val="accent1">
                    <a:lumMod val="50000"/>
                  </a:schemeClr>
                </a:solidFill>
              </a:rPr>
              <a:t> занятия с дошкольниками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580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132856"/>
            <a:ext cx="8229600" cy="864096"/>
          </a:xfrm>
        </p:spPr>
        <p:txBody>
          <a:bodyPr/>
          <a:lstStyle/>
          <a:p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996952"/>
            <a:ext cx="8229600" cy="3589859"/>
          </a:xfrm>
        </p:spPr>
        <p:txBody>
          <a:bodyPr/>
          <a:lstStyle/>
          <a:p>
            <a:pPr lvl="0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Развитие артикуляционной моторики.</a:t>
            </a:r>
          </a:p>
          <a:p>
            <a:pPr lvl="0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Развитие фонематического слуха и восприятия.</a:t>
            </a:r>
          </a:p>
          <a:p>
            <a:pPr lvl="0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Расширение лексического запаса.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Развитие слухового внимания и зрительной памяти. 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Формирование умения изменять силу и высоту голоса.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Развитие мелодико-интонационных и просодических компонентов, творческой фантазии и воображения.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Совершенствование общей и мелкой моторики.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Развитие координации движений.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Повышение речевой активности.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671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5" y="1857365"/>
            <a:ext cx="8229600" cy="714380"/>
          </a:xfrm>
        </p:spPr>
        <p:txBody>
          <a:bodyPr/>
          <a:lstStyle/>
          <a:p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Требования к </a:t>
            </a:r>
            <a:r>
              <a:rPr lang="ru-RU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логоритмическим</a:t>
            </a:r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занятиям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71500" y="2500306"/>
            <a:ext cx="8158163" cy="4071967"/>
          </a:xfrm>
        </p:spPr>
        <p:txBody>
          <a:bodyPr/>
          <a:lstStyle/>
          <a:p>
            <a:pPr lvl="0"/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</a:rPr>
              <a:t>Логоритмические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 занятия проводятся с детьми разных возрастных категорий.</a:t>
            </a:r>
          </a:p>
          <a:p>
            <a:pPr lvl="0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Продолжительность занятия в рамках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</a:rPr>
              <a:t>СаНПиН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. При проведении занятия нужно учитывать самочувствие детей, их эмоциональное состояние!</a:t>
            </a:r>
          </a:p>
          <a:p>
            <a:pPr lvl="0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На занятиях соблюдаются основные педагогические принципы — последовательность, постепенное усложнение  и повторяемость материала. Все упражнения проводятся по подражанию.  </a:t>
            </a:r>
          </a:p>
          <a:p>
            <a:pPr>
              <a:buNone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5" y="2000251"/>
            <a:ext cx="8229600" cy="714370"/>
          </a:xfrm>
        </p:spPr>
        <p:txBody>
          <a:bodyPr/>
          <a:lstStyle/>
          <a:p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Требования к </a:t>
            </a:r>
            <a:r>
              <a:rPr lang="ru-RU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логоритмическим</a:t>
            </a:r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занятиям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71500" y="2643182"/>
            <a:ext cx="8158163" cy="4214817"/>
          </a:xfrm>
        </p:spPr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Занятия отличаются вариативностью. </a:t>
            </a:r>
          </a:p>
          <a:p>
            <a:pPr lvl="0">
              <a:buNone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    Музыкальный, двигательный  и речевой материал распределяется таким образом, чтобы была обеспечена смена нагрузки с учетом возрастных и психологических особенностей детей дошкольного возраста, а именно, нагрузки: эмоциональной, физической и умственной.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Весь материал должен быть доступен и понятен детям.</a:t>
            </a:r>
          </a:p>
          <a:p>
            <a:pPr lvl="0">
              <a:buNone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5" y="2000251"/>
            <a:ext cx="8229600" cy="714370"/>
          </a:xfrm>
        </p:spPr>
        <p:txBody>
          <a:bodyPr/>
          <a:lstStyle/>
          <a:p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Требования к </a:t>
            </a:r>
            <a:r>
              <a:rPr lang="ru-RU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логоритмическим</a:t>
            </a:r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занятиям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71500" y="2643182"/>
            <a:ext cx="8158163" cy="4214817"/>
          </a:xfrm>
        </p:spPr>
        <p:txBody>
          <a:bodyPr/>
          <a:lstStyle/>
          <a:p>
            <a:pPr lvl="0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Использование  зрительных опор на занятиях (кукол бибабо, картинок, схем), способствующих лучшему восприятию предлагаемых занятий.</a:t>
            </a:r>
          </a:p>
          <a:p>
            <a:pPr lvl="0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Занятия должны иметь сюжетную основу; каждое занятие носит тематическую направленность и соответствует лексическому материалу.</a:t>
            </a:r>
          </a:p>
          <a:p>
            <a:pPr lvl="0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Хороших результатов можно добиться только </a:t>
            </a:r>
            <a:r>
              <a:rPr lang="ru-RU" sz="2400" u="sng" dirty="0" smtClean="0">
                <a:solidFill>
                  <a:schemeClr val="accent1">
                    <a:lumMod val="50000"/>
                  </a:schemeClr>
                </a:solidFill>
              </a:rPr>
              <a:t>при совместной работе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педагогов.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endParaRPr lang="ru-RU" sz="2000" dirty="0" smtClean="0"/>
          </a:p>
          <a:p>
            <a:pPr>
              <a:buNone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785786" y="500042"/>
            <a:ext cx="8229600" cy="1143000"/>
          </a:xfrm>
        </p:spPr>
        <p:txBody>
          <a:bodyPr/>
          <a:lstStyle/>
          <a:p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ru-RU" sz="1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0"/>
            <a:ext cx="6858016" cy="6858000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Роль музыкального руководителя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</a:t>
            </a:r>
            <a:r>
              <a:rPr lang="ru-RU" sz="2800" u="sng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Выбор музыкального репертуара</a:t>
            </a:r>
          </a:p>
          <a:p>
            <a:pPr algn="ctr">
              <a:buNone/>
            </a:pPr>
            <a:endParaRPr lang="ru-RU" sz="2800" u="sng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algn="ctr">
              <a:buNone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Полезно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                           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Интересно</a:t>
            </a:r>
          </a:p>
          <a:p>
            <a:pPr marL="0" indent="0" algn="ctr">
              <a:buNone/>
            </a:pPr>
            <a:endParaRPr lang="ru-RU" sz="2800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800" u="sng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Сопровождение</a:t>
            </a:r>
          </a:p>
          <a:p>
            <a:pPr>
              <a:buNone/>
            </a:pPr>
            <a:endParaRPr lang="ru-RU" sz="2800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В исполнении педагога         Аудио музыка</a:t>
            </a:r>
          </a:p>
          <a:p>
            <a:pPr>
              <a:buNone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      </a:t>
            </a:r>
          </a:p>
          <a:p>
            <a:pPr marL="0" indent="0" algn="ctr">
              <a:buNone/>
            </a:pPr>
            <a:r>
              <a:rPr lang="ru-RU" sz="2800" u="sng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Музыкально-дидактические игры</a:t>
            </a:r>
          </a:p>
          <a:p>
            <a:pPr algn="ctr">
              <a:buFont typeface="Arial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</a:t>
            </a:r>
            <a:r>
              <a:rPr lang="ru-RU" sz="2800" u="sng" dirty="0" err="1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Попевки</a:t>
            </a:r>
            <a:endParaRPr lang="ru-RU" sz="2800" u="sng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    </a:t>
            </a:r>
          </a:p>
          <a:p>
            <a:pPr algn="ctr">
              <a:buFont typeface="Arial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H="1">
            <a:off x="1688712" y="1097560"/>
            <a:ext cx="1454528" cy="5194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4350846" y="1079300"/>
            <a:ext cx="1728192" cy="53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1331640" y="3147712"/>
            <a:ext cx="1368153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139952" y="3068960"/>
            <a:ext cx="1699438" cy="614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Структура </a:t>
            </a:r>
            <a:r>
              <a:rPr lang="ru-RU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логоритмического</a:t>
            </a: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занятия</a:t>
            </a:r>
            <a:b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  <a:cs typeface="Arial" pitchFamily="34" charset="0"/>
              </a:rPr>
              <a:t>Музыкальное приветствие</a:t>
            </a:r>
            <a:br>
              <a:rPr lang="ru-RU" sz="2400" b="1" dirty="0" smtClean="0">
                <a:solidFill>
                  <a:srgbClr val="C00000"/>
                </a:solidFill>
                <a:latin typeface="+mn-lt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логоритмических</a:t>
            </a:r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занятий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6786578" cy="5857916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Разминка –приветствие.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Различные виды ходьбы под музыку.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Упражнения, направленные на развитие речевого дыхания. 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Артикуляционная гимнастика.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Пальчиковая гимнастика.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Ритмические игры с использованием жестов,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</a:rPr>
              <a:t>клавесов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или музыкальных инструментов.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Элементы фонетической ритмики.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</a:rPr>
              <a:t>Логоритмические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игры с пением. 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Упражнения для активизации внимания.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Танцевальные движения (ритмические, коммуникативные танцы).</a:t>
            </a: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 Упражнения на релаксацию.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pPr lvl="0"/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Слайд 5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endParaRPr lang="ru-RU" sz="6000" dirty="0" smtClean="0">
              <a:solidFill>
                <a:srgbClr val="FF0000"/>
              </a:solidFill>
              <a:cs typeface="Arabic Typesetting" pitchFamily="66" charset="-78"/>
            </a:endParaRPr>
          </a:p>
          <a:p>
            <a:pPr algn="ctr">
              <a:buNone/>
            </a:pPr>
            <a:r>
              <a:rPr lang="ru-RU" sz="6000" i="1" dirty="0" smtClean="0">
                <a:solidFill>
                  <a:srgbClr val="FF0000"/>
                </a:solidFill>
                <a:cs typeface="Arabic Typesetting" pitchFamily="66" charset="-78"/>
              </a:rPr>
              <a:t> </a:t>
            </a:r>
            <a:r>
              <a:rPr lang="ru-RU" sz="6600" i="1" dirty="0" smtClean="0">
                <a:solidFill>
                  <a:srgbClr val="FF0000"/>
                </a:solidFill>
                <a:cs typeface="Arabic Typesetting" pitchFamily="66" charset="-78"/>
              </a:rPr>
              <a:t>Спасибо за внимание</a:t>
            </a:r>
            <a:endParaRPr lang="ru-RU" sz="6600" i="1" dirty="0">
              <a:solidFill>
                <a:srgbClr val="FF0000"/>
              </a:solidFill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1149</TotalTime>
  <Words>393</Words>
  <Application>Microsoft Office PowerPoint</Application>
  <PresentationFormat>Экран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Шаблон 2</vt:lpstr>
      <vt:lpstr>Тема мастер-класса «Логоритмика как средство речевого развития детей с ТНР» </vt:lpstr>
      <vt:lpstr>      Основное понятие </vt:lpstr>
      <vt:lpstr>Задачи </vt:lpstr>
      <vt:lpstr>Требования к логоритмическим занятиям</vt:lpstr>
      <vt:lpstr>Требования к логоритмическим занятиям</vt:lpstr>
      <vt:lpstr>Требования к логоритмическим занятиям</vt:lpstr>
      <vt:lpstr>.  </vt:lpstr>
      <vt:lpstr>  Структура логоритмического               занятия  Музыкальное приветствие    Структура логоритмических занятий        </vt:lpstr>
      <vt:lpstr>Слайд 9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«Учу, играю, фонематический слух  у детей развиваю»</dc:title>
  <dc:creator>Танюша</dc:creator>
  <cp:lastModifiedBy>1</cp:lastModifiedBy>
  <cp:revision>144</cp:revision>
  <dcterms:created xsi:type="dcterms:W3CDTF">2014-12-04T19:48:32Z</dcterms:created>
  <dcterms:modified xsi:type="dcterms:W3CDTF">2019-03-26T21:02:12Z</dcterms:modified>
</cp:coreProperties>
</file>