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94" r:id="rId3"/>
    <p:sldId id="293" r:id="rId4"/>
    <p:sldId id="292" r:id="rId5"/>
    <p:sldId id="275" r:id="rId6"/>
    <p:sldId id="291" r:id="rId7"/>
    <p:sldId id="290" r:id="rId8"/>
    <p:sldId id="289" r:id="rId9"/>
    <p:sldId id="277" r:id="rId10"/>
    <p:sldId id="288" r:id="rId11"/>
    <p:sldId id="260" r:id="rId12"/>
    <p:sldId id="258" r:id="rId13"/>
    <p:sldId id="269" r:id="rId14"/>
    <p:sldId id="259" r:id="rId15"/>
    <p:sldId id="274" r:id="rId16"/>
    <p:sldId id="278" r:id="rId17"/>
    <p:sldId id="281" r:id="rId18"/>
    <p:sldId id="295" r:id="rId19"/>
    <p:sldId id="280" r:id="rId20"/>
    <p:sldId id="261" r:id="rId21"/>
    <p:sldId id="267" r:id="rId22"/>
    <p:sldId id="282" r:id="rId23"/>
    <p:sldId id="296" r:id="rId24"/>
    <p:sldId id="271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Xplor" panose="020B0604020202020204" charset="0"/>
      <p:regular r:id="rId30"/>
    </p:embeddedFont>
    <p:embeddedFont>
      <p:font typeface="Wingdings 2" panose="05020102010507070707" pitchFamily="18" charset="2"/>
      <p:regular r:id="rId31"/>
    </p:embeddedFont>
    <p:embeddedFont>
      <p:font typeface="Segoe Print" panose="02000600000000000000" pitchFamily="2" charset="0"/>
      <p:regular r:id="rId32"/>
      <p:bold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62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42.gif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7.svg"/><Relationship Id="rId7" Type="http://schemas.openxmlformats.org/officeDocument/2006/relationships/image" Target="../media/image2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3.svg"/><Relationship Id="rId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46.gif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21.sv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9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3.svg"/><Relationship Id="rId3" Type="http://schemas.openxmlformats.org/officeDocument/2006/relationships/image" Target="../media/image51.png"/><Relationship Id="rId7" Type="http://schemas.openxmlformats.org/officeDocument/2006/relationships/image" Target="../media/image61.svg"/><Relationship Id="rId12" Type="http://schemas.openxmlformats.org/officeDocument/2006/relationships/image" Target="../media/image1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76.sv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.svg"/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7.sv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3.svg"/><Relationship Id="rId9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9.png"/><Relationship Id="rId7" Type="http://schemas.openxmlformats.org/officeDocument/2006/relationships/image" Target="../media/image5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61.sv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11.svg"/><Relationship Id="rId12" Type="http://schemas.openxmlformats.org/officeDocument/2006/relationships/image" Target="../media/image5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9.svg"/><Relationship Id="rId10" Type="http://schemas.openxmlformats.org/officeDocument/2006/relationships/image" Target="../media/image61.jpeg"/><Relationship Id="rId4" Type="http://schemas.openxmlformats.org/officeDocument/2006/relationships/image" Target="../media/image30.png"/><Relationship Id="rId9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.sv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2.png"/><Relationship Id="rId17" Type="http://schemas.openxmlformats.org/officeDocument/2006/relationships/image" Target="../media/image13.sv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image" Target="../media/image18.png"/><Relationship Id="rId19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1.jpg"/><Relationship Id="rId3" Type="http://schemas.openxmlformats.org/officeDocument/2006/relationships/image" Target="../media/image17.sv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70.png"/><Relationship Id="rId2" Type="http://schemas.openxmlformats.org/officeDocument/2006/relationships/image" Target="../media/image6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23.svg"/><Relationship Id="rId15" Type="http://schemas.openxmlformats.org/officeDocument/2006/relationships/image" Target="../media/image6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1.sv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svg"/><Relationship Id="rId3" Type="http://schemas.openxmlformats.org/officeDocument/2006/relationships/image" Target="../media/image23.svg"/><Relationship Id="rId7" Type="http://schemas.openxmlformats.org/officeDocument/2006/relationships/image" Target="../media/image36.svg"/><Relationship Id="rId12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.svg"/><Relationship Id="rId5" Type="http://schemas.openxmlformats.org/officeDocument/2006/relationships/image" Target="../media/image34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3.svg"/><Relationship Id="rId3" Type="http://schemas.openxmlformats.org/officeDocument/2006/relationships/image" Target="../media/image34.svg"/><Relationship Id="rId7" Type="http://schemas.openxmlformats.org/officeDocument/2006/relationships/image" Target="../media/image98.svg"/><Relationship Id="rId12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8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48.sv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3.svg"/><Relationship Id="rId3" Type="http://schemas.openxmlformats.org/officeDocument/2006/relationships/image" Target="../media/image34.svg"/><Relationship Id="rId7" Type="http://schemas.openxmlformats.org/officeDocument/2006/relationships/image" Target="../media/image98.svg"/><Relationship Id="rId12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8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48.sv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6.jpg"/><Relationship Id="rId18" Type="http://schemas.openxmlformats.org/officeDocument/2006/relationships/image" Target="../media/image79.png"/><Relationship Id="rId3" Type="http://schemas.openxmlformats.org/officeDocument/2006/relationships/image" Target="../media/image5.svg"/><Relationship Id="rId21" Type="http://schemas.openxmlformats.org/officeDocument/2006/relationships/image" Target="../media/image18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microsoft.com/office/2007/relationships/hdphoto" Target="../media/hdphoto9.wdp"/><Relationship Id="rId25" Type="http://schemas.openxmlformats.org/officeDocument/2006/relationships/image" Target="../media/image82.png"/><Relationship Id="rId2" Type="http://schemas.openxmlformats.org/officeDocument/2006/relationships/image" Target="../media/image3.png"/><Relationship Id="rId16" Type="http://schemas.openxmlformats.org/officeDocument/2006/relationships/image" Target="../media/image78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67.png"/><Relationship Id="rId24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microsoft.com/office/2007/relationships/hdphoto" Target="../media/hdphoto8.wdp"/><Relationship Id="rId23" Type="http://schemas.openxmlformats.org/officeDocument/2006/relationships/image" Target="../media/image81.png"/><Relationship Id="rId10" Type="http://schemas.microsoft.com/office/2007/relationships/hdphoto" Target="../media/hdphoto7.wdp"/><Relationship Id="rId19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Relationship Id="rId14" Type="http://schemas.openxmlformats.org/officeDocument/2006/relationships/image" Target="../media/image77.png"/><Relationship Id="rId22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26.png"/><Relationship Id="rId17" Type="http://schemas.openxmlformats.org/officeDocument/2006/relationships/image" Target="../media/image5.svg"/><Relationship Id="rId2" Type="http://schemas.openxmlformats.org/officeDocument/2006/relationships/image" Target="../media/image6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.svg"/><Relationship Id="rId5" Type="http://schemas.openxmlformats.org/officeDocument/2006/relationships/image" Target="../media/image7.svg"/><Relationship Id="rId15" Type="http://schemas.openxmlformats.org/officeDocument/2006/relationships/image" Target="../media/image13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23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.sv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12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svg"/><Relationship Id="rId5" Type="http://schemas.openxmlformats.org/officeDocument/2006/relationships/image" Target="../media/image28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svg"/><Relationship Id="rId7" Type="http://schemas.openxmlformats.org/officeDocument/2006/relationships/image" Target="../media/image36.svg"/><Relationship Id="rId12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sv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9.sv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1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3.svg"/><Relationship Id="rId5" Type="http://schemas.openxmlformats.org/officeDocument/2006/relationships/image" Target="../media/image9.sv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.svg"/><Relationship Id="rId5" Type="http://schemas.openxmlformats.org/officeDocument/2006/relationships/image" Target="../media/image19.sv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jpeg"/><Relationship Id="rId5" Type="http://schemas.openxmlformats.org/officeDocument/2006/relationships/image" Target="../media/image17.svg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image" Target="../media/image21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3.svg"/><Relationship Id="rId5" Type="http://schemas.openxmlformats.org/officeDocument/2006/relationships/image" Target="../media/image39.jpeg"/><Relationship Id="rId10" Type="http://schemas.openxmlformats.org/officeDocument/2006/relationships/image" Target="../media/image41.png"/><Relationship Id="rId4" Type="http://schemas.openxmlformats.org/officeDocument/2006/relationships/image" Target="../media/image61.sv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6036"/>
          <a:stretch/>
        </p:blipFill>
        <p:spPr>
          <a:xfrm>
            <a:off x="14158627" y="0"/>
            <a:ext cx="5240279" cy="52931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9807" y="1696440"/>
            <a:ext cx="13036983" cy="7070962"/>
            <a:chOff x="-2056781" y="-1683582"/>
            <a:chExt cx="17382645" cy="9427947"/>
          </a:xfrm>
        </p:grpSpPr>
        <p:sp>
          <p:nvSpPr>
            <p:cNvPr id="4" name="TextBox 4"/>
            <p:cNvSpPr txBox="1"/>
            <p:nvPr/>
          </p:nvSpPr>
          <p:spPr>
            <a:xfrm>
              <a:off x="-2056781" y="-1683582"/>
              <a:ext cx="16862561" cy="5874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50"/>
                </a:lnSpc>
                <a:spcBef>
                  <a:spcPts val="8475"/>
                </a:spcBef>
              </a:pPr>
              <a:r>
                <a:rPr lang="ru-RU" sz="8400" dirty="0" smtClean="0">
                  <a:solidFill>
                    <a:srgbClr val="232253"/>
                  </a:solidFill>
                  <a:latin typeface="Xplor"/>
                </a:rPr>
                <a:t>СЬЕМКА </a:t>
              </a:r>
            </a:p>
            <a:p>
              <a:pPr algn="ctr">
                <a:lnSpc>
                  <a:spcPts val="5650"/>
                </a:lnSpc>
                <a:spcBef>
                  <a:spcPts val="8475"/>
                </a:spcBef>
              </a:pPr>
              <a:r>
                <a:rPr lang="ru-RU" sz="8400" dirty="0" smtClean="0">
                  <a:solidFill>
                    <a:srgbClr val="232253"/>
                  </a:solidFill>
                  <a:latin typeface="Xplor"/>
                </a:rPr>
                <a:t>МУЛЬТИПЛИКАЦИОННОГО</a:t>
              </a:r>
            </a:p>
            <a:p>
              <a:pPr algn="ctr">
                <a:lnSpc>
                  <a:spcPts val="5650"/>
                </a:lnSpc>
                <a:spcBef>
                  <a:spcPts val="8475"/>
                </a:spcBef>
              </a:pPr>
              <a:r>
                <a:rPr lang="ru-RU" sz="8400" dirty="0" smtClean="0">
                  <a:solidFill>
                    <a:srgbClr val="232253"/>
                  </a:solidFill>
                  <a:latin typeface="Xplor"/>
                </a:rPr>
                <a:t> ФИЛЬМА В УСЛОВИЯХ </a:t>
              </a:r>
              <a:r>
                <a:rPr lang="ru-RU" sz="8400" dirty="0" err="1" smtClean="0">
                  <a:solidFill>
                    <a:srgbClr val="232253"/>
                  </a:solidFill>
                  <a:latin typeface="Xplor"/>
                </a:rPr>
                <a:t>доу</a:t>
              </a:r>
              <a:endParaRPr lang="en-US" sz="8400" dirty="0">
                <a:solidFill>
                  <a:srgbClr val="232253"/>
                </a:solidFill>
                <a:latin typeface="Xplo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36696" y="7156196"/>
              <a:ext cx="13789168" cy="588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9"/>
                </a:lnSpc>
                <a:spcBef>
                  <a:spcPts val="2399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72335" y="3795780"/>
            <a:ext cx="951901" cy="1042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3CF306-4671-4CB7-82B0-C508C8AD2992}"/>
              </a:ext>
            </a:extLst>
          </p:cNvPr>
          <p:cNvSpPr txBox="1"/>
          <p:nvPr/>
        </p:nvSpPr>
        <p:spPr>
          <a:xfrm>
            <a:off x="7886700" y="921253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Санкт-Петербург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C4D17E-33E4-4EE0-88E5-2F08E40787E9}"/>
              </a:ext>
            </a:extLst>
          </p:cNvPr>
          <p:cNvSpPr txBox="1"/>
          <p:nvPr/>
        </p:nvSpPr>
        <p:spPr>
          <a:xfrm>
            <a:off x="6591300" y="7520710"/>
            <a:ext cx="1165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</a:rPr>
              <a:t>Презентацию подготовили: Епифанова Е.А., воспитатель,</a:t>
            </a:r>
          </a:p>
          <a:p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</a:rPr>
              <a:t>                                     Полякова Ю.Ю., воспитатель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C3772BF0-B96B-4BA1-97D8-137967AE96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9784"/>
          <a:stretch/>
        </p:blipFill>
        <p:spPr>
          <a:xfrm rot="294908">
            <a:off x="396930" y="6307707"/>
            <a:ext cx="3011367" cy="413906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930E11AC-B8C4-4D50-89DD-CDD3009764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81092" y="8039100"/>
            <a:ext cx="1722751" cy="1887476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xmlns="" id="{C1249CB5-7E19-4159-8B54-2772AF87B2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039600" y="1262639"/>
            <a:ext cx="970245" cy="1490599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C4BAA275-60C1-4603-A994-5857DB538B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3464" y="1405189"/>
            <a:ext cx="1833035" cy="1666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4E90D4-092A-4999-ACD6-65C693F161A6}"/>
              </a:ext>
            </a:extLst>
          </p:cNvPr>
          <p:cNvSpPr txBox="1"/>
          <p:nvPr/>
        </p:nvSpPr>
        <p:spPr>
          <a:xfrm>
            <a:off x="2398574" y="395000"/>
            <a:ext cx="134908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ГБДОУ детский сад № 40 комбинированного вида</a:t>
            </a:r>
            <a:r>
              <a:rPr lang="ru-RU" sz="26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Кировского района 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96128" y="7238171"/>
            <a:ext cx="3276600" cy="30740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69237" y="606329"/>
            <a:ext cx="4297547" cy="3187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9914" y="3880814"/>
            <a:ext cx="969977" cy="14226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2172" y="4212528"/>
            <a:ext cx="799622" cy="122847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F5F620A-8C8C-4532-9978-ED1140481AA7}"/>
              </a:ext>
            </a:extLst>
          </p:cNvPr>
          <p:cNvSpPr txBox="1">
            <a:spLocks/>
          </p:cNvSpPr>
          <p:nvPr/>
        </p:nvSpPr>
        <p:spPr>
          <a:xfrm>
            <a:off x="638109" y="606329"/>
            <a:ext cx="14790420" cy="3672408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</a:rPr>
              <a:t>Съёмка </a:t>
            </a: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</a:rPr>
              <a:t>Motion design</a:t>
            </a:r>
            <a:endParaRPr kumimoji="0" lang="ru-RU" sz="6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Xplor" panose="020B060402020202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</a:rPr>
              <a:t/>
            </a:r>
            <a:b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</a:rPr>
            </a:br>
            <a:r>
              <a:rPr kumimoji="0" lang="ru-RU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Xplor" panose="020B0604020202020204" charset="0"/>
              </a:rPr>
              <a:t>                                       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</a:rPr>
              <a:t>Применяется для: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</a:rPr>
              <a:t> анимирования логотипов; создания информационных видеороликов и тьюториалов; рекламных роликов бренда или продукта; телевизионных промо и даже названий фильмов.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xmlns="" id="{6E253C77-E7AC-428C-8F5E-83CD06316351}"/>
              </a:ext>
            </a:extLst>
          </p:cNvPr>
          <p:cNvSpPr txBox="1">
            <a:spLocks/>
          </p:cNvSpPr>
          <p:nvPr/>
        </p:nvSpPr>
        <p:spPr>
          <a:xfrm>
            <a:off x="2130716" y="4991100"/>
            <a:ext cx="9044234" cy="3974337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397764" indent="-397764" algn="l" rtl="0" eaLnBrk="1" latinLnBrk="0" hangingPunct="1">
              <a:spcBef>
                <a:spcPts val="375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822960" indent="-301752" algn="l" rtl="0" eaLnBrk="1" latinLnBrk="0" hangingPunct="1">
              <a:spcBef>
                <a:spcPts val="375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9576" indent="-274320" algn="l" rtl="0" eaLnBrk="1" latinLnBrk="0" hangingPunct="1">
              <a:spcBef>
                <a:spcPts val="375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192" indent="-274320" algn="l" rtl="0" eaLnBrk="1" latinLnBrk="0" hangingPunct="1">
              <a:spcBef>
                <a:spcPts val="345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rtl="0" eaLnBrk="1" latinLnBrk="0" hangingPunct="1">
              <a:spcBef>
                <a:spcPts val="37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5708" indent="-274320" algn="l" rtl="0" eaLnBrk="1" latinLnBrk="0" hangingPunct="1">
              <a:spcBef>
                <a:spcPts val="37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25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51176" indent="-274320" algn="l" rtl="0" eaLnBrk="1" latinLnBrk="0" hangingPunct="1">
              <a:spcBef>
                <a:spcPts val="383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indent="-274320" algn="l" rtl="0" eaLnBrk="1" latinLnBrk="0" hangingPunct="1">
              <a:spcBef>
                <a:spcPts val="386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2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3260" indent="-274320" algn="l" rtl="0" eaLnBrk="1" latinLnBrk="0" hangingPunct="1">
              <a:spcBef>
                <a:spcPts val="383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97764" marR="0" lvl="0" indent="-397764" algn="ctr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Процесс создания Motion Design зависит от используемых программ, поскольку программное обеспечение для редактирования видео часто имеет разные пользовательские интерфейсы или настройки. В основном для создания используют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After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Effects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и Cinema 4D. Motion Design обычно включает в себя анимацию изображений, текстов или видеоклипов с использованием ключевого кадрирования, которое движется, чтобы создать плавное движение между кадрами.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13" name="Picture 8" descr="D:\Кирилл (Юля)\f523f141646b613f78566ba964208990.gif">
            <a:extLst>
              <a:ext uri="{FF2B5EF4-FFF2-40B4-BE49-F238E27FC236}">
                <a16:creationId xmlns:a16="http://schemas.microsoft.com/office/drawing/2014/main" xmlns="" id="{B8D0671F-C985-4E73-9779-F1088CAB8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50006" y="5782924"/>
            <a:ext cx="4896543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57887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14669" y="1817924"/>
            <a:ext cx="7838046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ts val="7200"/>
              </a:spcBef>
            </a:pPr>
            <a:r>
              <a:rPr lang="ru-RU" sz="8000" dirty="0">
                <a:solidFill>
                  <a:srgbClr val="C00000"/>
                </a:solidFill>
                <a:latin typeface="Xplor"/>
              </a:rPr>
              <a:t>Мультфильм</a:t>
            </a:r>
          </a:p>
          <a:p>
            <a:pPr algn="ctr">
              <a:lnSpc>
                <a:spcPts val="5600"/>
              </a:lnSpc>
              <a:spcBef>
                <a:spcPts val="7200"/>
              </a:spcBef>
            </a:pPr>
            <a:r>
              <a:rPr lang="ru-RU" sz="8000" dirty="0">
                <a:solidFill>
                  <a:srgbClr val="C00000"/>
                </a:solidFill>
                <a:latin typeface="Xplor"/>
              </a:rPr>
              <a:t>Своими руками</a:t>
            </a:r>
            <a:endParaRPr lang="en-US" sz="8000" dirty="0">
              <a:solidFill>
                <a:srgbClr val="C00000"/>
              </a:solidFill>
              <a:latin typeface="Xplo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20886" y="373683"/>
            <a:ext cx="4253662" cy="45427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63574" y="7774064"/>
            <a:ext cx="761184" cy="1116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46740" y="850279"/>
            <a:ext cx="1540860" cy="140078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2B9EA80-E26D-48D2-B63E-60DFDAACA78D}"/>
              </a:ext>
            </a:extLst>
          </p:cNvPr>
          <p:cNvSpPr txBox="1">
            <a:spLocks/>
          </p:cNvSpPr>
          <p:nvPr/>
        </p:nvSpPr>
        <p:spPr>
          <a:xfrm>
            <a:off x="5143500" y="4916429"/>
            <a:ext cx="8001000" cy="1043940"/>
          </a:xfrm>
          <a:prstGeom prst="rect">
            <a:avLst/>
          </a:prstGeom>
        </p:spPr>
        <p:txBody>
          <a:bodyPr vert="horz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</a:rPr>
              <a:t>Съёмка 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</a:rPr>
              <a:t>Stop motion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C1870C6E-D4E5-4153-9E19-0346DE01DD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9784"/>
          <a:stretch/>
        </p:blipFill>
        <p:spPr>
          <a:xfrm rot="294908">
            <a:off x="396930" y="6307707"/>
            <a:ext cx="3011367" cy="4139066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CD5B82A-753F-4BBD-A937-0E83E45069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05638" y="1405190"/>
            <a:ext cx="1540861" cy="1400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2FA31B-4783-4958-9F53-1ED551107CFB}"/>
              </a:ext>
            </a:extLst>
          </p:cNvPr>
          <p:cNvSpPr txBox="1"/>
          <p:nvPr/>
        </p:nvSpPr>
        <p:spPr>
          <a:xfrm>
            <a:off x="4191000" y="6342903"/>
            <a:ext cx="106394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02060"/>
                </a:solidFill>
                <a:effectLst/>
                <a:latin typeface="Segoe Print" panose="02000600000000000000" pitchFamily="2" charset="0"/>
              </a:rPr>
              <a:t>Видеоролик из отдельных фотоснимков с ручным перемещением объекта. </a:t>
            </a:r>
            <a:r>
              <a:rPr lang="ru-RU" sz="3600" b="1" i="0" dirty="0" err="1">
                <a:solidFill>
                  <a:srgbClr val="C00000"/>
                </a:solidFill>
                <a:effectLst/>
                <a:latin typeface="Segoe Print" panose="02000600000000000000" pitchFamily="2" charset="0"/>
              </a:rPr>
              <a:t>stop-motion</a:t>
            </a:r>
            <a:r>
              <a:rPr lang="ru-RU" sz="2800" b="1" i="0" dirty="0">
                <a:solidFill>
                  <a:srgbClr val="0070C0"/>
                </a:solidFill>
                <a:effectLst/>
                <a:latin typeface="Segoe Print" panose="02000600000000000000" pitchFamily="2" charset="0"/>
              </a:rPr>
              <a:t> 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Segoe Print" panose="02000600000000000000" pitchFamily="2" charset="0"/>
              </a:rPr>
              <a:t>переводится как 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Segoe Print" panose="02000600000000000000" pitchFamily="2" charset="0"/>
              </a:rPr>
              <a:t>стоп-движение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Segoe Print" panose="02000600000000000000" pitchFamily="2" charset="0"/>
              </a:rPr>
              <a:t>, это и есть покадровая анимация — именно благодаря монтажу создается эффект движения объекта. Из множества статичных фотографий получается мультфильм.</a:t>
            </a: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18964" y="5440999"/>
            <a:ext cx="5921518" cy="5555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69237" y="606329"/>
            <a:ext cx="4297547" cy="3187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9914" y="3880814"/>
            <a:ext cx="969977" cy="14226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2172" y="4212528"/>
            <a:ext cx="799622" cy="12284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5DCE18-3145-4381-9D87-FB9A0823970D}"/>
              </a:ext>
            </a:extLst>
          </p:cNvPr>
          <p:cNvSpPr txBox="1"/>
          <p:nvPr/>
        </p:nvSpPr>
        <p:spPr>
          <a:xfrm>
            <a:off x="762000" y="690994"/>
            <a:ext cx="101433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Анимация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- (лат.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animatio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 — одушевлённость) метод создания серии снимков, рисунков, цветных пятен, кукол или силуэтов в отдельных фазах движения, с помощью которого во время показа их на экране возникает впечатление движения существа или предмета.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A5C49E-3617-4B1E-A61A-85BCF9D59A3A}"/>
              </a:ext>
            </a:extLst>
          </p:cNvPr>
          <p:cNvSpPr txBox="1"/>
          <p:nvPr/>
        </p:nvSpPr>
        <p:spPr>
          <a:xfrm>
            <a:off x="4902554" y="6602902"/>
            <a:ext cx="101433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Мультипликация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- (лат.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multiplicatio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 — умножение, увеличение, возрастание, размножение) технические приёмы создания иллюзии движущихся изображений  с помощью последовательности неподвижных изображений (кадров), сменяющих друг друга с некоторой частотой.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82BD652-B6A6-4D05-A257-2E95B0E239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611813"/>
            <a:ext cx="3916552" cy="4921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канцелярские товары, письменная принадлеж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BDE43334-70B5-41A6-872D-EE533FBCF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0" b="98000" l="1500" r="90000">
                        <a14:foregroundMark x1="19000" y1="57500" x2="19000" y2="57500"/>
                        <a14:foregroundMark x1="20500" y1="52667" x2="20500" y2="52667"/>
                        <a14:foregroundMark x1="20500" y1="49500" x2="20500" y2="49500"/>
                        <a14:foregroundMark x1="21875" y1="47500" x2="21875" y2="47500"/>
                        <a14:foregroundMark x1="23250" y1="45667" x2="23250" y2="45667"/>
                        <a14:foregroundMark x1="7625" y1="54667" x2="7625" y2="54667"/>
                        <a14:foregroundMark x1="6000" y1="60000" x2="6000" y2="60000"/>
                        <a14:foregroundMark x1="8000" y1="55167" x2="8000" y2="55167"/>
                        <a14:foregroundMark x1="1500" y1="67500" x2="1500" y2="67500"/>
                        <a14:foregroundMark x1="3000" y1="69667" x2="3000" y2="69667"/>
                        <a14:foregroundMark x1="6375" y1="62833" x2="6375" y2="62833"/>
                        <a14:foregroundMark x1="19625" y1="55833" x2="19625" y2="55833"/>
                        <a14:foregroundMark x1="20250" y1="63167" x2="20250" y2="63167"/>
                        <a14:foregroundMark x1="23500" y1="63500" x2="23500" y2="63500"/>
                        <a14:foregroundMark x1="24000" y1="61000" x2="24000" y2="61000"/>
                        <a14:foregroundMark x1="4750" y1="95333" x2="4750" y2="95333"/>
                        <a14:foregroundMark x1="3625" y1="96000" x2="3625" y2="96000"/>
                        <a14:foregroundMark x1="1875" y1="98000" x2="1875" y2="98000"/>
                        <a14:foregroundMark x1="19500" y1="88500" x2="19500" y2="88500"/>
                        <a14:foregroundMark x1="22125" y1="83000" x2="22125" y2="83000"/>
                        <a14:foregroundMark x1="23750" y1="77667" x2="23750" y2="77667"/>
                        <a14:foregroundMark x1="17000" y1="89500" x2="17000" y2="8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457200" y="157213"/>
            <a:ext cx="13973821" cy="96071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16443" y="5524500"/>
            <a:ext cx="4367186" cy="47375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59464" y="5143500"/>
            <a:ext cx="1277055" cy="1873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2E797A9-A2E3-43D1-9494-E284B38F01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r="18993" b="10450"/>
          <a:stretch/>
        </p:blipFill>
        <p:spPr>
          <a:xfrm>
            <a:off x="5257800" y="4896695"/>
            <a:ext cx="6930953" cy="45767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371" y="134514"/>
            <a:ext cx="3834229" cy="38202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39107" y="636948"/>
            <a:ext cx="9677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7200"/>
              </a:spcBef>
            </a:pPr>
            <a:r>
              <a:rPr lang="ru-RU" sz="8000" dirty="0">
                <a:solidFill>
                  <a:srgbClr val="232253"/>
                </a:solidFill>
                <a:latin typeface="Xplor"/>
              </a:rPr>
              <a:t>Ожившие картинки</a:t>
            </a:r>
            <a:endParaRPr lang="en-US" sz="8000" dirty="0">
              <a:solidFill>
                <a:srgbClr val="232253"/>
              </a:solidFill>
              <a:latin typeface="Xplor"/>
            </a:endParaRPr>
          </a:p>
        </p:txBody>
      </p:sp>
      <p:pic>
        <p:nvPicPr>
          <p:cNvPr id="21" name="Рисунок 20" descr="Изображение выглядит как коллекция картинок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47AAE0B-47A6-4620-8B33-3CA5F16DF9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36761"/>
            <a:ext cx="9055607" cy="220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57200" y="2882347"/>
            <a:ext cx="1618572" cy="10101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367212" y="1047578"/>
            <a:ext cx="119634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ts val="7200"/>
              </a:spcBef>
            </a:pPr>
            <a:r>
              <a:rPr lang="ru-RU" sz="8000" dirty="0">
                <a:solidFill>
                  <a:srgbClr val="232253"/>
                </a:solidFill>
                <a:latin typeface="Xplor"/>
              </a:rPr>
              <a:t>Техники анимации</a:t>
            </a:r>
            <a:endParaRPr lang="en-US" sz="8000" dirty="0">
              <a:solidFill>
                <a:srgbClr val="232253"/>
              </a:solidFill>
              <a:latin typeface="Xplor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6D416165-4A89-435E-87FF-FE0698C8E071}"/>
              </a:ext>
            </a:extLst>
          </p:cNvPr>
          <p:cNvSpPr txBox="1"/>
          <p:nvPr/>
        </p:nvSpPr>
        <p:spPr>
          <a:xfrm>
            <a:off x="1228760" y="2966966"/>
            <a:ext cx="9144463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ts val="2520"/>
              </a:spcBef>
            </a:pPr>
            <a:r>
              <a:rPr lang="ru-RU" sz="5400" b="1" spc="86" dirty="0">
                <a:solidFill>
                  <a:srgbClr val="C00000"/>
                </a:solidFill>
                <a:latin typeface="Xplor" panose="020B0604020202020204" charset="0"/>
              </a:rPr>
              <a:t>Пластилиновая анимация</a:t>
            </a:r>
            <a:endParaRPr lang="en-US" sz="5400" b="1" spc="86" dirty="0">
              <a:solidFill>
                <a:srgbClr val="C00000"/>
              </a:solidFill>
              <a:latin typeface="Xplor" panose="020B0604020202020204" charset="0"/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215A8683-1569-4F1A-9F95-18DB0D4A8875}"/>
              </a:ext>
            </a:extLst>
          </p:cNvPr>
          <p:cNvGrpSpPr>
            <a:grpSpLocks noChangeAspect="1"/>
          </p:cNvGrpSpPr>
          <p:nvPr/>
        </p:nvGrpSpPr>
        <p:grpSpPr>
          <a:xfrm>
            <a:off x="10768537" y="1425361"/>
            <a:ext cx="7032285" cy="6768636"/>
            <a:chOff x="30480" y="591820"/>
            <a:chExt cx="12736830" cy="1225931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8029CB62-4065-4008-90CE-545D66E33CB3}"/>
                </a:ext>
              </a:extLst>
            </p:cNvPr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3460" t="-5134" r="-20560" b="5134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75038" y="7085885"/>
            <a:ext cx="975601" cy="1474122"/>
          </a:xfrm>
          <a:prstGeom prst="rect">
            <a:avLst/>
          </a:prstGeom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534D6E89-D49C-4D8C-A100-83653DE61337}"/>
              </a:ext>
            </a:extLst>
          </p:cNvPr>
          <p:cNvGrpSpPr>
            <a:grpSpLocks noChangeAspect="1"/>
          </p:cNvGrpSpPr>
          <p:nvPr/>
        </p:nvGrpSpPr>
        <p:grpSpPr>
          <a:xfrm>
            <a:off x="269556" y="3903609"/>
            <a:ext cx="6664643" cy="6414777"/>
            <a:chOff x="30480" y="591820"/>
            <a:chExt cx="12736830" cy="1225931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57B0B385-86A2-4B5E-B415-52C0AF67F2E6}"/>
                </a:ext>
              </a:extLst>
            </p:cNvPr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243" t="-9431" r="243" b="837"/>
              </a:stretch>
            </a:blipFill>
          </p:spPr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DEA1531F-2AC8-4352-A11D-3A12BD653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" y="4473384"/>
            <a:ext cx="1051560" cy="1161361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00F985DE-2BDC-4159-BFE2-651A9AAE1B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76884" y="8881373"/>
            <a:ext cx="1114431" cy="119016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85A4DD49-5A37-4B5E-8713-0B251FAAF7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2210" y="9403966"/>
            <a:ext cx="733431" cy="71609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71998599-5631-4F92-873A-F4F8990161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287000" y="2411959"/>
            <a:ext cx="1219200" cy="1108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6D416165-4A89-435E-87FF-FE0698C8E071}"/>
              </a:ext>
            </a:extLst>
          </p:cNvPr>
          <p:cNvSpPr txBox="1"/>
          <p:nvPr/>
        </p:nvSpPr>
        <p:spPr>
          <a:xfrm>
            <a:off x="8259888" y="1343616"/>
            <a:ext cx="971363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ts val="2520"/>
              </a:spcBef>
            </a:pPr>
            <a:r>
              <a:rPr lang="ru-RU" sz="7200" b="1" spc="86" dirty="0">
                <a:solidFill>
                  <a:srgbClr val="C00000"/>
                </a:solidFill>
                <a:latin typeface="Xplor" panose="020B0604020202020204" charset="0"/>
              </a:rPr>
              <a:t>кукольная анимация</a:t>
            </a:r>
            <a:endParaRPr lang="en-US" sz="7200" b="1" spc="86" dirty="0">
              <a:solidFill>
                <a:srgbClr val="C00000"/>
              </a:solidFill>
              <a:latin typeface="Xplor" panose="020B0604020202020204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BA8BD00B-ECB9-4DE0-965C-1C27DA16E9D5}"/>
              </a:ext>
            </a:extLst>
          </p:cNvPr>
          <p:cNvGrpSpPr>
            <a:grpSpLocks noChangeAspect="1"/>
          </p:cNvGrpSpPr>
          <p:nvPr/>
        </p:nvGrpSpPr>
        <p:grpSpPr>
          <a:xfrm>
            <a:off x="8915400" y="2324100"/>
            <a:ext cx="7582401" cy="7582401"/>
            <a:chOff x="0" y="0"/>
            <a:chExt cx="12700000" cy="1270000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xmlns="" id="{E85D20F7-24B9-4C8A-90C5-EC7AF8E8C69A}"/>
                </a:ext>
              </a:extLst>
            </p:cNvPr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0679" r="-15489"/>
              </a:stretch>
            </a:blipFill>
          </p:spPr>
        </p:sp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524066CE-BD92-4843-80A9-729088C00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259888" y="7716698"/>
            <a:ext cx="1768223" cy="16074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82800" y="2833638"/>
            <a:ext cx="1483951" cy="1478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657151" y="3515308"/>
            <a:ext cx="914480" cy="791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973">
            <a:off x="747771" y="1198043"/>
            <a:ext cx="6934812" cy="5201109"/>
          </a:xfrm>
          <a:prstGeom prst="round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60FC893E-26B1-4025-AB62-8B19BC8CF3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94855">
            <a:off x="6198345" y="5937072"/>
            <a:ext cx="1127161" cy="1653169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xmlns="" id="{2E5C9692-04A1-4A3E-84D5-F3BE0F3ADE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02006" y="352049"/>
            <a:ext cx="1302994" cy="14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333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6D416165-4A89-435E-87FF-FE0698C8E071}"/>
              </a:ext>
            </a:extLst>
          </p:cNvPr>
          <p:cNvSpPr txBox="1"/>
          <p:nvPr/>
        </p:nvSpPr>
        <p:spPr>
          <a:xfrm>
            <a:off x="7246312" y="1306259"/>
            <a:ext cx="11009031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ts val="2520"/>
              </a:spcBef>
            </a:pPr>
            <a:r>
              <a:rPr lang="ru-RU" sz="7200" b="1" spc="86" dirty="0">
                <a:solidFill>
                  <a:srgbClr val="C00000"/>
                </a:solidFill>
                <a:latin typeface="Xplor" panose="020B0604020202020204" charset="0"/>
              </a:rPr>
              <a:t>перекладная анимация</a:t>
            </a:r>
            <a:endParaRPr lang="en-US" sz="7200" b="1" spc="86" dirty="0">
              <a:solidFill>
                <a:srgbClr val="C00000"/>
              </a:solidFill>
              <a:latin typeface="Xplor" panose="020B0604020202020204" charset="0"/>
            </a:endParaRPr>
          </a:p>
        </p:txBody>
      </p:sp>
      <p:grpSp>
        <p:nvGrpSpPr>
          <p:cNvPr id="18" name="Group 2"/>
          <p:cNvGrpSpPr>
            <a:grpSpLocks noChangeAspect="1"/>
          </p:cNvGrpSpPr>
          <p:nvPr/>
        </p:nvGrpSpPr>
        <p:grpSpPr>
          <a:xfrm>
            <a:off x="533400" y="478862"/>
            <a:ext cx="7582401" cy="7582401"/>
            <a:chOff x="0" y="0"/>
            <a:chExt cx="12700000" cy="12700000"/>
          </a:xfrm>
        </p:grpSpPr>
        <p:sp>
          <p:nvSpPr>
            <p:cNvPr id="19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1164" r="-11164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81061">
            <a:off x="5987804" y="6356897"/>
            <a:ext cx="1590005" cy="1756029"/>
          </a:xfrm>
          <a:prstGeom prst="rect">
            <a:avLst/>
          </a:prstGeom>
        </p:spPr>
      </p:pic>
      <p:grpSp>
        <p:nvGrpSpPr>
          <p:cNvPr id="21" name="Group 3"/>
          <p:cNvGrpSpPr>
            <a:grpSpLocks noChangeAspect="1"/>
          </p:cNvGrpSpPr>
          <p:nvPr/>
        </p:nvGrpSpPr>
        <p:grpSpPr>
          <a:xfrm>
            <a:off x="9543216" y="2075460"/>
            <a:ext cx="8097586" cy="8097586"/>
            <a:chOff x="0" y="0"/>
            <a:chExt cx="12700000" cy="12700000"/>
          </a:xfrm>
        </p:grpSpPr>
        <p:sp>
          <p:nvSpPr>
            <p:cNvPr id="22" name="Freeform 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8192" r="-8192"/>
              </a:stretch>
            </a:blip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xmlns="" id="{2E5C9692-04A1-4A3E-84D5-F3BE0F3AD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42800" y="647875"/>
            <a:ext cx="1302994" cy="1427584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92400" y="2546264"/>
            <a:ext cx="1600200" cy="145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9987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76474" y="359694"/>
            <a:ext cx="13416708" cy="2323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ts val="7200"/>
              </a:spcBef>
            </a:pPr>
            <a:r>
              <a:rPr lang="ru-RU" sz="6000" dirty="0">
                <a:solidFill>
                  <a:srgbClr val="C00000"/>
                </a:solidFill>
                <a:latin typeface="Xplor"/>
              </a:rPr>
              <a:t>Технологии создания мультфильмов с дошкольниками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9357" y="7525792"/>
            <a:ext cx="5080277" cy="27618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145000" y="4757644"/>
            <a:ext cx="704362" cy="7717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6877" y="5823387"/>
            <a:ext cx="970245" cy="14905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6954" y="2895213"/>
            <a:ext cx="130754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Перекладка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 (рисование персонажей на бумаге с отдельными частями и вырезывание их; двигаются отрезные части).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Кукольная анимация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 (изготовление кукол и декораций из различных материалов: ткани, бумаги, проволоки, пенопласта и др.).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Бумажная анимация 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(изготовление кукол и декораций из бумаги).</a:t>
            </a:r>
            <a:endParaRPr lang="ru-RU" sz="2800" b="1" dirty="0">
              <a:solidFill>
                <a:srgbClr val="0070C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Пластилиновая анимация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 (лепка из пластилина).  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Предметная анимация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 (используются готовые игрушки: «Лего», кубики, машинки, позволяет оживить любимые игрушки).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Сыпучая анимация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 (рисование сыпучими материалами – песок, крупы, кофе). </a:t>
            </a:r>
          </a:p>
        </p:txBody>
      </p:sp>
      <p:pic>
        <p:nvPicPr>
          <p:cNvPr id="9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3400" y="616008"/>
            <a:ext cx="1793260" cy="1630236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xmlns="" id="{D50A200A-EF63-46E3-A97D-644F84E03695}"/>
              </a:ext>
            </a:extLst>
          </p:cNvPr>
          <p:cNvGrpSpPr>
            <a:grpSpLocks noChangeAspect="1"/>
          </p:cNvGrpSpPr>
          <p:nvPr/>
        </p:nvGrpSpPr>
        <p:grpSpPr>
          <a:xfrm>
            <a:off x="14320358" y="359694"/>
            <a:ext cx="3822269" cy="3733800"/>
            <a:chOff x="0" y="0"/>
            <a:chExt cx="4828540" cy="471678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xmlns="" id="{41342A8C-E3C1-40B0-9AC6-35D256E3D302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36785" r="-36785"/>
              </a:stretch>
            </a:blipFill>
          </p:spPr>
        </p: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DD1FA3A4-D914-499C-80A1-5D4E5E93D4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3800"/>
          <a:stretch/>
        </p:blipFill>
        <p:spPr>
          <a:xfrm>
            <a:off x="12428042" y="7603594"/>
            <a:ext cx="4198557" cy="26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190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D302D5-09CD-469A-817A-B110630F6A0F}"/>
              </a:ext>
            </a:extLst>
          </p:cNvPr>
          <p:cNvSpPr txBox="1"/>
          <p:nvPr/>
        </p:nvSpPr>
        <p:spPr>
          <a:xfrm>
            <a:off x="3363862" y="4241424"/>
            <a:ext cx="11560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Xplor" panose="020B0604020202020204" charset="0"/>
                <a:ea typeface="+mn-ea"/>
                <a:cs typeface="Times New Roman" pitchFamily="18" charset="0"/>
              </a:rPr>
              <a:t>Наша первая съёмка с детьми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883363" y="945528"/>
            <a:ext cx="970245" cy="1490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4908">
            <a:off x="407819" y="5516485"/>
            <a:ext cx="3605924" cy="549379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81092" y="8039100"/>
            <a:ext cx="1722751" cy="1887476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32552" y="1257196"/>
            <a:ext cx="1600200" cy="145472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45200">
            <a:off x="13607312" y="-976526"/>
            <a:ext cx="4961738" cy="5968928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4855">
            <a:off x="15942234" y="6829569"/>
            <a:ext cx="1710613" cy="2508899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731462" y="6032876"/>
            <a:ext cx="1793260" cy="1630236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052978" y="3623255"/>
            <a:ext cx="1205364" cy="1320619"/>
          </a:xfrm>
          <a:prstGeom prst="rect">
            <a:avLst/>
          </a:prstGeom>
        </p:spPr>
      </p:pic>
      <p:pic>
        <p:nvPicPr>
          <p:cNvPr id="2" name="мульт">
            <a:hlinkClick r:id="" action="ppaction://media"/>
            <a:extLst>
              <a:ext uri="{FF2B5EF4-FFF2-40B4-BE49-F238E27FC236}">
                <a16:creationId xmlns:a16="http://schemas.microsoft.com/office/drawing/2014/main" xmlns="" id="{07BD1863-F01E-4E0F-B661-D70EB389B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4172" r="4055"/>
          <a:stretch/>
        </p:blipFill>
        <p:spPr>
          <a:xfrm>
            <a:off x="3931013" y="2436127"/>
            <a:ext cx="10469945" cy="64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5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791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913877" flipH="1">
            <a:off x="16781475" y="8340799"/>
            <a:ext cx="990334" cy="145249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E2F2CBCF-FC80-4D89-AC1A-B8F53022590D}"/>
              </a:ext>
            </a:extLst>
          </p:cNvPr>
          <p:cNvSpPr txBox="1"/>
          <p:nvPr/>
        </p:nvSpPr>
        <p:spPr>
          <a:xfrm>
            <a:off x="7555194" y="3319911"/>
            <a:ext cx="3003815" cy="830997"/>
          </a:xfrm>
          <a:custGeom>
            <a:avLst/>
            <a:gdLst>
              <a:gd name="connsiteX0" fmla="*/ 0 w 3003815"/>
              <a:gd name="connsiteY0" fmla="*/ 0 h 830997"/>
              <a:gd name="connsiteX1" fmla="*/ 470598 w 3003815"/>
              <a:gd name="connsiteY1" fmla="*/ 0 h 830997"/>
              <a:gd name="connsiteX2" fmla="*/ 881119 w 3003815"/>
              <a:gd name="connsiteY2" fmla="*/ 0 h 830997"/>
              <a:gd name="connsiteX3" fmla="*/ 1321679 w 3003815"/>
              <a:gd name="connsiteY3" fmla="*/ 0 h 830997"/>
              <a:gd name="connsiteX4" fmla="*/ 1852353 w 3003815"/>
              <a:gd name="connsiteY4" fmla="*/ 0 h 830997"/>
              <a:gd name="connsiteX5" fmla="*/ 2322950 w 3003815"/>
              <a:gd name="connsiteY5" fmla="*/ 0 h 830997"/>
              <a:gd name="connsiteX6" fmla="*/ 3003815 w 3003815"/>
              <a:gd name="connsiteY6" fmla="*/ 0 h 830997"/>
              <a:gd name="connsiteX7" fmla="*/ 3003815 w 3003815"/>
              <a:gd name="connsiteY7" fmla="*/ 423808 h 830997"/>
              <a:gd name="connsiteX8" fmla="*/ 3003815 w 3003815"/>
              <a:gd name="connsiteY8" fmla="*/ 830997 h 830997"/>
              <a:gd name="connsiteX9" fmla="*/ 2503179 w 3003815"/>
              <a:gd name="connsiteY9" fmla="*/ 830997 h 830997"/>
              <a:gd name="connsiteX10" fmla="*/ 2062620 w 3003815"/>
              <a:gd name="connsiteY10" fmla="*/ 830997 h 830997"/>
              <a:gd name="connsiteX11" fmla="*/ 1501908 w 3003815"/>
              <a:gd name="connsiteY11" fmla="*/ 830997 h 830997"/>
              <a:gd name="connsiteX12" fmla="*/ 1031310 w 3003815"/>
              <a:gd name="connsiteY12" fmla="*/ 830997 h 830997"/>
              <a:gd name="connsiteX13" fmla="*/ 620788 w 3003815"/>
              <a:gd name="connsiteY13" fmla="*/ 830997 h 830997"/>
              <a:gd name="connsiteX14" fmla="*/ 0 w 3003815"/>
              <a:gd name="connsiteY14" fmla="*/ 830997 h 830997"/>
              <a:gd name="connsiteX15" fmla="*/ 0 w 3003815"/>
              <a:gd name="connsiteY15" fmla="*/ 432118 h 830997"/>
              <a:gd name="connsiteX16" fmla="*/ 0 w 3003815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3815" h="830997" fill="none" extrusionOk="0">
                <a:moveTo>
                  <a:pt x="0" y="0"/>
                </a:moveTo>
                <a:cubicBezTo>
                  <a:pt x="153787" y="-22276"/>
                  <a:pt x="344016" y="1792"/>
                  <a:pt x="470598" y="0"/>
                </a:cubicBezTo>
                <a:cubicBezTo>
                  <a:pt x="597180" y="-1792"/>
                  <a:pt x="796312" y="34343"/>
                  <a:pt x="881119" y="0"/>
                </a:cubicBezTo>
                <a:cubicBezTo>
                  <a:pt x="965926" y="-34343"/>
                  <a:pt x="1162371" y="12202"/>
                  <a:pt x="1321679" y="0"/>
                </a:cubicBezTo>
                <a:cubicBezTo>
                  <a:pt x="1480987" y="-12202"/>
                  <a:pt x="1726578" y="22724"/>
                  <a:pt x="1852353" y="0"/>
                </a:cubicBezTo>
                <a:cubicBezTo>
                  <a:pt x="1978128" y="-22724"/>
                  <a:pt x="2161145" y="38080"/>
                  <a:pt x="2322950" y="0"/>
                </a:cubicBezTo>
                <a:cubicBezTo>
                  <a:pt x="2484755" y="-38080"/>
                  <a:pt x="2674260" y="80903"/>
                  <a:pt x="3003815" y="0"/>
                </a:cubicBezTo>
                <a:cubicBezTo>
                  <a:pt x="3029877" y="146867"/>
                  <a:pt x="2955993" y="253928"/>
                  <a:pt x="3003815" y="423808"/>
                </a:cubicBezTo>
                <a:cubicBezTo>
                  <a:pt x="3051637" y="593688"/>
                  <a:pt x="2958891" y="669411"/>
                  <a:pt x="3003815" y="830997"/>
                </a:cubicBezTo>
                <a:cubicBezTo>
                  <a:pt x="2789373" y="837100"/>
                  <a:pt x="2634603" y="824499"/>
                  <a:pt x="2503179" y="830997"/>
                </a:cubicBezTo>
                <a:cubicBezTo>
                  <a:pt x="2371755" y="837495"/>
                  <a:pt x="2204862" y="797496"/>
                  <a:pt x="2062620" y="830997"/>
                </a:cubicBezTo>
                <a:cubicBezTo>
                  <a:pt x="1920378" y="864498"/>
                  <a:pt x="1777411" y="776849"/>
                  <a:pt x="1501908" y="830997"/>
                </a:cubicBezTo>
                <a:cubicBezTo>
                  <a:pt x="1226405" y="885145"/>
                  <a:pt x="1248658" y="821059"/>
                  <a:pt x="1031310" y="830997"/>
                </a:cubicBezTo>
                <a:cubicBezTo>
                  <a:pt x="813962" y="840935"/>
                  <a:pt x="748869" y="784779"/>
                  <a:pt x="620788" y="830997"/>
                </a:cubicBezTo>
                <a:cubicBezTo>
                  <a:pt x="492707" y="877215"/>
                  <a:pt x="135293" y="830720"/>
                  <a:pt x="0" y="830997"/>
                </a:cubicBezTo>
                <a:cubicBezTo>
                  <a:pt x="-5178" y="640776"/>
                  <a:pt x="29832" y="523787"/>
                  <a:pt x="0" y="432118"/>
                </a:cubicBezTo>
                <a:cubicBezTo>
                  <a:pt x="-29832" y="340449"/>
                  <a:pt x="10309" y="131074"/>
                  <a:pt x="0" y="0"/>
                </a:cubicBezTo>
                <a:close/>
              </a:path>
              <a:path w="3003815" h="830997" stroke="0" extrusionOk="0">
                <a:moveTo>
                  <a:pt x="0" y="0"/>
                </a:moveTo>
                <a:cubicBezTo>
                  <a:pt x="231570" y="-13264"/>
                  <a:pt x="371566" y="51113"/>
                  <a:pt x="470598" y="0"/>
                </a:cubicBezTo>
                <a:cubicBezTo>
                  <a:pt x="569630" y="-51113"/>
                  <a:pt x="681175" y="19732"/>
                  <a:pt x="881119" y="0"/>
                </a:cubicBezTo>
                <a:cubicBezTo>
                  <a:pt x="1081063" y="-19732"/>
                  <a:pt x="1292230" y="6260"/>
                  <a:pt x="1441831" y="0"/>
                </a:cubicBezTo>
                <a:cubicBezTo>
                  <a:pt x="1591432" y="-6260"/>
                  <a:pt x="1696643" y="16650"/>
                  <a:pt x="1912429" y="0"/>
                </a:cubicBezTo>
                <a:cubicBezTo>
                  <a:pt x="2128215" y="-16650"/>
                  <a:pt x="2226234" y="53768"/>
                  <a:pt x="2383027" y="0"/>
                </a:cubicBezTo>
                <a:cubicBezTo>
                  <a:pt x="2539820" y="-53768"/>
                  <a:pt x="2791249" y="67972"/>
                  <a:pt x="3003815" y="0"/>
                </a:cubicBezTo>
                <a:cubicBezTo>
                  <a:pt x="3033897" y="174921"/>
                  <a:pt x="2982644" y="218664"/>
                  <a:pt x="3003815" y="398879"/>
                </a:cubicBezTo>
                <a:cubicBezTo>
                  <a:pt x="3024986" y="579094"/>
                  <a:pt x="2998309" y="623240"/>
                  <a:pt x="3003815" y="830997"/>
                </a:cubicBezTo>
                <a:cubicBezTo>
                  <a:pt x="2874191" y="860985"/>
                  <a:pt x="2656142" y="809194"/>
                  <a:pt x="2563255" y="830997"/>
                </a:cubicBezTo>
                <a:cubicBezTo>
                  <a:pt x="2470368" y="852800"/>
                  <a:pt x="2190766" y="826466"/>
                  <a:pt x="2062620" y="830997"/>
                </a:cubicBezTo>
                <a:cubicBezTo>
                  <a:pt x="1934475" y="835528"/>
                  <a:pt x="1801173" y="826203"/>
                  <a:pt x="1561984" y="830997"/>
                </a:cubicBezTo>
                <a:cubicBezTo>
                  <a:pt x="1322795" y="835791"/>
                  <a:pt x="1229459" y="792685"/>
                  <a:pt x="1091386" y="830997"/>
                </a:cubicBezTo>
                <a:cubicBezTo>
                  <a:pt x="953313" y="869309"/>
                  <a:pt x="801589" y="787981"/>
                  <a:pt x="530674" y="830997"/>
                </a:cubicBezTo>
                <a:cubicBezTo>
                  <a:pt x="259759" y="874013"/>
                  <a:pt x="233348" y="797608"/>
                  <a:pt x="0" y="830997"/>
                </a:cubicBezTo>
                <a:cubicBezTo>
                  <a:pt x="-44649" y="690616"/>
                  <a:pt x="20546" y="590180"/>
                  <a:pt x="0" y="432118"/>
                </a:cubicBezTo>
                <a:cubicBezTo>
                  <a:pt x="-20546" y="274056"/>
                  <a:pt x="3444" y="142625"/>
                  <a:pt x="0" y="0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7200"/>
              </a:spcBef>
            </a:pPr>
            <a:r>
              <a:rPr lang="ru-RU" sz="5400" dirty="0">
                <a:solidFill>
                  <a:srgbClr val="232253"/>
                </a:solidFill>
                <a:latin typeface="Xplor"/>
              </a:rPr>
              <a:t>съёмка</a:t>
            </a:r>
            <a:endParaRPr lang="en-US" sz="5400" dirty="0">
              <a:solidFill>
                <a:srgbClr val="232253"/>
              </a:solidFill>
              <a:latin typeface="Xplor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D618212C-942B-49E1-BCD6-BEA78FA098B7}"/>
              </a:ext>
            </a:extLst>
          </p:cNvPr>
          <p:cNvCxnSpPr>
            <a:cxnSpLocks/>
          </p:cNvCxnSpPr>
          <p:nvPr/>
        </p:nvCxnSpPr>
        <p:spPr>
          <a:xfrm flipH="1" flipV="1">
            <a:off x="5596566" y="2980482"/>
            <a:ext cx="1299644" cy="49026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893F3248-9797-49E4-B306-8698672EB612}"/>
              </a:ext>
            </a:extLst>
          </p:cNvPr>
          <p:cNvCxnSpPr>
            <a:cxnSpLocks/>
          </p:cNvCxnSpPr>
          <p:nvPr/>
        </p:nvCxnSpPr>
        <p:spPr>
          <a:xfrm flipH="1">
            <a:off x="5177500" y="3949788"/>
            <a:ext cx="1718710" cy="16007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95905EB5-1D38-4676-8B0C-3D6A48173BFE}"/>
              </a:ext>
            </a:extLst>
          </p:cNvPr>
          <p:cNvCxnSpPr>
            <a:cxnSpLocks/>
          </p:cNvCxnSpPr>
          <p:nvPr/>
        </p:nvCxnSpPr>
        <p:spPr>
          <a:xfrm flipH="1">
            <a:off x="7177185" y="4662981"/>
            <a:ext cx="1030330" cy="12562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D7A2E59C-7793-4958-805B-5843958C8655}"/>
              </a:ext>
            </a:extLst>
          </p:cNvPr>
          <p:cNvCxnSpPr>
            <a:cxnSpLocks/>
          </p:cNvCxnSpPr>
          <p:nvPr/>
        </p:nvCxnSpPr>
        <p:spPr>
          <a:xfrm>
            <a:off x="9992922" y="4620652"/>
            <a:ext cx="1555678" cy="11884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1801A996-3346-436E-9082-0C6A501760D0}"/>
              </a:ext>
            </a:extLst>
          </p:cNvPr>
          <p:cNvCxnSpPr>
            <a:cxnSpLocks/>
          </p:cNvCxnSpPr>
          <p:nvPr/>
        </p:nvCxnSpPr>
        <p:spPr>
          <a:xfrm>
            <a:off x="11257975" y="4153379"/>
            <a:ext cx="2495855" cy="86252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94399966-EDBA-4094-A259-8367FF5A841D}"/>
              </a:ext>
            </a:extLst>
          </p:cNvPr>
          <p:cNvCxnSpPr>
            <a:cxnSpLocks/>
          </p:cNvCxnSpPr>
          <p:nvPr/>
        </p:nvCxnSpPr>
        <p:spPr>
          <a:xfrm flipV="1">
            <a:off x="11268793" y="2888050"/>
            <a:ext cx="1351429" cy="68979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3ADF4B-0F67-402E-ACD7-09C11EF4E9A9}"/>
              </a:ext>
            </a:extLst>
          </p:cNvPr>
          <p:cNvSpPr txBox="1"/>
          <p:nvPr/>
        </p:nvSpPr>
        <p:spPr>
          <a:xfrm>
            <a:off x="2907571" y="2034005"/>
            <a:ext cx="3390574" cy="584775"/>
          </a:xfrm>
          <a:custGeom>
            <a:avLst/>
            <a:gdLst>
              <a:gd name="connsiteX0" fmla="*/ 0 w 3390574"/>
              <a:gd name="connsiteY0" fmla="*/ 0 h 584775"/>
              <a:gd name="connsiteX1" fmla="*/ 576398 w 3390574"/>
              <a:gd name="connsiteY1" fmla="*/ 0 h 584775"/>
              <a:gd name="connsiteX2" fmla="*/ 1288418 w 3390574"/>
              <a:gd name="connsiteY2" fmla="*/ 0 h 584775"/>
              <a:gd name="connsiteX3" fmla="*/ 2034344 w 3390574"/>
              <a:gd name="connsiteY3" fmla="*/ 0 h 584775"/>
              <a:gd name="connsiteX4" fmla="*/ 2780271 w 3390574"/>
              <a:gd name="connsiteY4" fmla="*/ 0 h 584775"/>
              <a:gd name="connsiteX5" fmla="*/ 3390574 w 3390574"/>
              <a:gd name="connsiteY5" fmla="*/ 0 h 584775"/>
              <a:gd name="connsiteX6" fmla="*/ 3390574 w 3390574"/>
              <a:gd name="connsiteY6" fmla="*/ 584775 h 584775"/>
              <a:gd name="connsiteX7" fmla="*/ 2780271 w 3390574"/>
              <a:gd name="connsiteY7" fmla="*/ 584775 h 584775"/>
              <a:gd name="connsiteX8" fmla="*/ 2034344 w 3390574"/>
              <a:gd name="connsiteY8" fmla="*/ 584775 h 584775"/>
              <a:gd name="connsiteX9" fmla="*/ 1390135 w 3390574"/>
              <a:gd name="connsiteY9" fmla="*/ 584775 h 584775"/>
              <a:gd name="connsiteX10" fmla="*/ 745926 w 3390574"/>
              <a:gd name="connsiteY10" fmla="*/ 584775 h 584775"/>
              <a:gd name="connsiteX11" fmla="*/ 0 w 3390574"/>
              <a:gd name="connsiteY11" fmla="*/ 584775 h 584775"/>
              <a:gd name="connsiteX12" fmla="*/ 0 w 3390574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0574" h="584775" fill="none" extrusionOk="0">
                <a:moveTo>
                  <a:pt x="0" y="0"/>
                </a:moveTo>
                <a:cubicBezTo>
                  <a:pt x="249991" y="7217"/>
                  <a:pt x="310067" y="-8161"/>
                  <a:pt x="576398" y="0"/>
                </a:cubicBezTo>
                <a:cubicBezTo>
                  <a:pt x="842729" y="8161"/>
                  <a:pt x="1111473" y="2131"/>
                  <a:pt x="1288418" y="0"/>
                </a:cubicBezTo>
                <a:cubicBezTo>
                  <a:pt x="1465363" y="-2131"/>
                  <a:pt x="1872403" y="-34526"/>
                  <a:pt x="2034344" y="0"/>
                </a:cubicBezTo>
                <a:cubicBezTo>
                  <a:pt x="2196285" y="34526"/>
                  <a:pt x="2511657" y="26756"/>
                  <a:pt x="2780271" y="0"/>
                </a:cubicBezTo>
                <a:cubicBezTo>
                  <a:pt x="3048885" y="-26756"/>
                  <a:pt x="3138580" y="-26829"/>
                  <a:pt x="3390574" y="0"/>
                </a:cubicBezTo>
                <a:cubicBezTo>
                  <a:pt x="3371446" y="200289"/>
                  <a:pt x="3364963" y="316731"/>
                  <a:pt x="3390574" y="584775"/>
                </a:cubicBezTo>
                <a:cubicBezTo>
                  <a:pt x="3113239" y="564832"/>
                  <a:pt x="2918565" y="566270"/>
                  <a:pt x="2780271" y="584775"/>
                </a:cubicBezTo>
                <a:cubicBezTo>
                  <a:pt x="2641977" y="603280"/>
                  <a:pt x="2358011" y="563451"/>
                  <a:pt x="2034344" y="584775"/>
                </a:cubicBezTo>
                <a:cubicBezTo>
                  <a:pt x="1710677" y="606099"/>
                  <a:pt x="1592105" y="592526"/>
                  <a:pt x="1390135" y="584775"/>
                </a:cubicBezTo>
                <a:cubicBezTo>
                  <a:pt x="1188165" y="577024"/>
                  <a:pt x="892665" y="613219"/>
                  <a:pt x="745926" y="584775"/>
                </a:cubicBezTo>
                <a:cubicBezTo>
                  <a:pt x="599187" y="556331"/>
                  <a:pt x="269982" y="590851"/>
                  <a:pt x="0" y="584775"/>
                </a:cubicBezTo>
                <a:cubicBezTo>
                  <a:pt x="-8442" y="320450"/>
                  <a:pt x="-18453" y="174051"/>
                  <a:pt x="0" y="0"/>
                </a:cubicBezTo>
                <a:close/>
              </a:path>
              <a:path w="3390574" h="584775" stroke="0" extrusionOk="0">
                <a:moveTo>
                  <a:pt x="0" y="0"/>
                </a:moveTo>
                <a:cubicBezTo>
                  <a:pt x="185452" y="14848"/>
                  <a:pt x="365863" y="-2308"/>
                  <a:pt x="678115" y="0"/>
                </a:cubicBezTo>
                <a:cubicBezTo>
                  <a:pt x="990367" y="2308"/>
                  <a:pt x="1136243" y="-433"/>
                  <a:pt x="1254512" y="0"/>
                </a:cubicBezTo>
                <a:cubicBezTo>
                  <a:pt x="1372781" y="433"/>
                  <a:pt x="1644773" y="-29871"/>
                  <a:pt x="1966533" y="0"/>
                </a:cubicBezTo>
                <a:cubicBezTo>
                  <a:pt x="2288293" y="29871"/>
                  <a:pt x="2468420" y="-20645"/>
                  <a:pt x="2678553" y="0"/>
                </a:cubicBezTo>
                <a:cubicBezTo>
                  <a:pt x="2888686" y="20645"/>
                  <a:pt x="3201212" y="13376"/>
                  <a:pt x="3390574" y="0"/>
                </a:cubicBezTo>
                <a:cubicBezTo>
                  <a:pt x="3395271" y="235756"/>
                  <a:pt x="3411442" y="314734"/>
                  <a:pt x="3390574" y="584775"/>
                </a:cubicBezTo>
                <a:cubicBezTo>
                  <a:pt x="3146891" y="598278"/>
                  <a:pt x="2812850" y="614106"/>
                  <a:pt x="2644648" y="584775"/>
                </a:cubicBezTo>
                <a:cubicBezTo>
                  <a:pt x="2476446" y="555444"/>
                  <a:pt x="2110634" y="588157"/>
                  <a:pt x="1932627" y="584775"/>
                </a:cubicBezTo>
                <a:cubicBezTo>
                  <a:pt x="1754620" y="581393"/>
                  <a:pt x="1510906" y="607814"/>
                  <a:pt x="1220607" y="584775"/>
                </a:cubicBezTo>
                <a:cubicBezTo>
                  <a:pt x="930308" y="561736"/>
                  <a:pt x="845562" y="568206"/>
                  <a:pt x="610303" y="584775"/>
                </a:cubicBezTo>
                <a:cubicBezTo>
                  <a:pt x="375044" y="601344"/>
                  <a:pt x="135442" y="573488"/>
                  <a:pt x="0" y="584775"/>
                </a:cubicBezTo>
                <a:cubicBezTo>
                  <a:pt x="-26176" y="347801"/>
                  <a:pt x="-7192" y="197238"/>
                  <a:pt x="0" y="0"/>
                </a:cubicBezTo>
                <a:close/>
              </a:path>
            </a:pathLst>
          </a:custGeom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29153695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Фотоаппарат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B0F4FB-6F66-4C72-A547-C00A73CBF28B}"/>
              </a:ext>
            </a:extLst>
          </p:cNvPr>
          <p:cNvSpPr txBox="1"/>
          <p:nvPr/>
        </p:nvSpPr>
        <p:spPr>
          <a:xfrm>
            <a:off x="5810174" y="6238083"/>
            <a:ext cx="2582882" cy="584775"/>
          </a:xfrm>
          <a:custGeom>
            <a:avLst/>
            <a:gdLst>
              <a:gd name="connsiteX0" fmla="*/ 0 w 2582882"/>
              <a:gd name="connsiteY0" fmla="*/ 0 h 584775"/>
              <a:gd name="connsiteX1" fmla="*/ 594063 w 2582882"/>
              <a:gd name="connsiteY1" fmla="*/ 0 h 584775"/>
              <a:gd name="connsiteX2" fmla="*/ 1162297 w 2582882"/>
              <a:gd name="connsiteY2" fmla="*/ 0 h 584775"/>
              <a:gd name="connsiteX3" fmla="*/ 1730531 w 2582882"/>
              <a:gd name="connsiteY3" fmla="*/ 0 h 584775"/>
              <a:gd name="connsiteX4" fmla="*/ 2582882 w 2582882"/>
              <a:gd name="connsiteY4" fmla="*/ 0 h 584775"/>
              <a:gd name="connsiteX5" fmla="*/ 2582882 w 2582882"/>
              <a:gd name="connsiteY5" fmla="*/ 584775 h 584775"/>
              <a:gd name="connsiteX6" fmla="*/ 2014648 w 2582882"/>
              <a:gd name="connsiteY6" fmla="*/ 584775 h 584775"/>
              <a:gd name="connsiteX7" fmla="*/ 1446414 w 2582882"/>
              <a:gd name="connsiteY7" fmla="*/ 584775 h 584775"/>
              <a:gd name="connsiteX8" fmla="*/ 878180 w 2582882"/>
              <a:gd name="connsiteY8" fmla="*/ 584775 h 584775"/>
              <a:gd name="connsiteX9" fmla="*/ 0 w 2582882"/>
              <a:gd name="connsiteY9" fmla="*/ 584775 h 584775"/>
              <a:gd name="connsiteX10" fmla="*/ 0 w 2582882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2882" h="584775" fill="none" extrusionOk="0">
                <a:moveTo>
                  <a:pt x="0" y="0"/>
                </a:moveTo>
                <a:cubicBezTo>
                  <a:pt x="264563" y="-19915"/>
                  <a:pt x="360190" y="23121"/>
                  <a:pt x="594063" y="0"/>
                </a:cubicBezTo>
                <a:cubicBezTo>
                  <a:pt x="827936" y="-23121"/>
                  <a:pt x="921799" y="18280"/>
                  <a:pt x="1162297" y="0"/>
                </a:cubicBezTo>
                <a:cubicBezTo>
                  <a:pt x="1402795" y="-18280"/>
                  <a:pt x="1549338" y="-1747"/>
                  <a:pt x="1730531" y="0"/>
                </a:cubicBezTo>
                <a:cubicBezTo>
                  <a:pt x="1911724" y="1747"/>
                  <a:pt x="2367000" y="10816"/>
                  <a:pt x="2582882" y="0"/>
                </a:cubicBezTo>
                <a:cubicBezTo>
                  <a:pt x="2584321" y="277783"/>
                  <a:pt x="2578322" y="451053"/>
                  <a:pt x="2582882" y="584775"/>
                </a:cubicBezTo>
                <a:cubicBezTo>
                  <a:pt x="2434423" y="561775"/>
                  <a:pt x="2254833" y="578630"/>
                  <a:pt x="2014648" y="584775"/>
                </a:cubicBezTo>
                <a:cubicBezTo>
                  <a:pt x="1774463" y="590920"/>
                  <a:pt x="1684196" y="598315"/>
                  <a:pt x="1446414" y="584775"/>
                </a:cubicBezTo>
                <a:cubicBezTo>
                  <a:pt x="1208632" y="571235"/>
                  <a:pt x="1088992" y="602412"/>
                  <a:pt x="878180" y="584775"/>
                </a:cubicBezTo>
                <a:cubicBezTo>
                  <a:pt x="667368" y="567138"/>
                  <a:pt x="353777" y="627784"/>
                  <a:pt x="0" y="584775"/>
                </a:cubicBezTo>
                <a:cubicBezTo>
                  <a:pt x="3599" y="333828"/>
                  <a:pt x="-16181" y="185961"/>
                  <a:pt x="0" y="0"/>
                </a:cubicBezTo>
                <a:close/>
              </a:path>
              <a:path w="2582882" h="584775" stroke="0" extrusionOk="0">
                <a:moveTo>
                  <a:pt x="0" y="0"/>
                </a:moveTo>
                <a:cubicBezTo>
                  <a:pt x="314243" y="30231"/>
                  <a:pt x="430325" y="17509"/>
                  <a:pt x="645721" y="0"/>
                </a:cubicBezTo>
                <a:cubicBezTo>
                  <a:pt x="861117" y="-17509"/>
                  <a:pt x="1025233" y="1457"/>
                  <a:pt x="1239783" y="0"/>
                </a:cubicBezTo>
                <a:cubicBezTo>
                  <a:pt x="1454333" y="-1457"/>
                  <a:pt x="1687712" y="28916"/>
                  <a:pt x="1937162" y="0"/>
                </a:cubicBezTo>
                <a:cubicBezTo>
                  <a:pt x="2186612" y="-28916"/>
                  <a:pt x="2271172" y="-9739"/>
                  <a:pt x="2582882" y="0"/>
                </a:cubicBezTo>
                <a:cubicBezTo>
                  <a:pt x="2559231" y="291015"/>
                  <a:pt x="2561087" y="332979"/>
                  <a:pt x="2582882" y="584775"/>
                </a:cubicBezTo>
                <a:cubicBezTo>
                  <a:pt x="2301424" y="569175"/>
                  <a:pt x="2127779" y="566242"/>
                  <a:pt x="1911333" y="584775"/>
                </a:cubicBezTo>
                <a:cubicBezTo>
                  <a:pt x="1694887" y="603308"/>
                  <a:pt x="1440750" y="609890"/>
                  <a:pt x="1291441" y="584775"/>
                </a:cubicBezTo>
                <a:cubicBezTo>
                  <a:pt x="1142132" y="559660"/>
                  <a:pt x="919780" y="592927"/>
                  <a:pt x="645721" y="584775"/>
                </a:cubicBezTo>
                <a:cubicBezTo>
                  <a:pt x="371662" y="576623"/>
                  <a:pt x="159341" y="580511"/>
                  <a:pt x="0" y="584775"/>
                </a:cubicBezTo>
                <a:cubicBezTo>
                  <a:pt x="-15877" y="391405"/>
                  <a:pt x="37" y="185015"/>
                  <a:pt x="0" y="0"/>
                </a:cubicBezTo>
                <a:close/>
              </a:path>
            </a:pathLst>
          </a:custGeom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8044426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Декорации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FACA800-65D9-441D-B96D-1E4DC5BDB55B}"/>
              </a:ext>
            </a:extLst>
          </p:cNvPr>
          <p:cNvSpPr txBox="1"/>
          <p:nvPr/>
        </p:nvSpPr>
        <p:spPr>
          <a:xfrm>
            <a:off x="10371118" y="6238082"/>
            <a:ext cx="2582882" cy="584775"/>
          </a:xfrm>
          <a:custGeom>
            <a:avLst/>
            <a:gdLst>
              <a:gd name="connsiteX0" fmla="*/ 0 w 2582882"/>
              <a:gd name="connsiteY0" fmla="*/ 0 h 584775"/>
              <a:gd name="connsiteX1" fmla="*/ 568234 w 2582882"/>
              <a:gd name="connsiteY1" fmla="*/ 0 h 584775"/>
              <a:gd name="connsiteX2" fmla="*/ 1136468 w 2582882"/>
              <a:gd name="connsiteY2" fmla="*/ 0 h 584775"/>
              <a:gd name="connsiteX3" fmla="*/ 1704702 w 2582882"/>
              <a:gd name="connsiteY3" fmla="*/ 0 h 584775"/>
              <a:gd name="connsiteX4" fmla="*/ 2582882 w 2582882"/>
              <a:gd name="connsiteY4" fmla="*/ 0 h 584775"/>
              <a:gd name="connsiteX5" fmla="*/ 2582882 w 2582882"/>
              <a:gd name="connsiteY5" fmla="*/ 584775 h 584775"/>
              <a:gd name="connsiteX6" fmla="*/ 1962990 w 2582882"/>
              <a:gd name="connsiteY6" fmla="*/ 584775 h 584775"/>
              <a:gd name="connsiteX7" fmla="*/ 1291441 w 2582882"/>
              <a:gd name="connsiteY7" fmla="*/ 584775 h 584775"/>
              <a:gd name="connsiteX8" fmla="*/ 645721 w 2582882"/>
              <a:gd name="connsiteY8" fmla="*/ 584775 h 584775"/>
              <a:gd name="connsiteX9" fmla="*/ 0 w 2582882"/>
              <a:gd name="connsiteY9" fmla="*/ 584775 h 584775"/>
              <a:gd name="connsiteX10" fmla="*/ 0 w 2582882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2882" h="584775" fill="none" extrusionOk="0">
                <a:moveTo>
                  <a:pt x="0" y="0"/>
                </a:moveTo>
                <a:cubicBezTo>
                  <a:pt x="156757" y="-24357"/>
                  <a:pt x="405719" y="24733"/>
                  <a:pt x="568234" y="0"/>
                </a:cubicBezTo>
                <a:cubicBezTo>
                  <a:pt x="730749" y="-24733"/>
                  <a:pt x="904404" y="21546"/>
                  <a:pt x="1136468" y="0"/>
                </a:cubicBezTo>
                <a:cubicBezTo>
                  <a:pt x="1368532" y="-21546"/>
                  <a:pt x="1570558" y="18976"/>
                  <a:pt x="1704702" y="0"/>
                </a:cubicBezTo>
                <a:cubicBezTo>
                  <a:pt x="1838846" y="-18976"/>
                  <a:pt x="2382589" y="4942"/>
                  <a:pt x="2582882" y="0"/>
                </a:cubicBezTo>
                <a:cubicBezTo>
                  <a:pt x="2605147" y="190755"/>
                  <a:pt x="2593365" y="300345"/>
                  <a:pt x="2582882" y="584775"/>
                </a:cubicBezTo>
                <a:cubicBezTo>
                  <a:pt x="2449547" y="599294"/>
                  <a:pt x="2137842" y="575461"/>
                  <a:pt x="1962990" y="584775"/>
                </a:cubicBezTo>
                <a:cubicBezTo>
                  <a:pt x="1788138" y="594089"/>
                  <a:pt x="1539854" y="610443"/>
                  <a:pt x="1291441" y="584775"/>
                </a:cubicBezTo>
                <a:cubicBezTo>
                  <a:pt x="1043028" y="559107"/>
                  <a:pt x="853614" y="596221"/>
                  <a:pt x="645721" y="584775"/>
                </a:cubicBezTo>
                <a:cubicBezTo>
                  <a:pt x="437828" y="573329"/>
                  <a:pt x="321029" y="589148"/>
                  <a:pt x="0" y="584775"/>
                </a:cubicBezTo>
                <a:cubicBezTo>
                  <a:pt x="5625" y="369989"/>
                  <a:pt x="5925" y="127083"/>
                  <a:pt x="0" y="0"/>
                </a:cubicBezTo>
                <a:close/>
              </a:path>
              <a:path w="2582882" h="584775" stroke="0" extrusionOk="0">
                <a:moveTo>
                  <a:pt x="0" y="0"/>
                </a:moveTo>
                <a:cubicBezTo>
                  <a:pt x="241907" y="-29554"/>
                  <a:pt x="483154" y="13450"/>
                  <a:pt x="645721" y="0"/>
                </a:cubicBezTo>
                <a:cubicBezTo>
                  <a:pt x="808288" y="-13450"/>
                  <a:pt x="957300" y="-10926"/>
                  <a:pt x="1265612" y="0"/>
                </a:cubicBezTo>
                <a:cubicBezTo>
                  <a:pt x="1573924" y="10926"/>
                  <a:pt x="1701735" y="-6027"/>
                  <a:pt x="1885504" y="0"/>
                </a:cubicBezTo>
                <a:cubicBezTo>
                  <a:pt x="2069273" y="6027"/>
                  <a:pt x="2414815" y="5035"/>
                  <a:pt x="2582882" y="0"/>
                </a:cubicBezTo>
                <a:cubicBezTo>
                  <a:pt x="2563692" y="239346"/>
                  <a:pt x="2568791" y="454824"/>
                  <a:pt x="2582882" y="584775"/>
                </a:cubicBezTo>
                <a:cubicBezTo>
                  <a:pt x="2360965" y="579822"/>
                  <a:pt x="2243572" y="611386"/>
                  <a:pt x="1937162" y="584775"/>
                </a:cubicBezTo>
                <a:cubicBezTo>
                  <a:pt x="1630752" y="558164"/>
                  <a:pt x="1455715" y="568544"/>
                  <a:pt x="1265612" y="584775"/>
                </a:cubicBezTo>
                <a:cubicBezTo>
                  <a:pt x="1075509" y="601007"/>
                  <a:pt x="811957" y="610117"/>
                  <a:pt x="645721" y="584775"/>
                </a:cubicBezTo>
                <a:cubicBezTo>
                  <a:pt x="479485" y="559433"/>
                  <a:pt x="178250" y="614167"/>
                  <a:pt x="0" y="584775"/>
                </a:cubicBezTo>
                <a:cubicBezTo>
                  <a:pt x="16483" y="311235"/>
                  <a:pt x="-12459" y="234005"/>
                  <a:pt x="0" y="0"/>
                </a:cubicBezTo>
                <a:close/>
              </a:path>
            </a:pathLst>
          </a:custGeom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12329312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Персонажи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EF73061-72F1-4992-A038-967CC23F4AD1}"/>
              </a:ext>
            </a:extLst>
          </p:cNvPr>
          <p:cNvSpPr txBox="1"/>
          <p:nvPr/>
        </p:nvSpPr>
        <p:spPr>
          <a:xfrm>
            <a:off x="14121520" y="4851112"/>
            <a:ext cx="2837735" cy="584775"/>
          </a:xfrm>
          <a:custGeom>
            <a:avLst/>
            <a:gdLst>
              <a:gd name="connsiteX0" fmla="*/ 0 w 2837735"/>
              <a:gd name="connsiteY0" fmla="*/ 0 h 584775"/>
              <a:gd name="connsiteX1" fmla="*/ 567547 w 2837735"/>
              <a:gd name="connsiteY1" fmla="*/ 0 h 584775"/>
              <a:gd name="connsiteX2" fmla="*/ 1163471 w 2837735"/>
              <a:gd name="connsiteY2" fmla="*/ 0 h 584775"/>
              <a:gd name="connsiteX3" fmla="*/ 1731018 w 2837735"/>
              <a:gd name="connsiteY3" fmla="*/ 0 h 584775"/>
              <a:gd name="connsiteX4" fmla="*/ 2241811 w 2837735"/>
              <a:gd name="connsiteY4" fmla="*/ 0 h 584775"/>
              <a:gd name="connsiteX5" fmla="*/ 2837735 w 2837735"/>
              <a:gd name="connsiteY5" fmla="*/ 0 h 584775"/>
              <a:gd name="connsiteX6" fmla="*/ 2837735 w 2837735"/>
              <a:gd name="connsiteY6" fmla="*/ 584775 h 584775"/>
              <a:gd name="connsiteX7" fmla="*/ 2241811 w 2837735"/>
              <a:gd name="connsiteY7" fmla="*/ 584775 h 584775"/>
              <a:gd name="connsiteX8" fmla="*/ 1759396 w 2837735"/>
              <a:gd name="connsiteY8" fmla="*/ 584775 h 584775"/>
              <a:gd name="connsiteX9" fmla="*/ 1135094 w 2837735"/>
              <a:gd name="connsiteY9" fmla="*/ 584775 h 584775"/>
              <a:gd name="connsiteX10" fmla="*/ 624302 w 2837735"/>
              <a:gd name="connsiteY10" fmla="*/ 584775 h 584775"/>
              <a:gd name="connsiteX11" fmla="*/ 0 w 2837735"/>
              <a:gd name="connsiteY11" fmla="*/ 584775 h 584775"/>
              <a:gd name="connsiteX12" fmla="*/ 0 w 2837735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37735" h="584775" fill="none" extrusionOk="0">
                <a:moveTo>
                  <a:pt x="0" y="0"/>
                </a:moveTo>
                <a:cubicBezTo>
                  <a:pt x="134066" y="-22013"/>
                  <a:pt x="360087" y="990"/>
                  <a:pt x="567547" y="0"/>
                </a:cubicBezTo>
                <a:cubicBezTo>
                  <a:pt x="775007" y="-990"/>
                  <a:pt x="902142" y="-3121"/>
                  <a:pt x="1163471" y="0"/>
                </a:cubicBezTo>
                <a:cubicBezTo>
                  <a:pt x="1424800" y="3121"/>
                  <a:pt x="1501983" y="7003"/>
                  <a:pt x="1731018" y="0"/>
                </a:cubicBezTo>
                <a:cubicBezTo>
                  <a:pt x="1960053" y="-7003"/>
                  <a:pt x="2035211" y="-9532"/>
                  <a:pt x="2241811" y="0"/>
                </a:cubicBezTo>
                <a:cubicBezTo>
                  <a:pt x="2448411" y="9532"/>
                  <a:pt x="2679609" y="314"/>
                  <a:pt x="2837735" y="0"/>
                </a:cubicBezTo>
                <a:cubicBezTo>
                  <a:pt x="2814076" y="283766"/>
                  <a:pt x="2835732" y="350883"/>
                  <a:pt x="2837735" y="584775"/>
                </a:cubicBezTo>
                <a:cubicBezTo>
                  <a:pt x="2570140" y="593181"/>
                  <a:pt x="2390768" y="579951"/>
                  <a:pt x="2241811" y="584775"/>
                </a:cubicBezTo>
                <a:cubicBezTo>
                  <a:pt x="2092854" y="589599"/>
                  <a:pt x="1868336" y="564131"/>
                  <a:pt x="1759396" y="584775"/>
                </a:cubicBezTo>
                <a:cubicBezTo>
                  <a:pt x="1650456" y="605419"/>
                  <a:pt x="1414899" y="615090"/>
                  <a:pt x="1135094" y="584775"/>
                </a:cubicBezTo>
                <a:cubicBezTo>
                  <a:pt x="855289" y="554460"/>
                  <a:pt x="878632" y="574090"/>
                  <a:pt x="624302" y="584775"/>
                </a:cubicBezTo>
                <a:cubicBezTo>
                  <a:pt x="369972" y="595460"/>
                  <a:pt x="164510" y="607449"/>
                  <a:pt x="0" y="584775"/>
                </a:cubicBezTo>
                <a:cubicBezTo>
                  <a:pt x="7764" y="352839"/>
                  <a:pt x="6249" y="146212"/>
                  <a:pt x="0" y="0"/>
                </a:cubicBezTo>
                <a:close/>
              </a:path>
              <a:path w="2837735" h="584775" stroke="0" extrusionOk="0">
                <a:moveTo>
                  <a:pt x="0" y="0"/>
                </a:moveTo>
                <a:cubicBezTo>
                  <a:pt x="235974" y="-16846"/>
                  <a:pt x="426167" y="-14583"/>
                  <a:pt x="595924" y="0"/>
                </a:cubicBezTo>
                <a:cubicBezTo>
                  <a:pt x="765681" y="14583"/>
                  <a:pt x="1009415" y="-8798"/>
                  <a:pt x="1135094" y="0"/>
                </a:cubicBezTo>
                <a:cubicBezTo>
                  <a:pt x="1260773" y="8798"/>
                  <a:pt x="1524673" y="9922"/>
                  <a:pt x="1702641" y="0"/>
                </a:cubicBezTo>
                <a:cubicBezTo>
                  <a:pt x="1880609" y="-9922"/>
                  <a:pt x="1995939" y="-4919"/>
                  <a:pt x="2185056" y="0"/>
                </a:cubicBezTo>
                <a:cubicBezTo>
                  <a:pt x="2374173" y="4919"/>
                  <a:pt x="2670718" y="13262"/>
                  <a:pt x="2837735" y="0"/>
                </a:cubicBezTo>
                <a:cubicBezTo>
                  <a:pt x="2865229" y="235209"/>
                  <a:pt x="2809158" y="444216"/>
                  <a:pt x="2837735" y="584775"/>
                </a:cubicBezTo>
                <a:cubicBezTo>
                  <a:pt x="2585285" y="602945"/>
                  <a:pt x="2411354" y="576145"/>
                  <a:pt x="2241811" y="584775"/>
                </a:cubicBezTo>
                <a:cubicBezTo>
                  <a:pt x="2072268" y="593405"/>
                  <a:pt x="1979819" y="562208"/>
                  <a:pt x="1759396" y="584775"/>
                </a:cubicBezTo>
                <a:cubicBezTo>
                  <a:pt x="1538974" y="607342"/>
                  <a:pt x="1512242" y="580144"/>
                  <a:pt x="1276981" y="584775"/>
                </a:cubicBezTo>
                <a:cubicBezTo>
                  <a:pt x="1041720" y="589406"/>
                  <a:pt x="881796" y="583606"/>
                  <a:pt x="709434" y="584775"/>
                </a:cubicBezTo>
                <a:cubicBezTo>
                  <a:pt x="537072" y="585944"/>
                  <a:pt x="267661" y="556135"/>
                  <a:pt x="0" y="584775"/>
                </a:cubicBezTo>
                <a:cubicBezTo>
                  <a:pt x="-11937" y="427599"/>
                  <a:pt x="-811" y="152443"/>
                  <a:pt x="0" y="0"/>
                </a:cubicBezTo>
                <a:close/>
              </a:path>
            </a:pathLst>
          </a:custGeom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7432231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Раскадровка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E039D98-9976-4283-A9DC-9BF1B872362A}"/>
              </a:ext>
            </a:extLst>
          </p:cNvPr>
          <p:cNvSpPr txBox="1"/>
          <p:nvPr/>
        </p:nvSpPr>
        <p:spPr>
          <a:xfrm>
            <a:off x="3065320" y="3852143"/>
            <a:ext cx="1791436" cy="584775"/>
          </a:xfrm>
          <a:custGeom>
            <a:avLst/>
            <a:gdLst>
              <a:gd name="connsiteX0" fmla="*/ 0 w 1791436"/>
              <a:gd name="connsiteY0" fmla="*/ 0 h 584775"/>
              <a:gd name="connsiteX1" fmla="*/ 561317 w 1791436"/>
              <a:gd name="connsiteY1" fmla="*/ 0 h 584775"/>
              <a:gd name="connsiteX2" fmla="*/ 1140548 w 1791436"/>
              <a:gd name="connsiteY2" fmla="*/ 0 h 584775"/>
              <a:gd name="connsiteX3" fmla="*/ 1791436 w 1791436"/>
              <a:gd name="connsiteY3" fmla="*/ 0 h 584775"/>
              <a:gd name="connsiteX4" fmla="*/ 1791436 w 1791436"/>
              <a:gd name="connsiteY4" fmla="*/ 584775 h 584775"/>
              <a:gd name="connsiteX5" fmla="*/ 1158462 w 1791436"/>
              <a:gd name="connsiteY5" fmla="*/ 584775 h 584775"/>
              <a:gd name="connsiteX6" fmla="*/ 543402 w 1791436"/>
              <a:gd name="connsiteY6" fmla="*/ 584775 h 584775"/>
              <a:gd name="connsiteX7" fmla="*/ 0 w 1791436"/>
              <a:gd name="connsiteY7" fmla="*/ 584775 h 584775"/>
              <a:gd name="connsiteX8" fmla="*/ 0 w 1791436"/>
              <a:gd name="connsiteY8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436" h="584775" fill="none" extrusionOk="0">
                <a:moveTo>
                  <a:pt x="0" y="0"/>
                </a:moveTo>
                <a:cubicBezTo>
                  <a:pt x="280216" y="-20190"/>
                  <a:pt x="421426" y="-26769"/>
                  <a:pt x="561317" y="0"/>
                </a:cubicBezTo>
                <a:cubicBezTo>
                  <a:pt x="701208" y="26769"/>
                  <a:pt x="980330" y="25721"/>
                  <a:pt x="1140548" y="0"/>
                </a:cubicBezTo>
                <a:cubicBezTo>
                  <a:pt x="1300766" y="-25721"/>
                  <a:pt x="1615057" y="27145"/>
                  <a:pt x="1791436" y="0"/>
                </a:cubicBezTo>
                <a:cubicBezTo>
                  <a:pt x="1816271" y="234502"/>
                  <a:pt x="1808904" y="348929"/>
                  <a:pt x="1791436" y="584775"/>
                </a:cubicBezTo>
                <a:cubicBezTo>
                  <a:pt x="1621250" y="573131"/>
                  <a:pt x="1405294" y="581067"/>
                  <a:pt x="1158462" y="584775"/>
                </a:cubicBezTo>
                <a:cubicBezTo>
                  <a:pt x="911630" y="588483"/>
                  <a:pt x="817887" y="562381"/>
                  <a:pt x="543402" y="584775"/>
                </a:cubicBezTo>
                <a:cubicBezTo>
                  <a:pt x="268917" y="607169"/>
                  <a:pt x="112712" y="564803"/>
                  <a:pt x="0" y="584775"/>
                </a:cubicBezTo>
                <a:cubicBezTo>
                  <a:pt x="5831" y="347235"/>
                  <a:pt x="12529" y="185093"/>
                  <a:pt x="0" y="0"/>
                </a:cubicBezTo>
                <a:close/>
              </a:path>
              <a:path w="1791436" h="584775" stroke="0" extrusionOk="0">
                <a:moveTo>
                  <a:pt x="0" y="0"/>
                </a:moveTo>
                <a:cubicBezTo>
                  <a:pt x="301825" y="8275"/>
                  <a:pt x="387256" y="-19001"/>
                  <a:pt x="615060" y="0"/>
                </a:cubicBezTo>
                <a:cubicBezTo>
                  <a:pt x="842864" y="19001"/>
                  <a:pt x="1041368" y="13602"/>
                  <a:pt x="1248034" y="0"/>
                </a:cubicBezTo>
                <a:cubicBezTo>
                  <a:pt x="1454700" y="-13602"/>
                  <a:pt x="1627675" y="11604"/>
                  <a:pt x="1791436" y="0"/>
                </a:cubicBezTo>
                <a:cubicBezTo>
                  <a:pt x="1819881" y="280906"/>
                  <a:pt x="1792178" y="456303"/>
                  <a:pt x="1791436" y="584775"/>
                </a:cubicBezTo>
                <a:cubicBezTo>
                  <a:pt x="1637672" y="586301"/>
                  <a:pt x="1374163" y="577954"/>
                  <a:pt x="1176376" y="584775"/>
                </a:cubicBezTo>
                <a:cubicBezTo>
                  <a:pt x="978589" y="591596"/>
                  <a:pt x="835054" y="594175"/>
                  <a:pt x="579231" y="584775"/>
                </a:cubicBezTo>
                <a:cubicBezTo>
                  <a:pt x="323409" y="575375"/>
                  <a:pt x="248998" y="601254"/>
                  <a:pt x="0" y="584775"/>
                </a:cubicBezTo>
                <a:cubicBezTo>
                  <a:pt x="-26888" y="405865"/>
                  <a:pt x="-15684" y="125955"/>
                  <a:pt x="0" y="0"/>
                </a:cubicBezTo>
                <a:close/>
              </a:path>
            </a:pathLst>
          </a:custGeom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1430877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Лампа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xmlns="" id="{39A87902-3C41-46B3-A148-A1C74A58E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43640" y="83058"/>
            <a:ext cx="1377625" cy="125238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ED9A437-01D7-4A53-9E16-4E85E8A0B104}"/>
              </a:ext>
            </a:extLst>
          </p:cNvPr>
          <p:cNvSpPr txBox="1"/>
          <p:nvPr/>
        </p:nvSpPr>
        <p:spPr>
          <a:xfrm>
            <a:off x="10770761" y="2027787"/>
            <a:ext cx="3390575" cy="584775"/>
          </a:xfrm>
          <a:custGeom>
            <a:avLst/>
            <a:gdLst>
              <a:gd name="connsiteX0" fmla="*/ 0 w 3390575"/>
              <a:gd name="connsiteY0" fmla="*/ 0 h 584775"/>
              <a:gd name="connsiteX1" fmla="*/ 576398 w 3390575"/>
              <a:gd name="connsiteY1" fmla="*/ 0 h 584775"/>
              <a:gd name="connsiteX2" fmla="*/ 1152796 w 3390575"/>
              <a:gd name="connsiteY2" fmla="*/ 0 h 584775"/>
              <a:gd name="connsiteX3" fmla="*/ 1763099 w 3390575"/>
              <a:gd name="connsiteY3" fmla="*/ 0 h 584775"/>
              <a:gd name="connsiteX4" fmla="*/ 2509026 w 3390575"/>
              <a:gd name="connsiteY4" fmla="*/ 0 h 584775"/>
              <a:gd name="connsiteX5" fmla="*/ 3390575 w 3390575"/>
              <a:gd name="connsiteY5" fmla="*/ 0 h 584775"/>
              <a:gd name="connsiteX6" fmla="*/ 3390575 w 3390575"/>
              <a:gd name="connsiteY6" fmla="*/ 584775 h 584775"/>
              <a:gd name="connsiteX7" fmla="*/ 2780272 w 3390575"/>
              <a:gd name="connsiteY7" fmla="*/ 584775 h 584775"/>
              <a:gd name="connsiteX8" fmla="*/ 2068251 w 3390575"/>
              <a:gd name="connsiteY8" fmla="*/ 584775 h 584775"/>
              <a:gd name="connsiteX9" fmla="*/ 1322324 w 3390575"/>
              <a:gd name="connsiteY9" fmla="*/ 584775 h 584775"/>
              <a:gd name="connsiteX10" fmla="*/ 678115 w 3390575"/>
              <a:gd name="connsiteY10" fmla="*/ 584775 h 584775"/>
              <a:gd name="connsiteX11" fmla="*/ 0 w 3390575"/>
              <a:gd name="connsiteY11" fmla="*/ 584775 h 584775"/>
              <a:gd name="connsiteX12" fmla="*/ 0 w 3390575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0575" h="584775" fill="none" extrusionOk="0">
                <a:moveTo>
                  <a:pt x="0" y="0"/>
                </a:moveTo>
                <a:cubicBezTo>
                  <a:pt x="216295" y="-26774"/>
                  <a:pt x="323837" y="9412"/>
                  <a:pt x="576398" y="0"/>
                </a:cubicBezTo>
                <a:cubicBezTo>
                  <a:pt x="828959" y="-9412"/>
                  <a:pt x="898834" y="13229"/>
                  <a:pt x="1152796" y="0"/>
                </a:cubicBezTo>
                <a:cubicBezTo>
                  <a:pt x="1406758" y="-13229"/>
                  <a:pt x="1563031" y="-5959"/>
                  <a:pt x="1763099" y="0"/>
                </a:cubicBezTo>
                <a:cubicBezTo>
                  <a:pt x="1963167" y="5959"/>
                  <a:pt x="2170890" y="30291"/>
                  <a:pt x="2509026" y="0"/>
                </a:cubicBezTo>
                <a:cubicBezTo>
                  <a:pt x="2847162" y="-30291"/>
                  <a:pt x="2956941" y="-14611"/>
                  <a:pt x="3390575" y="0"/>
                </a:cubicBezTo>
                <a:cubicBezTo>
                  <a:pt x="3383925" y="239664"/>
                  <a:pt x="3363310" y="377275"/>
                  <a:pt x="3390575" y="584775"/>
                </a:cubicBezTo>
                <a:cubicBezTo>
                  <a:pt x="3256662" y="558088"/>
                  <a:pt x="2958493" y="567452"/>
                  <a:pt x="2780272" y="584775"/>
                </a:cubicBezTo>
                <a:cubicBezTo>
                  <a:pt x="2602051" y="602098"/>
                  <a:pt x="2244627" y="613457"/>
                  <a:pt x="2068251" y="584775"/>
                </a:cubicBezTo>
                <a:cubicBezTo>
                  <a:pt x="1891875" y="556093"/>
                  <a:pt x="1625460" y="578193"/>
                  <a:pt x="1322324" y="584775"/>
                </a:cubicBezTo>
                <a:cubicBezTo>
                  <a:pt x="1019188" y="591357"/>
                  <a:pt x="847359" y="593903"/>
                  <a:pt x="678115" y="584775"/>
                </a:cubicBezTo>
                <a:cubicBezTo>
                  <a:pt x="508871" y="575647"/>
                  <a:pt x="215818" y="590899"/>
                  <a:pt x="0" y="584775"/>
                </a:cubicBezTo>
                <a:cubicBezTo>
                  <a:pt x="21649" y="303714"/>
                  <a:pt x="-7251" y="152810"/>
                  <a:pt x="0" y="0"/>
                </a:cubicBezTo>
                <a:close/>
              </a:path>
              <a:path w="3390575" h="584775" stroke="0" extrusionOk="0">
                <a:moveTo>
                  <a:pt x="0" y="0"/>
                </a:moveTo>
                <a:cubicBezTo>
                  <a:pt x="198396" y="16623"/>
                  <a:pt x="345108" y="-1471"/>
                  <a:pt x="576398" y="0"/>
                </a:cubicBezTo>
                <a:cubicBezTo>
                  <a:pt x="807688" y="1471"/>
                  <a:pt x="965602" y="8244"/>
                  <a:pt x="1220607" y="0"/>
                </a:cubicBezTo>
                <a:cubicBezTo>
                  <a:pt x="1475612" y="-8244"/>
                  <a:pt x="1809806" y="5121"/>
                  <a:pt x="1966533" y="0"/>
                </a:cubicBezTo>
                <a:cubicBezTo>
                  <a:pt x="2123260" y="-5121"/>
                  <a:pt x="2284372" y="-21981"/>
                  <a:pt x="2542931" y="0"/>
                </a:cubicBezTo>
                <a:cubicBezTo>
                  <a:pt x="2801490" y="21981"/>
                  <a:pt x="3151839" y="6310"/>
                  <a:pt x="3390575" y="0"/>
                </a:cubicBezTo>
                <a:cubicBezTo>
                  <a:pt x="3367597" y="207294"/>
                  <a:pt x="3397128" y="464707"/>
                  <a:pt x="3390575" y="584775"/>
                </a:cubicBezTo>
                <a:cubicBezTo>
                  <a:pt x="3155672" y="557386"/>
                  <a:pt x="2840354" y="616905"/>
                  <a:pt x="2644649" y="584775"/>
                </a:cubicBezTo>
                <a:cubicBezTo>
                  <a:pt x="2448944" y="552645"/>
                  <a:pt x="2147031" y="609944"/>
                  <a:pt x="1932628" y="584775"/>
                </a:cubicBezTo>
                <a:cubicBezTo>
                  <a:pt x="1718225" y="559606"/>
                  <a:pt x="1496493" y="579303"/>
                  <a:pt x="1254513" y="584775"/>
                </a:cubicBezTo>
                <a:cubicBezTo>
                  <a:pt x="1012533" y="590247"/>
                  <a:pt x="611593" y="549064"/>
                  <a:pt x="0" y="584775"/>
                </a:cubicBezTo>
                <a:cubicBezTo>
                  <a:pt x="-1669" y="333481"/>
                  <a:pt x="2058" y="155714"/>
                  <a:pt x="0" y="0"/>
                </a:cubicBezTo>
                <a:close/>
              </a:path>
            </a:pathLst>
          </a:custGeom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1722304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Мультстанок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31B187B-37B4-4181-9FDA-B385D6DB1D2C}"/>
              </a:ext>
            </a:extLst>
          </p:cNvPr>
          <p:cNvSpPr txBox="1"/>
          <p:nvPr/>
        </p:nvSpPr>
        <p:spPr>
          <a:xfrm>
            <a:off x="1096770" y="5793370"/>
            <a:ext cx="3135982" cy="1077218"/>
          </a:xfrm>
          <a:custGeom>
            <a:avLst/>
            <a:gdLst>
              <a:gd name="connsiteX0" fmla="*/ 0 w 3135982"/>
              <a:gd name="connsiteY0" fmla="*/ 0 h 1077218"/>
              <a:gd name="connsiteX1" fmla="*/ 595837 w 3135982"/>
              <a:gd name="connsiteY1" fmla="*/ 0 h 1077218"/>
              <a:gd name="connsiteX2" fmla="*/ 1191673 w 3135982"/>
              <a:gd name="connsiteY2" fmla="*/ 0 h 1077218"/>
              <a:gd name="connsiteX3" fmla="*/ 1850229 w 3135982"/>
              <a:gd name="connsiteY3" fmla="*/ 0 h 1077218"/>
              <a:gd name="connsiteX4" fmla="*/ 2446066 w 3135982"/>
              <a:gd name="connsiteY4" fmla="*/ 0 h 1077218"/>
              <a:gd name="connsiteX5" fmla="*/ 3135982 w 3135982"/>
              <a:gd name="connsiteY5" fmla="*/ 0 h 1077218"/>
              <a:gd name="connsiteX6" fmla="*/ 3135982 w 3135982"/>
              <a:gd name="connsiteY6" fmla="*/ 527837 h 1077218"/>
              <a:gd name="connsiteX7" fmla="*/ 3135982 w 3135982"/>
              <a:gd name="connsiteY7" fmla="*/ 1077218 h 1077218"/>
              <a:gd name="connsiteX8" fmla="*/ 2602865 w 3135982"/>
              <a:gd name="connsiteY8" fmla="*/ 1077218 h 1077218"/>
              <a:gd name="connsiteX9" fmla="*/ 1912949 w 3135982"/>
              <a:gd name="connsiteY9" fmla="*/ 1077218 h 1077218"/>
              <a:gd name="connsiteX10" fmla="*/ 1254393 w 3135982"/>
              <a:gd name="connsiteY10" fmla="*/ 1077218 h 1077218"/>
              <a:gd name="connsiteX11" fmla="*/ 595837 w 3135982"/>
              <a:gd name="connsiteY11" fmla="*/ 1077218 h 1077218"/>
              <a:gd name="connsiteX12" fmla="*/ 0 w 3135982"/>
              <a:gd name="connsiteY12" fmla="*/ 1077218 h 1077218"/>
              <a:gd name="connsiteX13" fmla="*/ 0 w 3135982"/>
              <a:gd name="connsiteY13" fmla="*/ 538609 h 1077218"/>
              <a:gd name="connsiteX14" fmla="*/ 0 w 3135982"/>
              <a:gd name="connsiteY1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5982" h="1077218" fill="none" extrusionOk="0">
                <a:moveTo>
                  <a:pt x="0" y="0"/>
                </a:moveTo>
                <a:cubicBezTo>
                  <a:pt x="215402" y="-11167"/>
                  <a:pt x="299007" y="-18650"/>
                  <a:pt x="595837" y="0"/>
                </a:cubicBezTo>
                <a:cubicBezTo>
                  <a:pt x="892667" y="18650"/>
                  <a:pt x="972507" y="-5139"/>
                  <a:pt x="1191673" y="0"/>
                </a:cubicBezTo>
                <a:cubicBezTo>
                  <a:pt x="1410839" y="5139"/>
                  <a:pt x="1705488" y="-26071"/>
                  <a:pt x="1850229" y="0"/>
                </a:cubicBezTo>
                <a:cubicBezTo>
                  <a:pt x="1994970" y="26071"/>
                  <a:pt x="2183764" y="17214"/>
                  <a:pt x="2446066" y="0"/>
                </a:cubicBezTo>
                <a:cubicBezTo>
                  <a:pt x="2708368" y="-17214"/>
                  <a:pt x="2915838" y="-26937"/>
                  <a:pt x="3135982" y="0"/>
                </a:cubicBezTo>
                <a:cubicBezTo>
                  <a:pt x="3115424" y="227314"/>
                  <a:pt x="3111480" y="270953"/>
                  <a:pt x="3135982" y="527837"/>
                </a:cubicBezTo>
                <a:cubicBezTo>
                  <a:pt x="3160484" y="784721"/>
                  <a:pt x="3132131" y="817670"/>
                  <a:pt x="3135982" y="1077218"/>
                </a:cubicBezTo>
                <a:cubicBezTo>
                  <a:pt x="2986214" y="1075132"/>
                  <a:pt x="2728991" y="1061849"/>
                  <a:pt x="2602865" y="1077218"/>
                </a:cubicBezTo>
                <a:cubicBezTo>
                  <a:pt x="2476739" y="1092587"/>
                  <a:pt x="2143617" y="1081639"/>
                  <a:pt x="1912949" y="1077218"/>
                </a:cubicBezTo>
                <a:cubicBezTo>
                  <a:pt x="1682281" y="1072797"/>
                  <a:pt x="1483334" y="1046654"/>
                  <a:pt x="1254393" y="1077218"/>
                </a:cubicBezTo>
                <a:cubicBezTo>
                  <a:pt x="1025452" y="1107782"/>
                  <a:pt x="729610" y="1101287"/>
                  <a:pt x="595837" y="1077218"/>
                </a:cubicBezTo>
                <a:cubicBezTo>
                  <a:pt x="462064" y="1053149"/>
                  <a:pt x="228517" y="1061284"/>
                  <a:pt x="0" y="1077218"/>
                </a:cubicBezTo>
                <a:cubicBezTo>
                  <a:pt x="17084" y="812499"/>
                  <a:pt x="7690" y="776765"/>
                  <a:pt x="0" y="538609"/>
                </a:cubicBezTo>
                <a:cubicBezTo>
                  <a:pt x="-7690" y="300453"/>
                  <a:pt x="4013" y="149828"/>
                  <a:pt x="0" y="0"/>
                </a:cubicBezTo>
                <a:close/>
              </a:path>
              <a:path w="3135982" h="1077218" stroke="0" extrusionOk="0">
                <a:moveTo>
                  <a:pt x="0" y="0"/>
                </a:moveTo>
                <a:cubicBezTo>
                  <a:pt x="212346" y="22982"/>
                  <a:pt x="403006" y="14392"/>
                  <a:pt x="533117" y="0"/>
                </a:cubicBezTo>
                <a:cubicBezTo>
                  <a:pt x="663228" y="-14392"/>
                  <a:pt x="1052956" y="30756"/>
                  <a:pt x="1191673" y="0"/>
                </a:cubicBezTo>
                <a:cubicBezTo>
                  <a:pt x="1330390" y="-30756"/>
                  <a:pt x="1541319" y="-16917"/>
                  <a:pt x="1724790" y="0"/>
                </a:cubicBezTo>
                <a:cubicBezTo>
                  <a:pt x="1908261" y="16917"/>
                  <a:pt x="2168552" y="-12926"/>
                  <a:pt x="2414706" y="0"/>
                </a:cubicBezTo>
                <a:cubicBezTo>
                  <a:pt x="2660860" y="12926"/>
                  <a:pt x="2904401" y="-7628"/>
                  <a:pt x="3135982" y="0"/>
                </a:cubicBezTo>
                <a:cubicBezTo>
                  <a:pt x="3140609" y="118128"/>
                  <a:pt x="3161704" y="424429"/>
                  <a:pt x="3135982" y="538609"/>
                </a:cubicBezTo>
                <a:cubicBezTo>
                  <a:pt x="3110260" y="652789"/>
                  <a:pt x="3138972" y="859348"/>
                  <a:pt x="3135982" y="1077218"/>
                </a:cubicBezTo>
                <a:cubicBezTo>
                  <a:pt x="2895500" y="1069071"/>
                  <a:pt x="2715587" y="1049352"/>
                  <a:pt x="2540145" y="1077218"/>
                </a:cubicBezTo>
                <a:cubicBezTo>
                  <a:pt x="2364703" y="1105084"/>
                  <a:pt x="2168691" y="1097576"/>
                  <a:pt x="2007028" y="1077218"/>
                </a:cubicBezTo>
                <a:cubicBezTo>
                  <a:pt x="1845365" y="1056860"/>
                  <a:pt x="1508490" y="1107745"/>
                  <a:pt x="1379832" y="1077218"/>
                </a:cubicBezTo>
                <a:cubicBezTo>
                  <a:pt x="1251174" y="1046691"/>
                  <a:pt x="945175" y="1093442"/>
                  <a:pt x="783996" y="1077218"/>
                </a:cubicBezTo>
                <a:cubicBezTo>
                  <a:pt x="622817" y="1060994"/>
                  <a:pt x="332690" y="1041980"/>
                  <a:pt x="0" y="1077218"/>
                </a:cubicBezTo>
                <a:cubicBezTo>
                  <a:pt x="3535" y="890523"/>
                  <a:pt x="-2706" y="731910"/>
                  <a:pt x="0" y="538609"/>
                </a:cubicBezTo>
                <a:cubicBezTo>
                  <a:pt x="2706" y="345308"/>
                  <a:pt x="-23372" y="191205"/>
                  <a:pt x="0" y="0"/>
                </a:cubicBezTo>
                <a:close/>
              </a:path>
            </a:pathLst>
          </a:custGeom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7790144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cs typeface="Arial" pitchFamily="34" charset="0"/>
              </a:rPr>
              <a:t>Штатив,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Селфи палка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cs typeface="Arial" pitchFamily="34" charset="0"/>
            </a:endParaRP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E266B2AE-58E6-47B1-A9C0-E4B7BE3E3619}"/>
              </a:ext>
            </a:extLst>
          </p:cNvPr>
          <p:cNvCxnSpPr>
            <a:cxnSpLocks/>
          </p:cNvCxnSpPr>
          <p:nvPr/>
        </p:nvCxnSpPr>
        <p:spPr>
          <a:xfrm flipH="1">
            <a:off x="4747867" y="4315766"/>
            <a:ext cx="2310556" cy="147760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4D840D3A-32F3-4271-9760-7A4C545D3B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2458" r="15520" b="8434"/>
          <a:stretch/>
        </p:blipFill>
        <p:spPr>
          <a:xfrm>
            <a:off x="561162" y="7270085"/>
            <a:ext cx="1864405" cy="265158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DC582B92-0AC3-474D-BCEB-909006A9BE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1" y="3319911"/>
            <a:ext cx="2000164" cy="2112384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игрушка, кукла, набит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85E62BC-6C84-4369-990A-5E34F604B6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1" b="91859" l="5501" r="93549">
                        <a14:foregroundMark x1="8242" y1="61376" x2="8242" y2="61376"/>
                        <a14:foregroundMark x1="7767" y1="60663" x2="7767" y2="60663"/>
                        <a14:foregroundMark x1="5793" y1="59814" x2="5793" y2="59814"/>
                        <a14:foregroundMark x1="5885" y1="60800" x2="5885" y2="60800"/>
                        <a14:foregroundMark x1="5501" y1="61239" x2="5501" y2="61239"/>
                        <a14:foregroundMark x1="25347" y1="34704" x2="25347" y2="34704"/>
                        <a14:foregroundMark x1="26206" y1="34978" x2="26206" y2="34978"/>
                        <a14:foregroundMark x1="25164" y1="35417" x2="25164" y2="35417"/>
                        <a14:foregroundMark x1="25731" y1="36266" x2="25731" y2="36266"/>
                        <a14:foregroundMark x1="21308" y1="91557" x2="21308" y2="91557"/>
                        <a14:foregroundMark x1="21966" y1="91146" x2="21966" y2="91146"/>
                        <a14:foregroundMark x1="22149" y1="91283" x2="22149" y2="91283"/>
                        <a14:foregroundMark x1="22917" y1="91283" x2="22917" y2="91283"/>
                        <a14:foregroundMark x1="23757" y1="91859" x2="23757" y2="91859"/>
                        <a14:foregroundMark x1="23099" y1="91420" x2="23099" y2="91420"/>
                        <a14:foregroundMark x1="23099" y1="91420" x2="23099" y2="91420"/>
                        <a14:foregroundMark x1="38341" y1="91146" x2="38341" y2="91146"/>
                        <a14:foregroundMark x1="75768" y1="69984" x2="75768" y2="69984"/>
                        <a14:foregroundMark x1="75676" y1="69984" x2="75676" y2="69984"/>
                        <a14:foregroundMark x1="77851" y1="60663" x2="77851" y2="60663"/>
                        <a14:foregroundMark x1="77650" y1="59265" x2="77650" y2="59265"/>
                        <a14:foregroundMark x1="77650" y1="58553" x2="77650" y2="58553"/>
                        <a14:foregroundMark x1="77558" y1="58279" x2="77558" y2="58279"/>
                        <a14:foregroundMark x1="77558" y1="55016" x2="77558" y2="55016"/>
                        <a14:foregroundMark x1="77558" y1="52495" x2="77558" y2="52056"/>
                        <a14:foregroundMark x1="76425" y1="42462" x2="76425" y2="42462"/>
                        <a14:foregroundMark x1="75585" y1="38514" x2="75585" y2="38514"/>
                        <a14:foregroundMark x1="74927" y1="36678" x2="74927" y2="36678"/>
                        <a14:foregroundMark x1="74836" y1="36266" x2="74836" y2="36266"/>
                        <a14:foregroundMark x1="74653" y1="35554" x2="74653" y2="35554"/>
                        <a14:foregroundMark x1="77851" y1="31469" x2="77851" y2="31469"/>
                        <a14:foregroundMark x1="80099" y1="31469" x2="80391" y2="31469"/>
                        <a14:foregroundMark x1="84046" y1="31469" x2="84046" y2="31469"/>
                        <a14:foregroundMark x1="86020" y1="30757" x2="86020" y2="30757"/>
                        <a14:foregroundMark x1="86221" y1="28509" x2="85928" y2="28509"/>
                        <a14:foregroundMark x1="81506" y1="25548" x2="80939" y2="25110"/>
                        <a14:foregroundMark x1="80665" y1="24260" x2="80665" y2="24260"/>
                        <a14:foregroundMark x1="80391" y1="23712" x2="80391" y2="23712"/>
                        <a14:foregroundMark x1="74360" y1="21738" x2="74360" y2="21738"/>
                        <a14:foregroundMark x1="86404" y1="45724" x2="86404" y2="45724"/>
                        <a14:foregroundMark x1="85837" y1="45587" x2="85837" y2="45587"/>
                        <a14:foregroundMark x1="90534" y1="47396" x2="90534" y2="47396"/>
                        <a14:foregroundMark x1="90534" y1="47396" x2="90534" y2="47396"/>
                        <a14:foregroundMark x1="92617" y1="48547" x2="92617" y2="48547"/>
                        <a14:foregroundMark x1="92617" y1="48547" x2="92617" y2="48547"/>
                        <a14:foregroundMark x1="92617" y1="48547" x2="92617" y2="48547"/>
                        <a14:foregroundMark x1="92617" y1="48547" x2="92617" y2="48547"/>
                        <a14:foregroundMark x1="89985" y1="47697" x2="89985" y2="47697"/>
                        <a14:foregroundMark x1="89985" y1="47697" x2="89985" y2="47697"/>
                        <a14:foregroundMark x1="89985" y1="47697" x2="89985" y2="47697"/>
                        <a14:foregroundMark x1="89985" y1="47697" x2="89985" y2="47697"/>
                        <a14:foregroundMark x1="84905" y1="46135" x2="84905" y2="46135"/>
                        <a14:foregroundMark x1="84046" y1="44737" x2="84046" y2="44737"/>
                        <a14:foregroundMark x1="84046" y1="44737" x2="84046" y2="44737"/>
                        <a14:foregroundMark x1="81414" y1="86075" x2="81414" y2="86075"/>
                        <a14:foregroundMark x1="71820" y1="88459" x2="71820" y2="88459"/>
                        <a14:foregroundMark x1="73520" y1="88596" x2="73520" y2="88596"/>
                        <a14:foregroundMark x1="76060" y1="88596" x2="76060" y2="88596"/>
                        <a14:foregroundMark x1="76243" y1="88596" x2="76243" y2="88596"/>
                        <a14:foregroundMark x1="76425" y1="87911" x2="76425" y2="87911"/>
                        <a14:foregroundMark x1="76718" y1="87061" x2="76718" y2="87061"/>
                        <a14:foregroundMark x1="76718" y1="86760" x2="76718" y2="86760"/>
                        <a14:foregroundMark x1="83589" y1="89035" x2="83589" y2="89035"/>
                        <a14:foregroundMark x1="92708" y1="48547" x2="92708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708" y1="48547" x2="92708" y2="48547"/>
                        <a14:foregroundMark x1="89693" y1="47697" x2="89693" y2="47697"/>
                        <a14:foregroundMark x1="86586" y1="46711" x2="86586" y2="46711"/>
                        <a14:foregroundMark x1="85362" y1="46573" x2="85362" y2="46573"/>
                        <a14:foregroundMark x1="80482" y1="49808" x2="80482" y2="49808"/>
                        <a14:foregroundMark x1="80574" y1="50082" x2="80574" y2="50082"/>
                        <a14:foregroundMark x1="80757" y1="50219" x2="80757" y2="50219"/>
                        <a14:foregroundMark x1="87244" y1="46272" x2="87244" y2="46272"/>
                        <a14:foregroundMark x1="82164" y1="87473" x2="82164" y2="87473"/>
                        <a14:foregroundMark x1="82822" y1="88185" x2="82822" y2="88185"/>
                        <a14:foregroundMark x1="82913" y1="88185" x2="82913" y2="88185"/>
                        <a14:foregroundMark x1="82913" y1="88185" x2="82913" y2="88185"/>
                        <a14:foregroundMark x1="82913" y1="88185" x2="82913" y2="88185"/>
                        <a14:foregroundMark x1="82913" y1="88185" x2="82913" y2="88185"/>
                        <a14:foregroundMark x1="82913" y1="88185" x2="82913" y2="88185"/>
                        <a14:foregroundMark x1="76060" y1="88459" x2="76060" y2="88459"/>
                        <a14:foregroundMark x1="76060" y1="88459" x2="76060" y2="88459"/>
                        <a14:foregroundMark x1="74744" y1="89309" x2="74744" y2="89309"/>
                        <a14:foregroundMark x1="73885" y1="89748" x2="73885" y2="89748"/>
                        <a14:foregroundMark x1="73520" y1="89748" x2="73520" y2="89748"/>
                        <a14:foregroundMark x1="73136" y1="89748" x2="73136" y2="89748"/>
                        <a14:foregroundMark x1="72953" y1="90022" x2="72953" y2="90022"/>
                        <a14:foregroundMark x1="72862" y1="90159" x2="72862" y2="90159"/>
                        <a14:foregroundMark x1="75311" y1="89172" x2="75311" y2="89172"/>
                        <a14:foregroundMark x1="75969" y1="88761" x2="75969" y2="88761"/>
                        <a14:foregroundMark x1="76992" y1="87911" x2="76992" y2="87911"/>
                        <a14:foregroundMark x1="77650" y1="87061" x2="77650" y2="87061"/>
                        <a14:foregroundMark x1="77741" y1="85088" x2="77741" y2="85088"/>
                        <a14:foregroundMark x1="92617" y1="48383" x2="92617" y2="48383"/>
                        <a14:foregroundMark x1="92891" y1="48109" x2="92891" y2="48109"/>
                        <a14:foregroundMark x1="92708" y1="48109" x2="92708" y2="48109"/>
                        <a14:foregroundMark x1="92708" y1="48109" x2="92708" y2="48109"/>
                        <a14:foregroundMark x1="92708" y1="48109" x2="92708" y2="48109"/>
                        <a14:foregroundMark x1="92708" y1="48109" x2="92708" y2="48109"/>
                        <a14:foregroundMark x1="92708" y1="48383" x2="92708" y2="48383"/>
                        <a14:foregroundMark x1="92708" y1="48383" x2="92708" y2="48383"/>
                        <a14:foregroundMark x1="92708" y1="48383" x2="92708" y2="48383"/>
                        <a14:foregroundMark x1="92708" y1="48383" x2="92708" y2="48383"/>
                        <a14:foregroundMark x1="93549" y1="48684" x2="93549" y2="48684"/>
                        <a14:foregroundMark x1="93549" y1="48684" x2="93549" y2="48684"/>
                        <a14:foregroundMark x1="93549" y1="48684" x2="93549" y2="48684"/>
                        <a14:foregroundMark x1="93549" y1="48684" x2="93549" y2="48684"/>
                        <a14:foregroundMark x1="93549" y1="48821" x2="93549" y2="48821"/>
                        <a14:foregroundMark x1="93549" y1="48821" x2="93549" y2="48821"/>
                        <a14:foregroundMark x1="92982" y1="48821" x2="92982" y2="48821"/>
                        <a14:foregroundMark x1="92982" y1="48821" x2="92982" y2="48821"/>
                        <a14:foregroundMark x1="92982" y1="48821" x2="92982" y2="48821"/>
                        <a14:foregroundMark x1="84704" y1="89583" x2="84704" y2="89583"/>
                        <a14:foregroundMark x1="84704" y1="89583" x2="84704" y2="89583"/>
                        <a14:foregroundMark x1="84704" y1="89583" x2="84704" y2="89583"/>
                        <a14:foregroundMark x1="84704" y1="89583" x2="84704" y2="89583"/>
                        <a14:foregroundMark x1="82730" y1="87198" x2="82730" y2="87198"/>
                        <a14:foregroundMark x1="82730" y1="87198" x2="82730" y2="87198"/>
                        <a14:foregroundMark x1="82730" y1="87061" x2="82730" y2="87061"/>
                        <a14:foregroundMark x1="82072" y1="84951" x2="82072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14" y="7011467"/>
            <a:ext cx="4087090" cy="272472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4EBE3360-D478-46D1-BB3F-19D73B8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55" b="93124" l="10000" r="90000">
                        <a14:foregroundMark x1="67717" y1="93320" x2="67717" y2="93320"/>
                        <a14:foregroundMark x1="50652" y1="8055" x2="50652" y2="8055"/>
                        <a14:foregroundMark x1="33152" y1="33792" x2="33152" y2="3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132" y="690056"/>
            <a:ext cx="3416452" cy="189019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лескоп, штатив&#10;&#10;Автоматически созданное описание">
            <a:extLst>
              <a:ext uri="{FF2B5EF4-FFF2-40B4-BE49-F238E27FC236}">
                <a16:creationId xmlns:a16="http://schemas.microsoft.com/office/drawing/2014/main" xmlns="" id="{EEF1F456-D157-454A-8A4A-982E842DEE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78" y="6552991"/>
            <a:ext cx="2494814" cy="40857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9ED9217-EB1B-4660-985E-DEC0A68625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568" r="95514">
                        <a14:foregroundMark x1="48613" y1="28984" x2="48613" y2="28984"/>
                        <a14:foregroundMark x1="40783" y1="28984" x2="40783" y2="28984"/>
                        <a14:foregroundMark x1="33768" y1="28984" x2="33768" y2="28984"/>
                        <a14:foregroundMark x1="32871" y1="28984" x2="32871" y2="28984"/>
                        <a14:foregroundMark x1="21697" y1="28516" x2="21697" y2="28516"/>
                        <a14:foregroundMark x1="16150" y1="28516" x2="16150" y2="28516"/>
                        <a14:foregroundMark x1="27325" y1="59219" x2="27325" y2="59219"/>
                        <a14:foregroundMark x1="36134" y1="62734" x2="36134" y2="62734"/>
                        <a14:foregroundMark x1="73736" y1="57422" x2="73736" y2="57422"/>
                        <a14:foregroundMark x1="17047" y1="31172" x2="17047" y2="31172"/>
                        <a14:foregroundMark x1="4568" y1="35156" x2="4568" y2="35156"/>
                        <a14:foregroundMark x1="12480" y1="38281" x2="12480" y2="38281"/>
                        <a14:foregroundMark x1="49592" y1="34766" x2="49592" y2="34766"/>
                        <a14:foregroundMark x1="58401" y1="34766" x2="58401" y2="34766"/>
                        <a14:foregroundMark x1="80179" y1="35156" x2="80179" y2="35156"/>
                        <a14:foregroundMark x1="95514" y1="33828" x2="95514" y2="33828"/>
                        <a14:foregroundMark x1="85808" y1="55625" x2="85808" y2="55625"/>
                        <a14:foregroundMark x1="86705" y1="55234" x2="86705" y2="55234"/>
                        <a14:foregroundMark x1="86705" y1="55234" x2="86705" y2="55234"/>
                        <a14:foregroundMark x1="85808" y1="51641" x2="85808" y2="51641"/>
                        <a14:foregroundMark x1="85808" y1="47188" x2="85808" y2="47188"/>
                        <a14:foregroundMark x1="89070" y1="22734" x2="89070" y2="22734"/>
                        <a14:foregroundMark x1="12480" y1="56953" x2="12480" y2="56953"/>
                        <a14:foregroundMark x1="14274" y1="54766" x2="14274" y2="54766"/>
                        <a14:foregroundMark x1="15253" y1="52969" x2="15253" y2="52969"/>
                        <a14:foregroundMark x1="12480" y1="63672" x2="12480" y2="63672"/>
                        <a14:foregroundMark x1="11990" y1="61016" x2="11990" y2="61016"/>
                        <a14:foregroundMark x1="14763" y1="75234" x2="14763" y2="7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870" y="1275362"/>
            <a:ext cx="2668869" cy="278642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D9CED383-BAF5-4171-894C-AC1E69A872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576" y="5864996"/>
            <a:ext cx="2169621" cy="3049970"/>
          </a:xfrm>
          <a:prstGeom prst="roundRect">
            <a:avLst>
              <a:gd name="adj" fmla="val 467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3" name="TextBox 5">
            <a:extLst>
              <a:ext uri="{FF2B5EF4-FFF2-40B4-BE49-F238E27FC236}">
                <a16:creationId xmlns:a16="http://schemas.microsoft.com/office/drawing/2014/main" xmlns="" id="{3659DCFB-4028-4E06-8CDD-08A3C70050B3}"/>
              </a:ext>
            </a:extLst>
          </p:cNvPr>
          <p:cNvSpPr txBox="1"/>
          <p:nvPr/>
        </p:nvSpPr>
        <p:spPr>
          <a:xfrm>
            <a:off x="3732467" y="385146"/>
            <a:ext cx="1101440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ru-RU" sz="6000" dirty="0">
                <a:solidFill>
                  <a:srgbClr val="C00000"/>
                </a:solidFill>
                <a:latin typeface="Xplor"/>
              </a:rPr>
              <a:t>оборудование и материалы</a:t>
            </a:r>
            <a:endParaRPr lang="en-US" sz="6000" dirty="0">
              <a:solidFill>
                <a:srgbClr val="C00000"/>
              </a:solidFill>
              <a:latin typeface="Xplor"/>
            </a:endParaRPr>
          </a:p>
        </p:txBody>
      </p:sp>
      <p:pic>
        <p:nvPicPr>
          <p:cNvPr id="4" name="Рисунок 3" descr="Изображение выглядит как стена, внутренний, спальня, украшен&#10;&#10;Автоматически созданное описание">
            <a:extLst>
              <a:ext uri="{FF2B5EF4-FFF2-40B4-BE49-F238E27FC236}">
                <a16:creationId xmlns:a16="http://schemas.microsoft.com/office/drawing/2014/main" xmlns="" id="{0A3C4AE4-8DDF-4F69-A925-76B037EA03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62" y="7255217"/>
            <a:ext cx="4276107" cy="2405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33697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777">
            <a:off x="14901478" y="6821835"/>
            <a:ext cx="3268203" cy="35453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09331">
            <a:off x="15418890" y="8148613"/>
            <a:ext cx="861419" cy="1263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966" y="47781"/>
            <a:ext cx="2667000" cy="2657302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966" y="2312729"/>
            <a:ext cx="1618572" cy="1010157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44634AAC-6FA3-45C7-AB71-DA04BFE558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849600" y="1506681"/>
            <a:ext cx="1371958" cy="1247235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6EFA91DE-D57C-467E-A8F1-DE4D45D7A5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09600" y="8191500"/>
            <a:ext cx="1302994" cy="1514851"/>
          </a:xfrm>
          <a:prstGeom prst="rect">
            <a:avLst/>
          </a:prstGeom>
        </p:spPr>
      </p:pic>
      <p:sp>
        <p:nvSpPr>
          <p:cNvPr id="15" name="Заголовок 6">
            <a:extLst>
              <a:ext uri="{FF2B5EF4-FFF2-40B4-BE49-F238E27FC236}">
                <a16:creationId xmlns:a16="http://schemas.microsoft.com/office/drawing/2014/main" xmlns="" id="{8A0B930A-2A5D-4971-98FB-D8B21C2F8507}"/>
              </a:ext>
            </a:extLst>
          </p:cNvPr>
          <p:cNvSpPr txBox="1">
            <a:spLocks/>
          </p:cNvSpPr>
          <p:nvPr/>
        </p:nvSpPr>
        <p:spPr>
          <a:xfrm>
            <a:off x="4724400" y="1359217"/>
            <a:ext cx="8839200" cy="1247235"/>
          </a:xfrm>
          <a:prstGeom prst="rect">
            <a:avLst/>
          </a:prstGeom>
        </p:spPr>
        <p:txBody>
          <a:bodyPr vert="horz" lIns="45720" rIns="45720" bIns="45720" anchor="b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675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Xplor" panose="020B0604020202020204" charset="0"/>
              </a:rPr>
              <a:t>Съёмка анимации</a:t>
            </a:r>
          </a:p>
        </p:txBody>
      </p:sp>
      <p:pic>
        <p:nvPicPr>
          <p:cNvPr id="21" name="Рисунок 20" descr="e6d22708bcabc0b47b837a5da9794df0.gif">
            <a:extLst>
              <a:ext uri="{FF2B5EF4-FFF2-40B4-BE49-F238E27FC236}">
                <a16:creationId xmlns:a16="http://schemas.microsoft.com/office/drawing/2014/main" xmlns="" id="{AB825A14-CD69-4B0B-8EA4-0B920675036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53902" y="4200422"/>
            <a:ext cx="6994898" cy="524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83117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239000" y="8801100"/>
            <a:ext cx="963075" cy="875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F70962-47C8-4FD9-A010-A4E6853623DC}"/>
              </a:ext>
            </a:extLst>
          </p:cNvPr>
          <p:cNvSpPr txBox="1"/>
          <p:nvPr/>
        </p:nvSpPr>
        <p:spPr>
          <a:xfrm>
            <a:off x="2911627" y="499703"/>
            <a:ext cx="121990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solidFill>
                  <a:srgbClr val="C00000"/>
                </a:solidFill>
                <a:latin typeface="Xplor" panose="020B0604020202020204" charset="0"/>
                <a:cs typeface="Arial" panose="020B0604020202020204" pitchFamily="34" charset="0"/>
              </a:rPr>
              <a:t>Условия качественной съёмки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4431DF-35D6-4F6D-88B7-FEF6DC0F7C4D}"/>
              </a:ext>
            </a:extLst>
          </p:cNvPr>
          <p:cNvSpPr txBox="1"/>
          <p:nvPr/>
        </p:nvSpPr>
        <p:spPr>
          <a:xfrm>
            <a:off x="1017742" y="2001753"/>
            <a:ext cx="14092925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Чтобы движения персонажей получились четкими, снимать нужно с одной точки, зафиксировав фотоаппарат (желательно на штативе), не удаляя и не приближая изображение.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Во время съемки необходимо следить, чтобы статичные предметы (фон) не двигались; для этого их следует перед съёмкой надёжно закрепить.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Чем больше детализация движений персонажа, тем они будут естественными, плавными.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Передний план открыт и не загораживает персонажей.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Не забывать, что декорации могут меняться (подул ветер – ветки на дереве закачались).</a:t>
            </a:r>
            <a:endParaRPr lang="ru-RU" sz="260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3E986971-25BC-43B4-8B17-51B0CE91E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00" y="-213568"/>
            <a:ext cx="3308119" cy="448144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C6D26DF7-22C4-45E0-8EFF-175D2D86F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937441">
            <a:off x="15907306" y="3556339"/>
            <a:ext cx="935016" cy="2735419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70EDF751-8D54-4792-B66D-B24099AD3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19048" y="8572500"/>
            <a:ext cx="4198557" cy="4053516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78A37F9A-5F16-4718-A5F4-55FC1E09F4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78200" y="8763000"/>
            <a:ext cx="951901" cy="104292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019E403B-74BF-427A-9E71-B6300709BB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36030" y="660938"/>
            <a:ext cx="673954" cy="88890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26398" y="-133256"/>
            <a:ext cx="3501407" cy="47432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7000" y="6667500"/>
            <a:ext cx="4176495" cy="39183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59055" y="3135798"/>
            <a:ext cx="1120408" cy="11965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25376" y="2614126"/>
            <a:ext cx="11806583" cy="510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+mj-lt"/>
              <a:buAutoNum type="arabicPeriod"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Установить фотоаппарат.</a:t>
            </a:r>
          </a:p>
          <a:p>
            <a:pPr marL="571500" indent="-571500">
              <a:buFont typeface="+mj-lt"/>
              <a:buAutoNum type="arabicPeriod"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Настроить освещение.</a:t>
            </a:r>
          </a:p>
          <a:p>
            <a:pPr marL="571500" indent="-571500">
              <a:buFont typeface="+mj-lt"/>
              <a:buAutoNum type="arabicPeriod"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Нарисовать раскадровку.</a:t>
            </a:r>
          </a:p>
          <a:p>
            <a:pPr marL="571500" indent="-571500">
              <a:buFont typeface="+mj-lt"/>
              <a:buAutoNum type="arabicPeriod"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Приготовить декорации и персонажей.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 Сделать 2-3 кадра пустого фона.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 Аниматорам поместить персонажей в кадр.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Движение </a:t>
            </a: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персонажей начать от самой 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  </a:t>
            </a: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 границы кадра.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63800" y="3771682"/>
            <a:ext cx="1000844" cy="97718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019E403B-74BF-427A-9E71-B6300709BB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683263" y="8954137"/>
            <a:ext cx="673954" cy="88890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3464" y="1405189"/>
            <a:ext cx="1833035" cy="166639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827525">
            <a:off x="16103878" y="8039847"/>
            <a:ext cx="746445" cy="2183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5403C6-C662-4AB9-A16F-E05C6C3BC2BC}"/>
              </a:ext>
            </a:extLst>
          </p:cNvPr>
          <p:cNvSpPr txBox="1"/>
          <p:nvPr/>
        </p:nvSpPr>
        <p:spPr>
          <a:xfrm>
            <a:off x="2719455" y="897357"/>
            <a:ext cx="1203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Xplor" panose="020B0604020202020204" charset="0"/>
                <a:ea typeface="+mn-ea"/>
                <a:cs typeface="Times New Roman" pitchFamily="18" charset="0"/>
              </a:rPr>
              <a:t>Алгоритм съёмки мультфильма 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86593" y="-456172"/>
            <a:ext cx="3501407" cy="47432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40241" y="7184376"/>
            <a:ext cx="3947895" cy="37038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45710" y="2933700"/>
            <a:ext cx="1120408" cy="11965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2200" y="1534535"/>
            <a:ext cx="12803510" cy="615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8.   </a:t>
            </a: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Аниматорам передвинуть объекты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     приблизительно на 1 см и изменить декорации. 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9.   </a:t>
            </a: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Аниматорам убрать руки из кадра после сигнала.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10. Оператору произвести съёмку фотоаппаратом.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11. Расчет времени: обычно 4-6 кадров в секунду.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12. После съемки 10 -15 кадров прокрутить их в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    просмотровом режиме в быстром темпе,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    оценить качество съёмки. </a:t>
            </a:r>
            <a:endParaRPr lang="ru-RU" sz="3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13. </a:t>
            </a: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Сделать от  30 до 50 кадров.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14. </a:t>
            </a: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Times New Roman" pitchFamily="18" charset="0"/>
              </a:rPr>
              <a:t>Смонтировать фильм.</a:t>
            </a:r>
            <a:r>
              <a:rPr lang="ru-RU" sz="3400" b="1" dirty="0">
                <a:solidFill>
                  <a:srgbClr val="002060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endParaRPr lang="ru-RU" sz="3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19260" y="3531976"/>
            <a:ext cx="1000844" cy="97718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019E403B-74BF-427A-9E71-B6300709BB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95600" y="9036298"/>
            <a:ext cx="673954" cy="88890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81137" y="640937"/>
            <a:ext cx="1833035" cy="166639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827525">
            <a:off x="12614014" y="7734748"/>
            <a:ext cx="746445" cy="21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76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BCEB6815-B3FC-483B-AB68-46CBEFE03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17356" y="9039666"/>
            <a:ext cx="951901" cy="104292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xmlns="" id="{B0C50642-099C-4CB8-867B-F81F4450A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391576">
            <a:off x="382236" y="8837636"/>
            <a:ext cx="842104" cy="129373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скоп, штатив&#10;&#10;Автоматически созданное описание">
            <a:extLst>
              <a:ext uri="{FF2B5EF4-FFF2-40B4-BE49-F238E27FC236}">
                <a16:creationId xmlns:a16="http://schemas.microsoft.com/office/drawing/2014/main" xmlns="" id="{55EC953F-9CCF-4F22-B9E2-7E2EA8CA6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22" y="1336900"/>
            <a:ext cx="2931659" cy="4801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A587E84-2874-411B-8E0E-7D36F20AFA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60" y="2311350"/>
            <a:ext cx="2054330" cy="288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261867-5E94-40A7-899E-6222139436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89988" l="8639" r="89988">
                        <a14:foregroundMark x1="8639" y1="80016" x2="8639" y2="80016"/>
                        <a14:foregroundMark x1="67380" y1="38232" x2="67380" y2="38232"/>
                        <a14:foregroundMark x1="66572" y1="38232" x2="66572" y2="38232"/>
                        <a14:foregroundMark x1="53048" y1="60396" x2="53048" y2="60396"/>
                        <a14:foregroundMark x1="60840" y1="63302" x2="60840" y2="63302"/>
                        <a14:foregroundMark x1="69075" y1="57973" x2="69075" y2="57973"/>
                        <a14:foregroundMark x1="76342" y1="51635" x2="76342" y2="51635"/>
                        <a14:foregroundMark x1="80218" y1="44368" x2="80218" y2="44368"/>
                        <a14:foregroundMark x1="85547" y1="36132" x2="85547" y2="36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"/>
          <a:stretch/>
        </p:blipFill>
        <p:spPr>
          <a:xfrm>
            <a:off x="2504579" y="2610922"/>
            <a:ext cx="2545543" cy="26573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838E426-BC40-44BD-A1FC-2725C408CA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55" b="93124" l="10000" r="90000">
                        <a14:foregroundMark x1="67717" y1="93320" x2="67717" y2="93320"/>
                        <a14:foregroundMark x1="50652" y1="8055" x2="50652" y2="8055"/>
                        <a14:foregroundMark x1="33152" y1="33792" x2="33152" y2="3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2731155"/>
            <a:ext cx="2884804" cy="159605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внутренни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CDD6E97-148A-4997-8C6B-10C26695BA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13125"/>
          <a:stretch/>
        </p:blipFill>
        <p:spPr>
          <a:xfrm>
            <a:off x="641655" y="6596848"/>
            <a:ext cx="2813437" cy="2135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Рисунок 27" descr="Изображение выглядит как игрушка, кукла, набит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62254AE-E0BF-4553-A61C-9A796AD127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1" b="91859" l="5501" r="93549">
                        <a14:foregroundMark x1="8242" y1="61376" x2="8242" y2="61376"/>
                        <a14:foregroundMark x1="7767" y1="60663" x2="7767" y2="60663"/>
                        <a14:foregroundMark x1="5793" y1="59814" x2="5793" y2="59814"/>
                        <a14:foregroundMark x1="5885" y1="60800" x2="5885" y2="60800"/>
                        <a14:foregroundMark x1="5501" y1="61239" x2="5501" y2="61239"/>
                        <a14:foregroundMark x1="25347" y1="34704" x2="25347" y2="34704"/>
                        <a14:foregroundMark x1="26206" y1="34978" x2="26206" y2="34978"/>
                        <a14:foregroundMark x1="25164" y1="35417" x2="25164" y2="35417"/>
                        <a14:foregroundMark x1="25731" y1="36266" x2="25731" y2="36266"/>
                        <a14:foregroundMark x1="21308" y1="91557" x2="21308" y2="91557"/>
                        <a14:foregroundMark x1="21966" y1="91146" x2="21966" y2="91146"/>
                        <a14:foregroundMark x1="22149" y1="91283" x2="22149" y2="91283"/>
                        <a14:foregroundMark x1="22917" y1="91283" x2="22917" y2="91283"/>
                        <a14:foregroundMark x1="23757" y1="91859" x2="23757" y2="91859"/>
                        <a14:foregroundMark x1="23099" y1="91420" x2="23099" y2="91420"/>
                        <a14:foregroundMark x1="23099" y1="91420" x2="23099" y2="91420"/>
                        <a14:foregroundMark x1="38341" y1="91146" x2="38341" y2="91146"/>
                        <a14:foregroundMark x1="75768" y1="69984" x2="75768" y2="69984"/>
                        <a14:foregroundMark x1="75676" y1="69984" x2="75676" y2="69984"/>
                        <a14:foregroundMark x1="77851" y1="60663" x2="77851" y2="60663"/>
                        <a14:foregroundMark x1="77650" y1="59265" x2="77650" y2="59265"/>
                        <a14:foregroundMark x1="77650" y1="58553" x2="77650" y2="58553"/>
                        <a14:foregroundMark x1="77558" y1="58279" x2="77558" y2="58279"/>
                        <a14:foregroundMark x1="77558" y1="55016" x2="77558" y2="55016"/>
                        <a14:foregroundMark x1="77558" y1="52495" x2="77558" y2="52056"/>
                        <a14:foregroundMark x1="76425" y1="42462" x2="76425" y2="42462"/>
                        <a14:foregroundMark x1="75585" y1="38514" x2="75585" y2="38514"/>
                        <a14:foregroundMark x1="74927" y1="36678" x2="74927" y2="36678"/>
                        <a14:foregroundMark x1="74836" y1="36266" x2="74836" y2="36266"/>
                        <a14:foregroundMark x1="74653" y1="35554" x2="74653" y2="35554"/>
                        <a14:foregroundMark x1="77851" y1="31469" x2="77851" y2="31469"/>
                        <a14:foregroundMark x1="80099" y1="31469" x2="80391" y2="31469"/>
                        <a14:foregroundMark x1="84046" y1="31469" x2="84046" y2="31469"/>
                        <a14:foregroundMark x1="86020" y1="30757" x2="86020" y2="30757"/>
                        <a14:foregroundMark x1="86221" y1="28509" x2="85928" y2="28509"/>
                        <a14:foregroundMark x1="81506" y1="25548" x2="80939" y2="25110"/>
                        <a14:foregroundMark x1="80665" y1="24260" x2="80665" y2="24260"/>
                        <a14:foregroundMark x1="80391" y1="23712" x2="80391" y2="23712"/>
                        <a14:foregroundMark x1="74360" y1="21738" x2="74360" y2="21738"/>
                        <a14:foregroundMark x1="86404" y1="45724" x2="86404" y2="45724"/>
                        <a14:foregroundMark x1="85837" y1="45587" x2="85837" y2="45587"/>
                        <a14:foregroundMark x1="90534" y1="47396" x2="90534" y2="47396"/>
                        <a14:foregroundMark x1="90534" y1="47396" x2="90534" y2="47396"/>
                        <a14:foregroundMark x1="92617" y1="48547" x2="92617" y2="48547"/>
                        <a14:foregroundMark x1="92617" y1="48547" x2="92617" y2="48547"/>
                        <a14:foregroundMark x1="92617" y1="48547" x2="92617" y2="48547"/>
                        <a14:foregroundMark x1="92617" y1="48547" x2="92617" y2="48547"/>
                        <a14:foregroundMark x1="89985" y1="47697" x2="89985" y2="47697"/>
                        <a14:foregroundMark x1="89985" y1="47697" x2="89985" y2="47697"/>
                        <a14:foregroundMark x1="89985" y1="47697" x2="89985" y2="47697"/>
                        <a14:foregroundMark x1="89985" y1="47697" x2="89985" y2="47697"/>
                        <a14:foregroundMark x1="84905" y1="46135" x2="84905" y2="46135"/>
                        <a14:foregroundMark x1="84046" y1="44737" x2="84046" y2="44737"/>
                        <a14:foregroundMark x1="84046" y1="44737" x2="84046" y2="44737"/>
                        <a14:foregroundMark x1="81414" y1="86075" x2="81414" y2="86075"/>
                        <a14:foregroundMark x1="71820" y1="88459" x2="71820" y2="88459"/>
                        <a14:foregroundMark x1="73520" y1="88596" x2="73520" y2="88596"/>
                        <a14:foregroundMark x1="76060" y1="88596" x2="76060" y2="88596"/>
                        <a14:foregroundMark x1="76243" y1="88596" x2="76243" y2="88596"/>
                        <a14:foregroundMark x1="76425" y1="87911" x2="76425" y2="87911"/>
                        <a14:foregroundMark x1="76718" y1="87061" x2="76718" y2="87061"/>
                        <a14:foregroundMark x1="76718" y1="86760" x2="76718" y2="86760"/>
                        <a14:foregroundMark x1="83589" y1="89035" x2="83589" y2="89035"/>
                        <a14:foregroundMark x1="92708" y1="48547" x2="92708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416" y1="48547" x2="92416" y2="48547"/>
                        <a14:foregroundMark x1="92708" y1="48547" x2="92708" y2="48547"/>
                        <a14:foregroundMark x1="89693" y1="47697" x2="89693" y2="47697"/>
                        <a14:foregroundMark x1="86586" y1="46711" x2="86586" y2="46711"/>
                        <a14:foregroundMark x1="85362" y1="46573" x2="85362" y2="46573"/>
                        <a14:foregroundMark x1="80482" y1="49808" x2="80482" y2="49808"/>
                        <a14:foregroundMark x1="80574" y1="50082" x2="80574" y2="50082"/>
                        <a14:foregroundMark x1="80757" y1="50219" x2="80757" y2="50219"/>
                        <a14:foregroundMark x1="87244" y1="46272" x2="87244" y2="46272"/>
                        <a14:foregroundMark x1="82164" y1="87473" x2="82164" y2="87473"/>
                        <a14:foregroundMark x1="82822" y1="88185" x2="82822" y2="88185"/>
                        <a14:foregroundMark x1="82913" y1="88185" x2="82913" y2="88185"/>
                        <a14:foregroundMark x1="82913" y1="88185" x2="82913" y2="88185"/>
                        <a14:foregroundMark x1="82913" y1="88185" x2="82913" y2="88185"/>
                        <a14:foregroundMark x1="82913" y1="88185" x2="82913" y2="88185"/>
                        <a14:foregroundMark x1="82913" y1="88185" x2="82913" y2="88185"/>
                        <a14:foregroundMark x1="76060" y1="88459" x2="76060" y2="88459"/>
                        <a14:foregroundMark x1="76060" y1="88459" x2="76060" y2="88459"/>
                        <a14:foregroundMark x1="74744" y1="89309" x2="74744" y2="89309"/>
                        <a14:foregroundMark x1="73885" y1="89748" x2="73885" y2="89748"/>
                        <a14:foregroundMark x1="73520" y1="89748" x2="73520" y2="89748"/>
                        <a14:foregroundMark x1="73136" y1="89748" x2="73136" y2="89748"/>
                        <a14:foregroundMark x1="72953" y1="90022" x2="72953" y2="90022"/>
                        <a14:foregroundMark x1="72862" y1="90159" x2="72862" y2="90159"/>
                        <a14:foregroundMark x1="75311" y1="89172" x2="75311" y2="89172"/>
                        <a14:foregroundMark x1="75969" y1="88761" x2="75969" y2="88761"/>
                        <a14:foregroundMark x1="76992" y1="87911" x2="76992" y2="87911"/>
                        <a14:foregroundMark x1="77650" y1="87061" x2="77650" y2="87061"/>
                        <a14:foregroundMark x1="77741" y1="85088" x2="77741" y2="85088"/>
                        <a14:foregroundMark x1="92617" y1="48383" x2="92617" y2="48383"/>
                        <a14:foregroundMark x1="92891" y1="48109" x2="92891" y2="48109"/>
                        <a14:foregroundMark x1="92708" y1="48109" x2="92708" y2="48109"/>
                        <a14:foregroundMark x1="92708" y1="48109" x2="92708" y2="48109"/>
                        <a14:foregroundMark x1="92708" y1="48109" x2="92708" y2="48109"/>
                        <a14:foregroundMark x1="92708" y1="48109" x2="92708" y2="48109"/>
                        <a14:foregroundMark x1="92708" y1="48383" x2="92708" y2="48383"/>
                        <a14:foregroundMark x1="92708" y1="48383" x2="92708" y2="48383"/>
                        <a14:foregroundMark x1="92708" y1="48383" x2="92708" y2="48383"/>
                        <a14:foregroundMark x1="92708" y1="48383" x2="92708" y2="48383"/>
                        <a14:foregroundMark x1="93549" y1="48684" x2="93549" y2="48684"/>
                        <a14:foregroundMark x1="93549" y1="48684" x2="93549" y2="48684"/>
                        <a14:foregroundMark x1="93549" y1="48684" x2="93549" y2="48684"/>
                        <a14:foregroundMark x1="93549" y1="48684" x2="93549" y2="48684"/>
                        <a14:foregroundMark x1="93549" y1="48821" x2="93549" y2="48821"/>
                        <a14:foregroundMark x1="93549" y1="48821" x2="93549" y2="48821"/>
                        <a14:foregroundMark x1="92982" y1="48821" x2="92982" y2="48821"/>
                        <a14:foregroundMark x1="92982" y1="48821" x2="92982" y2="48821"/>
                        <a14:foregroundMark x1="92982" y1="48821" x2="92982" y2="48821"/>
                        <a14:foregroundMark x1="84704" y1="89583" x2="84704" y2="89583"/>
                        <a14:foregroundMark x1="84704" y1="89583" x2="84704" y2="89583"/>
                        <a14:foregroundMark x1="84704" y1="89583" x2="84704" y2="89583"/>
                        <a14:foregroundMark x1="84704" y1="89583" x2="84704" y2="89583"/>
                        <a14:foregroundMark x1="82730" y1="87198" x2="82730" y2="87198"/>
                        <a14:foregroundMark x1="82730" y1="87198" x2="82730" y2="87198"/>
                        <a14:foregroundMark x1="82730" y1="87061" x2="82730" y2="87061"/>
                        <a14:foregroundMark x1="82072" y1="84951" x2="82072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336" y="2477054"/>
            <a:ext cx="3209786" cy="213985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893B67F-3C68-4D81-B27F-5CB41AE62B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26" b="98963" l="1556" r="97556">
                        <a14:foregroundMark x1="43667" y1="28444" x2="43667" y2="28444"/>
                        <a14:foregroundMark x1="34000" y1="22815" x2="34000" y2="22815"/>
                        <a14:foregroundMark x1="37111" y1="20593" x2="37111" y2="20593"/>
                        <a14:foregroundMark x1="27000" y1="31407" x2="27000" y2="31407"/>
                        <a14:foregroundMark x1="28000" y1="32444" x2="28000" y2="32444"/>
                        <a14:foregroundMark x1="16667" y1="40296" x2="16667" y2="40296"/>
                        <a14:foregroundMark x1="14556" y1="35704" x2="14556" y2="35704"/>
                        <a14:foregroundMark x1="10444" y1="32889" x2="10444" y2="32889"/>
                        <a14:foregroundMark x1="13667" y1="34667" x2="13667" y2="34667"/>
                        <a14:foregroundMark x1="9556" y1="37630" x2="9556" y2="37630"/>
                        <a14:foregroundMark x1="6000" y1="43852" x2="6000" y2="43852"/>
                        <a14:foregroundMark x1="2667" y1="43852" x2="2667" y2="43852"/>
                        <a14:foregroundMark x1="1556" y1="38815" x2="1556" y2="38815"/>
                        <a14:foregroundMark x1="15778" y1="9630" x2="15778" y2="9630"/>
                        <a14:foregroundMark x1="11889" y1="9630" x2="11889" y2="9630"/>
                        <a14:foregroundMark x1="9444" y1="9926" x2="9444" y2="9926"/>
                        <a14:foregroundMark x1="5667" y1="10519" x2="5667" y2="10519"/>
                        <a14:foregroundMark x1="7778" y1="22815" x2="7778" y2="22815"/>
                        <a14:foregroundMark x1="11222" y1="11111" x2="11222" y2="11111"/>
                        <a14:foregroundMark x1="5556" y1="10667" x2="5556" y2="10667"/>
                        <a14:foregroundMark x1="6222" y1="9630" x2="6222" y2="9630"/>
                        <a14:foregroundMark x1="19111" y1="14815" x2="19111" y2="14815"/>
                        <a14:foregroundMark x1="21444" y1="16148" x2="21444" y2="16148"/>
                        <a14:foregroundMark x1="45111" y1="81778" x2="45111" y2="81778"/>
                        <a14:foregroundMark x1="38333" y1="85333" x2="38333" y2="85333"/>
                        <a14:foregroundMark x1="33000" y1="83556" x2="33000" y2="83556"/>
                        <a14:foregroundMark x1="30778" y1="79111" x2="30778" y2="79111"/>
                        <a14:foregroundMark x1="25556" y1="79111" x2="25556" y2="79111"/>
                        <a14:foregroundMark x1="35000" y1="86519" x2="35000" y2="86519"/>
                        <a14:foregroundMark x1="53667" y1="94963" x2="53667" y2="94963"/>
                        <a14:foregroundMark x1="53444" y1="94815" x2="53444" y2="94815"/>
                        <a14:foregroundMark x1="62000" y1="95852" x2="62000" y2="95852"/>
                        <a14:foregroundMark x1="18667" y1="77037" x2="18667" y2="77037"/>
                        <a14:foregroundMark x1="19000" y1="77778" x2="19000" y2="77778"/>
                        <a14:foregroundMark x1="19444" y1="79704" x2="19444" y2="79704"/>
                        <a14:foregroundMark x1="19889" y1="81630" x2="19889" y2="81630"/>
                        <a14:foregroundMark x1="20889" y1="82519" x2="20889" y2="82519"/>
                        <a14:foregroundMark x1="72444" y1="91111" x2="72444" y2="91111"/>
                        <a14:foregroundMark x1="63444" y1="94074" x2="63444" y2="94074"/>
                        <a14:foregroundMark x1="55333" y1="94519" x2="55333" y2="94519"/>
                        <a14:foregroundMark x1="65889" y1="96000" x2="65889" y2="96000"/>
                        <a14:foregroundMark x1="76333" y1="97630" x2="76333" y2="97630"/>
                        <a14:foregroundMark x1="69667" y1="94963" x2="69667" y2="94963"/>
                        <a14:foregroundMark x1="53556" y1="94963" x2="53556" y2="94963"/>
                        <a14:foregroundMark x1="50111" y1="94815" x2="50111" y2="94815"/>
                        <a14:foregroundMark x1="86222" y1="69778" x2="86222" y2="69778"/>
                        <a14:foregroundMark x1="82667" y1="48444" x2="82667" y2="48444"/>
                        <a14:foregroundMark x1="82000" y1="38370" x2="82000" y2="38370"/>
                        <a14:foregroundMark x1="83111" y1="26667" x2="83111" y2="26667"/>
                        <a14:foregroundMark x1="84222" y1="16593" x2="84222" y2="16593"/>
                        <a14:foregroundMark x1="82667" y1="11556" x2="82667" y2="11556"/>
                        <a14:foregroundMark x1="76556" y1="5778" x2="76556" y2="5778"/>
                        <a14:foregroundMark x1="68111" y1="5778" x2="68111" y2="5778"/>
                        <a14:foregroundMark x1="56333" y1="5926" x2="56333" y2="5926"/>
                        <a14:foregroundMark x1="51111" y1="32444" x2="51111" y2="32444"/>
                        <a14:foregroundMark x1="46000" y1="21481" x2="46000" y2="21481"/>
                        <a14:foregroundMark x1="33333" y1="13037" x2="33333" y2="13037"/>
                        <a14:foregroundMark x1="35111" y1="16593" x2="35111" y2="16593"/>
                        <a14:foregroundMark x1="30444" y1="13481" x2="30444" y2="13481"/>
                        <a14:foregroundMark x1="30889" y1="13481" x2="30889" y2="13481"/>
                        <a14:foregroundMark x1="61444" y1="23704" x2="61444" y2="23704"/>
                        <a14:foregroundMark x1="69222" y1="27556" x2="69222" y2="27556"/>
                        <a14:foregroundMark x1="80333" y1="29333" x2="80333" y2="29333"/>
                        <a14:foregroundMark x1="82000" y1="23852" x2="82000" y2="23852"/>
                        <a14:foregroundMark x1="82000" y1="15407" x2="82000" y2="15407"/>
                        <a14:foregroundMark x1="81889" y1="12000" x2="81889" y2="12000"/>
                        <a14:foregroundMark x1="79556" y1="8000" x2="79556" y2="8000"/>
                        <a14:foregroundMark x1="77000" y1="6815" x2="77000" y2="6815"/>
                        <a14:foregroundMark x1="72000" y1="6815" x2="72000" y2="6815"/>
                        <a14:foregroundMark x1="64556" y1="8593" x2="64556" y2="8593"/>
                        <a14:foregroundMark x1="62000" y1="8593" x2="62000" y2="8593"/>
                        <a14:foregroundMark x1="57000" y1="9185" x2="57000" y2="9185"/>
                        <a14:foregroundMark x1="54889" y1="6815" x2="54889" y2="6815"/>
                        <a14:foregroundMark x1="65222" y1="2370" x2="65222" y2="2370"/>
                        <a14:foregroundMark x1="83333" y1="39407" x2="83333" y2="39407"/>
                        <a14:foregroundMark x1="83333" y1="47111" x2="83333" y2="47111"/>
                        <a14:foregroundMark x1="83667" y1="52296" x2="83667" y2="52296"/>
                        <a14:foregroundMark x1="83333" y1="59407" x2="83333" y2="59407"/>
                        <a14:foregroundMark x1="83333" y1="60444" x2="83333" y2="60444"/>
                        <a14:foregroundMark x1="83333" y1="63704" x2="83333" y2="63704"/>
                        <a14:foregroundMark x1="84889" y1="38370" x2="84889" y2="38370"/>
                        <a14:foregroundMark x1="82333" y1="91704" x2="82333" y2="91704"/>
                        <a14:foregroundMark x1="82333" y1="91111" x2="82333" y2="91111"/>
                        <a14:foregroundMark x1="82333" y1="90667" x2="82333" y2="90667"/>
                        <a14:foregroundMark x1="79778" y1="89185" x2="79778" y2="89185"/>
                        <a14:foregroundMark x1="79222" y1="89185" x2="79222" y2="89185"/>
                        <a14:foregroundMark x1="77333" y1="88296" x2="77333" y2="88296"/>
                        <a14:foregroundMark x1="76000" y1="87259" x2="76000" y2="87259"/>
                        <a14:foregroundMark x1="74111" y1="87407" x2="74111" y2="87407"/>
                        <a14:foregroundMark x1="85222" y1="90074" x2="85222" y2="90074"/>
                        <a14:foregroundMark x1="85222" y1="90222" x2="85111" y2="90963"/>
                        <a14:foregroundMark x1="84444" y1="94815" x2="84444" y2="94815"/>
                        <a14:foregroundMark x1="82000" y1="99259" x2="82000" y2="99259"/>
                        <a14:foregroundMark x1="79444" y1="99111" x2="79444" y2="99111"/>
                        <a14:foregroundMark x1="83333" y1="52593" x2="83333" y2="52593"/>
                        <a14:foregroundMark x1="83000" y1="45185" x2="83000" y2="45185"/>
                        <a14:foregroundMark x1="77778" y1="83111" x2="77778" y2="83111"/>
                        <a14:foregroundMark x1="82000" y1="81481" x2="82000" y2="81481"/>
                        <a14:foregroundMark x1="82111" y1="83556" x2="82111" y2="83556"/>
                        <a14:foregroundMark x1="83889" y1="80148" x2="83889" y2="80148"/>
                        <a14:foregroundMark x1="82000" y1="77926" x2="82000" y2="77926"/>
                        <a14:foregroundMark x1="82111" y1="73037" x2="82111" y2="73037"/>
                        <a14:foregroundMark x1="82667" y1="72296" x2="82667" y2="72296"/>
                        <a14:foregroundMark x1="83000" y1="72148" x2="83000" y2="72148"/>
                        <a14:foregroundMark x1="83000" y1="67556" x2="83000" y2="67556"/>
                        <a14:foregroundMark x1="82667" y1="69333" x2="82667" y2="69333"/>
                        <a14:foregroundMark x1="82444" y1="75556" x2="82444" y2="75556"/>
                        <a14:foregroundMark x1="87000" y1="15111" x2="87000" y2="15111"/>
                        <a14:foregroundMark x1="83111" y1="84000" x2="83111" y2="84000"/>
                        <a14:foregroundMark x1="83000" y1="80148" x2="83000" y2="80148"/>
                        <a14:foregroundMark x1="83000" y1="78667" x2="83000" y2="78667"/>
                        <a14:foregroundMark x1="83889" y1="80593" x2="83889" y2="80593"/>
                        <a14:foregroundMark x1="83778" y1="82222" x2="83778" y2="82222"/>
                        <a14:foregroundMark x1="84222" y1="73037" x2="84222" y2="73037"/>
                        <a14:foregroundMark x1="86333" y1="71259" x2="86333" y2="71259"/>
                        <a14:foregroundMark x1="86333" y1="71259" x2="86333" y2="71259"/>
                        <a14:foregroundMark x1="86222" y1="66815" x2="86222" y2="66815"/>
                        <a14:foregroundMark x1="87000" y1="63259" x2="87000" y2="63259"/>
                        <a14:foregroundMark x1="87333" y1="60148" x2="87333" y2="60148"/>
                        <a14:foregroundMark x1="88111" y1="53037" x2="88111" y2="53037"/>
                        <a14:foregroundMark x1="88111" y1="47556" x2="88111" y2="47556"/>
                        <a14:foregroundMark x1="88333" y1="43852" x2="88333" y2="43852"/>
                        <a14:foregroundMark x1="89000" y1="38815" x2="89000" y2="38815"/>
                        <a14:foregroundMark x1="89222" y1="34370" x2="89222" y2="34370"/>
                        <a14:foregroundMark x1="89778" y1="30370" x2="89778" y2="30370"/>
                        <a14:foregroundMark x1="90222" y1="26222" x2="90222" y2="26222"/>
                        <a14:foregroundMark x1="90556" y1="24296" x2="90556" y2="24296"/>
                        <a14:foregroundMark x1="90778" y1="22963" x2="90778" y2="22963"/>
                        <a14:foregroundMark x1="92667" y1="21333" x2="92667" y2="21333"/>
                        <a14:foregroundMark x1="93333" y1="21333" x2="93333" y2="21333"/>
                        <a14:foregroundMark x1="95778" y1="23407" x2="95778" y2="23407"/>
                        <a14:foregroundMark x1="96889" y1="27556" x2="96889" y2="27556"/>
                        <a14:foregroundMark x1="97000" y1="29037" x2="97000" y2="29037"/>
                        <a14:foregroundMark x1="97556" y1="33185" x2="97556" y2="33185"/>
                        <a14:foregroundMark x1="93778" y1="47111" x2="93778" y2="47111"/>
                        <a14:foregroundMark x1="93333" y1="49333" x2="93333" y2="49333"/>
                        <a14:foregroundMark x1="93333" y1="49481" x2="93333" y2="49481"/>
                        <a14:foregroundMark x1="94556" y1="56889" x2="94556" y2="56889"/>
                        <a14:foregroundMark x1="94889" y1="63556" x2="94889" y2="63556"/>
                        <a14:foregroundMark x1="94889" y1="64889" x2="94889" y2="64889"/>
                        <a14:foregroundMark x1="94889" y1="64889" x2="94889" y2="64889"/>
                        <a14:foregroundMark x1="96889" y1="79704" x2="96889" y2="79704"/>
                        <a14:foregroundMark x1="96889" y1="83111" x2="96889" y2="83111"/>
                        <a14:foregroundMark x1="96889" y1="84148" x2="96889" y2="84148"/>
                        <a14:foregroundMark x1="96889" y1="84444" x2="96889" y2="84444"/>
                        <a14:foregroundMark x1="94778" y1="90667" x2="94778" y2="90667"/>
                        <a14:foregroundMark x1="93667" y1="91704" x2="93667" y2="91704"/>
                        <a14:foregroundMark x1="91667" y1="87852" x2="91667" y2="87852"/>
                        <a14:foregroundMark x1="83778" y1="84444" x2="83778" y2="84444"/>
                        <a14:foregroundMark x1="86889" y1="84148" x2="86889" y2="84148"/>
                        <a14:foregroundMark x1="86889" y1="84148" x2="86889" y2="84148"/>
                        <a14:foregroundMark x1="86889" y1="84148" x2="86889" y2="84148"/>
                        <a14:foregroundMark x1="86889" y1="84148" x2="86889" y2="84148"/>
                        <a14:foregroundMark x1="86889" y1="84148" x2="86889" y2="84148"/>
                        <a14:foregroundMark x1="88444" y1="82963" x2="88444" y2="82963"/>
                        <a14:foregroundMark x1="92000" y1="78815" x2="92000" y2="78815"/>
                        <a14:foregroundMark x1="92778" y1="77481" x2="92778" y2="77481"/>
                        <a14:foregroundMark x1="94333" y1="72000" x2="94333" y2="72000"/>
                        <a14:foregroundMark x1="94333" y1="71556" x2="94333" y2="71556"/>
                        <a14:foregroundMark x1="90889" y1="76889" x2="90889" y2="78815"/>
                        <a14:foregroundMark x1="90889" y1="81185" x2="90889" y2="81778"/>
                        <a14:foregroundMark x1="90222" y1="84000" x2="90222" y2="84000"/>
                        <a14:foregroundMark x1="97333" y1="84593" x2="97333" y2="84593"/>
                        <a14:foregroundMark x1="96556" y1="84889" x2="96556" y2="84889"/>
                        <a14:foregroundMark x1="96333" y1="87259" x2="96222" y2="87852"/>
                        <a14:foregroundMark x1="96222" y1="88296" x2="96222" y2="89185"/>
                        <a14:foregroundMark x1="96111" y1="92000" x2="96111" y2="92000"/>
                        <a14:foregroundMark x1="96111" y1="92889" x2="96111" y2="92889"/>
                        <a14:backgroundMark x1="86000" y1="70370" x2="86000" y2="70370"/>
                        <a14:backgroundMark x1="84111" y1="80296" x2="84111" y2="80296"/>
                        <a14:backgroundMark x1="86333" y1="69926" x2="86333" y2="69926"/>
                        <a14:backgroundMark x1="86000" y1="69926" x2="86000" y2="69926"/>
                        <a14:backgroundMark x1="83667" y1="80741" x2="83667" y2="80741"/>
                        <a14:backgroundMark x1="84222" y1="80593" x2="84222" y2="8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286" y="2610922"/>
            <a:ext cx="2853142" cy="2139857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1B580F74-E2D3-41AA-B436-8FF81EB8E68F}"/>
              </a:ext>
            </a:extLst>
          </p:cNvPr>
          <p:cNvSpPr/>
          <p:nvPr/>
        </p:nvSpPr>
        <p:spPr>
          <a:xfrm>
            <a:off x="5404278" y="7303668"/>
            <a:ext cx="1287874" cy="5656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j-lt"/>
              </a:rPr>
              <a:t>1 см</a:t>
            </a:r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xmlns="" id="{12BF0B55-8933-47B0-8696-593940161B3F}"/>
              </a:ext>
            </a:extLst>
          </p:cNvPr>
          <p:cNvSpPr/>
          <p:nvPr/>
        </p:nvSpPr>
        <p:spPr>
          <a:xfrm>
            <a:off x="5556322" y="7780521"/>
            <a:ext cx="1094834" cy="429973"/>
          </a:xfrm>
          <a:prstGeom prst="rightArrow">
            <a:avLst/>
          </a:prstGeom>
          <a:solidFill>
            <a:srgbClr val="00206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Изображение выглядит как одежда, перчаточны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3D76536-0E1A-4D01-8501-D6DED0915AB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56" y="5937184"/>
            <a:ext cx="2092226" cy="2887898"/>
          </a:xfrm>
          <a:prstGeom prst="rect">
            <a:avLst/>
          </a:prstGeom>
        </p:spPr>
      </p:pic>
      <p:sp>
        <p:nvSpPr>
          <p:cNvPr id="37" name="Знак ''минус'' 36">
            <a:extLst>
              <a:ext uri="{FF2B5EF4-FFF2-40B4-BE49-F238E27FC236}">
                <a16:creationId xmlns:a16="http://schemas.microsoft.com/office/drawing/2014/main" xmlns="" id="{FD564AD8-CE7F-4541-8BFF-A13341D925E1}"/>
              </a:ext>
            </a:extLst>
          </p:cNvPr>
          <p:cNvSpPr/>
          <p:nvPr/>
        </p:nvSpPr>
        <p:spPr>
          <a:xfrm rot="18086021">
            <a:off x="6870632" y="6904264"/>
            <a:ext cx="5181615" cy="953738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11675E6-7DAD-4957-AABE-2E9FD875B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55" b="93124" l="10000" r="90000">
                        <a14:foregroundMark x1="67717" y1="93320" x2="67717" y2="93320"/>
                        <a14:foregroundMark x1="50652" y1="8055" x2="50652" y2="8055"/>
                        <a14:foregroundMark x1="33152" y1="33792" x2="33152" y2="3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96" y="7175678"/>
            <a:ext cx="3004194" cy="16621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29C8587-DA6B-4B64-9B3A-AFA3566C5E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9" b="95215" l="1289" r="99336">
                        <a14:foregroundMark x1="4766" y1="70307" x2="4766" y2="70307"/>
                        <a14:foregroundMark x1="2227" y1="72025" x2="2227" y2="72025"/>
                        <a14:foregroundMark x1="1484" y1="48344" x2="1484" y2="48344"/>
                        <a14:foregroundMark x1="4766" y1="76319" x2="4766" y2="76319"/>
                        <a14:foregroundMark x1="12695" y1="56319" x2="12695" y2="56319"/>
                        <a14:foregroundMark x1="11328" y1="40491" x2="11328" y2="40491"/>
                        <a14:foregroundMark x1="9961" y1="42331" x2="9961" y2="42331"/>
                        <a14:foregroundMark x1="27578" y1="84785" x2="27578" y2="84785"/>
                        <a14:foregroundMark x1="33945" y1="70307" x2="33945" y2="70307"/>
                        <a14:foregroundMark x1="71680" y1="33129" x2="71680" y2="33129"/>
                        <a14:foregroundMark x1="86758" y1="37423" x2="86758" y2="37423"/>
                        <a14:foregroundMark x1="93359" y1="46503" x2="93359" y2="46503"/>
                        <a14:foregroundMark x1="92383" y1="65399" x2="92383" y2="65399"/>
                        <a14:foregroundMark x1="88125" y1="80000" x2="88125" y2="80000"/>
                        <a14:foregroundMark x1="84453" y1="81227" x2="84453" y2="81227"/>
                        <a14:foregroundMark x1="81172" y1="75706" x2="81172" y2="75706"/>
                        <a14:foregroundMark x1="79219" y1="74479" x2="79219" y2="74479"/>
                        <a14:foregroundMark x1="77109" y1="72638" x2="77109" y2="72638"/>
                        <a14:foregroundMark x1="72070" y1="67853" x2="72070" y2="67853"/>
                        <a14:foregroundMark x1="65508" y1="62331" x2="65508" y2="62331"/>
                        <a14:foregroundMark x1="64141" y1="61104" x2="64141" y2="61104"/>
                        <a14:foregroundMark x1="59492" y1="57546" x2="59492" y2="57546"/>
                        <a14:foregroundMark x1="68203" y1="59877" x2="68203" y2="59877"/>
                        <a14:foregroundMark x1="91602" y1="40491" x2="91602" y2="40491"/>
                        <a14:foregroundMark x1="94297" y1="16810" x2="94297" y2="16810"/>
                        <a14:foregroundMark x1="99336" y1="19877" x2="99336" y2="19877"/>
                        <a14:foregroundMark x1="92578" y1="87239" x2="92578" y2="87239"/>
                        <a14:foregroundMark x1="99141" y1="92761" x2="99141" y2="92761"/>
                        <a14:foregroundMark x1="24688" y1="95215" x2="24688" y2="95215"/>
                        <a14:foregroundMark x1="56602" y1="56319" x2="56602" y2="56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287" y="7466918"/>
            <a:ext cx="3391211" cy="107962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A979CB1-5FE4-4B36-B794-0B1C7E011AB2}"/>
              </a:ext>
            </a:extLst>
          </p:cNvPr>
          <p:cNvSpPr txBox="1"/>
          <p:nvPr/>
        </p:nvSpPr>
        <p:spPr>
          <a:xfrm>
            <a:off x="4068369" y="243018"/>
            <a:ext cx="1066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Xplor" panose="020B0604020202020204" charset="0"/>
                <a:ea typeface="+mn-ea"/>
                <a:cs typeface="Times New Roman" pitchFamily="18" charset="0"/>
              </a:rPr>
              <a:t>Алгоритм съёмки мультфильма </a:t>
            </a:r>
          </a:p>
        </p:txBody>
      </p:sp>
      <p:pic>
        <p:nvPicPr>
          <p:cNvPr id="46" name="Picture 7">
            <a:extLst>
              <a:ext uri="{FF2B5EF4-FFF2-40B4-BE49-F238E27FC236}">
                <a16:creationId xmlns:a16="http://schemas.microsoft.com/office/drawing/2014/main" xmlns="" id="{3836318A-0080-4E73-9927-C46581945E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74189" y="342308"/>
            <a:ext cx="1219200" cy="1108364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31D5B7FF-6504-4731-8580-C559512485C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994855">
            <a:off x="16193163" y="422573"/>
            <a:ext cx="1014239" cy="1487551"/>
          </a:xfrm>
          <a:prstGeom prst="rect">
            <a:avLst/>
          </a:prstGeom>
        </p:spPr>
      </p:pic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xmlns="" id="{3CB32C87-3B53-4CD7-A3A9-F4378F97DBD7}"/>
              </a:ext>
            </a:extLst>
          </p:cNvPr>
          <p:cNvSpPr/>
          <p:nvPr/>
        </p:nvSpPr>
        <p:spPr>
          <a:xfrm>
            <a:off x="2083018" y="3529180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35CDCBF-35F1-4508-9839-808050DBA1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18" y="6987013"/>
            <a:ext cx="2509193" cy="1411421"/>
          </a:xfrm>
          <a:prstGeom prst="rect">
            <a:avLst/>
          </a:prstGeom>
        </p:spPr>
      </p:pic>
      <p:sp>
        <p:nvSpPr>
          <p:cNvPr id="54" name="Стрелка: вправо 53">
            <a:extLst>
              <a:ext uri="{FF2B5EF4-FFF2-40B4-BE49-F238E27FC236}">
                <a16:creationId xmlns:a16="http://schemas.microsoft.com/office/drawing/2014/main" xmlns="" id="{C4ABF122-B8A1-4207-94C4-E2189C5C5C69}"/>
              </a:ext>
            </a:extLst>
          </p:cNvPr>
          <p:cNvSpPr/>
          <p:nvPr/>
        </p:nvSpPr>
        <p:spPr>
          <a:xfrm>
            <a:off x="4999373" y="3518844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xmlns="" id="{CEDB73D9-BE5F-4E09-8635-D0030741BC37}"/>
              </a:ext>
            </a:extLst>
          </p:cNvPr>
          <p:cNvSpPr/>
          <p:nvPr/>
        </p:nvSpPr>
        <p:spPr>
          <a:xfrm>
            <a:off x="3818381" y="7572205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: вправо 55">
            <a:extLst>
              <a:ext uri="{FF2B5EF4-FFF2-40B4-BE49-F238E27FC236}">
                <a16:creationId xmlns:a16="http://schemas.microsoft.com/office/drawing/2014/main" xmlns="" id="{54458D0B-4A1C-4022-9254-115DF3DA07BD}"/>
              </a:ext>
            </a:extLst>
          </p:cNvPr>
          <p:cNvSpPr/>
          <p:nvPr/>
        </p:nvSpPr>
        <p:spPr>
          <a:xfrm>
            <a:off x="10353094" y="7664530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: вправо 56">
            <a:extLst>
              <a:ext uri="{FF2B5EF4-FFF2-40B4-BE49-F238E27FC236}">
                <a16:creationId xmlns:a16="http://schemas.microsoft.com/office/drawing/2014/main" xmlns="" id="{8EDEC520-B11E-46C3-94A3-5FF12A9FDE0F}"/>
              </a:ext>
            </a:extLst>
          </p:cNvPr>
          <p:cNvSpPr/>
          <p:nvPr/>
        </p:nvSpPr>
        <p:spPr>
          <a:xfrm>
            <a:off x="13490784" y="7692724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xmlns="" id="{68F07773-1930-499F-AB29-F036B3BF8860}"/>
              </a:ext>
            </a:extLst>
          </p:cNvPr>
          <p:cNvSpPr/>
          <p:nvPr/>
        </p:nvSpPr>
        <p:spPr>
          <a:xfrm>
            <a:off x="7531877" y="7664530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xmlns="" id="{FAF9AFC0-6C3C-4CAE-890C-ED04BE9C9A7F}"/>
              </a:ext>
            </a:extLst>
          </p:cNvPr>
          <p:cNvSpPr/>
          <p:nvPr/>
        </p:nvSpPr>
        <p:spPr>
          <a:xfrm>
            <a:off x="15439485" y="3546983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xmlns="" id="{DF364726-9610-4C2B-A10C-91F6EBA55B8B}"/>
              </a:ext>
            </a:extLst>
          </p:cNvPr>
          <p:cNvSpPr/>
          <p:nvPr/>
        </p:nvSpPr>
        <p:spPr>
          <a:xfrm>
            <a:off x="11818754" y="3535713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1964CE3C-237F-4D4B-89CD-7B1B036DD115}"/>
              </a:ext>
            </a:extLst>
          </p:cNvPr>
          <p:cNvSpPr/>
          <p:nvPr/>
        </p:nvSpPr>
        <p:spPr>
          <a:xfrm>
            <a:off x="8075508" y="3535713"/>
            <a:ext cx="687872" cy="416632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25860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17352" y="3825997"/>
            <a:ext cx="10673508" cy="122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ts val="7200"/>
              </a:spcBef>
            </a:pPr>
            <a:r>
              <a:rPr lang="en-US" sz="9600" dirty="0">
                <a:solidFill>
                  <a:srgbClr val="232253"/>
                </a:solidFill>
                <a:latin typeface="Xplor"/>
              </a:rPr>
              <a:t>Устроим веселье!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39600" y="1262639"/>
            <a:ext cx="970245" cy="1490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94908">
            <a:off x="407819" y="5516485"/>
            <a:ext cx="3605924" cy="549379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381092" y="8039100"/>
            <a:ext cx="1722751" cy="1887476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32552" y="1257196"/>
            <a:ext cx="1600200" cy="145472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45200">
            <a:off x="13607312" y="-976526"/>
            <a:ext cx="4961738" cy="5968928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4855">
            <a:off x="15942234" y="6829569"/>
            <a:ext cx="1710613" cy="2508899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731462" y="6032876"/>
            <a:ext cx="1793260" cy="1630236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052978" y="3623255"/>
            <a:ext cx="1205364" cy="1320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33400" y="5899532"/>
            <a:ext cx="4676564" cy="4387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69237" y="606329"/>
            <a:ext cx="4297547" cy="3187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9914" y="3880814"/>
            <a:ext cx="969977" cy="14226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76234">
            <a:off x="3451284" y="8524208"/>
            <a:ext cx="799622" cy="1228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55A041-2B48-446B-9462-1E398C25D4E4}"/>
              </a:ext>
            </a:extLst>
          </p:cNvPr>
          <p:cNvSpPr txBox="1"/>
          <p:nvPr/>
        </p:nvSpPr>
        <p:spPr>
          <a:xfrm>
            <a:off x="1842982" y="545242"/>
            <a:ext cx="132048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Xplor" panose="020B0604020202020204" charset="0"/>
                <a:ea typeface="+mj-ea"/>
                <a:cs typeface="+mj-cs"/>
              </a:rPr>
              <a:t>Съёмка анимации – это искусство оживления рисунков</a:t>
            </a:r>
            <a:endParaRPr lang="ru-RU" sz="6000" b="1" dirty="0">
              <a:solidFill>
                <a:srgbClr val="C00000"/>
              </a:solidFill>
              <a:latin typeface="Xplor" panose="020B0604020202020204" charset="0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B81D558-ADEA-4751-9890-9DC66803192B}"/>
              </a:ext>
            </a:extLst>
          </p:cNvPr>
          <p:cNvSpPr txBox="1">
            <a:spLocks/>
          </p:cNvSpPr>
          <p:nvPr/>
        </p:nvSpPr>
        <p:spPr>
          <a:xfrm>
            <a:off x="3581400" y="3412877"/>
            <a:ext cx="14372626" cy="3781140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>
            <a:lvl1pPr marL="0" marR="54864" indent="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 kumimoji="0" sz="2700" b="0" kern="1200">
                <a:solidFill>
                  <a:schemeClr val="accent1">
                    <a:shade val="50000"/>
                    <a:satMod val="11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822960" indent="-301752" algn="l" rtl="0" eaLnBrk="1" latinLnBrk="0" hangingPunct="1">
              <a:spcBef>
                <a:spcPts val="375"/>
              </a:spcBef>
              <a:buClr>
                <a:schemeClr val="accent1"/>
              </a:buClr>
              <a:buSzPct val="100000"/>
              <a:buFont typeface="Verdana"/>
              <a:buNone/>
              <a:defRPr kumimoji="0"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79576" indent="-274320" algn="l" rtl="0" eaLnBrk="1" latinLnBrk="0" hangingPunct="1">
              <a:spcBef>
                <a:spcPts val="375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36192" indent="-274320" algn="l" rtl="0" eaLnBrk="1" latinLnBrk="0" hangingPunct="1">
              <a:spcBef>
                <a:spcPts val="345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20240" indent="-274320" algn="l" rtl="0" eaLnBrk="1" latinLnBrk="0" hangingPunct="1">
              <a:spcBef>
                <a:spcPts val="37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35708" indent="-274320" algn="l" rtl="0" eaLnBrk="1" latinLnBrk="0" hangingPunct="1">
              <a:spcBef>
                <a:spcPts val="37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25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51176" indent="-274320" algn="l" rtl="0" eaLnBrk="1" latinLnBrk="0" hangingPunct="1">
              <a:spcBef>
                <a:spcPts val="383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indent="-274320" algn="l" rtl="0" eaLnBrk="1" latinLnBrk="0" hangingPunct="1">
              <a:spcBef>
                <a:spcPts val="386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2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3260" indent="-274320" algn="l" rtl="0" eaLnBrk="1" latinLnBrk="0" hangingPunct="1">
              <a:spcBef>
                <a:spcPts val="383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54864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Segoe Print" panose="02000600000000000000" pitchFamily="2" charset="0"/>
              </a:rPr>
              <a:t>Содержание:</a:t>
            </a:r>
          </a:p>
          <a:p>
            <a:pPr marL="0" marR="54864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</a:endParaRPr>
          </a:p>
          <a:p>
            <a:pPr marL="742950" marR="54864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Съёмка традиционной анимации</a:t>
            </a:r>
          </a:p>
          <a:p>
            <a:pPr marL="742950" marR="54864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Съёмка компьютерной (2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D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-векторная и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3D)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анимации</a:t>
            </a:r>
          </a:p>
          <a:p>
            <a:pPr marL="742950" marR="54864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Съёмка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Motion design</a:t>
            </a:r>
          </a:p>
          <a:p>
            <a:pPr marL="742950" marR="54864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Съёмка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Stop motion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C48F9C9E-803B-4B51-99BC-47C83B6CF5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0" y="1684603"/>
            <a:ext cx="1540861" cy="140078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56DA0316-EF20-4132-AFEE-B635393824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573000" y="7303876"/>
            <a:ext cx="1674460" cy="18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155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3482" y="1067292"/>
            <a:ext cx="1522548" cy="138413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3E986971-25BC-43B4-8B17-51B0CE91E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00" y="-213568"/>
            <a:ext cx="3308119" cy="448144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C6D26DF7-22C4-45E0-8EFF-175D2D86F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937441">
            <a:off x="15970454" y="1963995"/>
            <a:ext cx="935016" cy="2735419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78A37F9A-5F16-4718-A5F4-55FC1E09F4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30200" y="6228599"/>
            <a:ext cx="951901" cy="104292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019E403B-74BF-427A-9E71-B6300709BB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72310" y="7826293"/>
            <a:ext cx="1181941" cy="1558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9F93B-13F6-44F5-A146-031B966C736C}"/>
              </a:ext>
            </a:extLst>
          </p:cNvPr>
          <p:cNvSpPr txBox="1"/>
          <p:nvPr/>
        </p:nvSpPr>
        <p:spPr>
          <a:xfrm>
            <a:off x="2895001" y="584977"/>
            <a:ext cx="11087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Xplor" panose="020B0604020202020204" charset="0"/>
                <a:ea typeface="+mj-ea"/>
                <a:cs typeface="+mj-cs"/>
              </a:rPr>
              <a:t>Традиционная анимация Съёмка рисунков</a:t>
            </a:r>
            <a:endParaRPr lang="ru-RU" sz="6000" dirty="0">
              <a:solidFill>
                <a:srgbClr val="002060"/>
              </a:solidFill>
              <a:latin typeface="Xplor" panose="020B0604020202020204" charset="0"/>
            </a:endParaRPr>
          </a:p>
        </p:txBody>
      </p:sp>
      <p:pic>
        <p:nvPicPr>
          <p:cNvPr id="16" name="Рисунок 15" descr="1883_135_310-disney-animation.jpg">
            <a:extLst>
              <a:ext uri="{FF2B5EF4-FFF2-40B4-BE49-F238E27FC236}">
                <a16:creationId xmlns:a16="http://schemas.microsoft.com/office/drawing/2014/main" xmlns="" id="{983572FE-D483-434D-9C78-4BEB4EA17F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33749" y="2944967"/>
            <a:ext cx="13376158" cy="656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0521718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6D416165-4A89-435E-87FF-FE0698C8E071}"/>
              </a:ext>
            </a:extLst>
          </p:cNvPr>
          <p:cNvSpPr txBox="1"/>
          <p:nvPr/>
        </p:nvSpPr>
        <p:spPr>
          <a:xfrm>
            <a:off x="533400" y="1617037"/>
            <a:ext cx="971363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ts val="2520"/>
              </a:spcBef>
            </a:pPr>
            <a:r>
              <a:rPr lang="ru-RU" sz="7200" b="1" spc="86" dirty="0">
                <a:solidFill>
                  <a:srgbClr val="C00000"/>
                </a:solidFill>
                <a:latin typeface="Xplor" panose="020B0604020202020204" charset="0"/>
              </a:rPr>
              <a:t>рисованная анимация</a:t>
            </a:r>
            <a:endParaRPr lang="en-US" sz="7200" b="1" spc="86" dirty="0">
              <a:solidFill>
                <a:srgbClr val="C00000"/>
              </a:solidFill>
              <a:latin typeface="Xplor" panose="020B0604020202020204" charset="0"/>
            </a:endParaRPr>
          </a:p>
        </p:txBody>
      </p:sp>
      <p:grpSp>
        <p:nvGrpSpPr>
          <p:cNvPr id="12" name="Group 2"/>
          <p:cNvGrpSpPr>
            <a:grpSpLocks noChangeAspect="1"/>
          </p:cNvGrpSpPr>
          <p:nvPr/>
        </p:nvGrpSpPr>
        <p:grpSpPr>
          <a:xfrm>
            <a:off x="9829800" y="101901"/>
            <a:ext cx="7965341" cy="7965341"/>
            <a:chOff x="0" y="0"/>
            <a:chExt cx="12700000" cy="12700000"/>
          </a:xfrm>
        </p:grpSpPr>
        <p:sp>
          <p:nvSpPr>
            <p:cNvPr id="1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22538" r="-16253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12740" y="1099133"/>
            <a:ext cx="1674460" cy="1834567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387465">
            <a:off x="15341757" y="6544719"/>
            <a:ext cx="1173694" cy="1773439"/>
          </a:xfrm>
          <a:prstGeom prst="rect">
            <a:avLst/>
          </a:prstGeom>
        </p:spPr>
      </p:pic>
      <p:grpSp>
        <p:nvGrpSpPr>
          <p:cNvPr id="15" name="Group 2"/>
          <p:cNvGrpSpPr>
            <a:grpSpLocks noChangeAspect="1"/>
          </p:cNvGrpSpPr>
          <p:nvPr/>
        </p:nvGrpSpPr>
        <p:grpSpPr>
          <a:xfrm>
            <a:off x="651830" y="3072707"/>
            <a:ext cx="7149540" cy="6881495"/>
            <a:chOff x="30480" y="591820"/>
            <a:chExt cx="12736830" cy="12259310"/>
          </a:xfrm>
        </p:grpSpPr>
        <p:sp>
          <p:nvSpPr>
            <p:cNvPr id="16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7"/>
              <a:stretch>
                <a:fillRect l="-14414" t="-5134" r="-13927" b="5134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13877" flipH="1">
            <a:off x="1237829" y="3289879"/>
            <a:ext cx="1090889" cy="159997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811667" y="8459067"/>
            <a:ext cx="1176478" cy="1256433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215477" y="9092084"/>
            <a:ext cx="820686" cy="8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734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133600" y="276964"/>
            <a:ext cx="1149652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ts val="7200"/>
              </a:spcBef>
            </a:pPr>
            <a:r>
              <a:rPr lang="ru-RU" sz="6000" dirty="0">
                <a:solidFill>
                  <a:srgbClr val="C00000"/>
                </a:solidFill>
                <a:latin typeface="Xplor"/>
              </a:rPr>
              <a:t>Что требуется перед началом съёмочного процесса: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126487" y="616008"/>
            <a:ext cx="4246081" cy="2308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59002" y="2276701"/>
            <a:ext cx="1295159" cy="1419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6040721"/>
            <a:ext cx="970245" cy="14905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3601" y="2821573"/>
            <a:ext cx="127254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Киносценарий </a:t>
            </a:r>
            <a:r>
              <a:rPr lang="ru-RU" sz="32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(подробный сценарий с действиями и словами).</a:t>
            </a:r>
          </a:p>
          <a:p>
            <a:pPr marL="45720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Звуковые дорожки.</a:t>
            </a:r>
          </a:p>
          <a:p>
            <a:pPr marL="45720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Раскадровка </a:t>
            </a:r>
            <a:r>
              <a:rPr lang="ru-RU" sz="3200" b="1" dirty="0">
                <a:solidFill>
                  <a:srgbClr val="002060"/>
                </a:solidFill>
                <a:latin typeface="Segoe Print" panose="02000600000000000000" pitchFamily="2" charset="0"/>
                <a:cs typeface="Arial" pitchFamily="34" charset="0"/>
              </a:rPr>
              <a:t>(рисование и составление раскадровки по сценам и по времени). </a:t>
            </a:r>
          </a:p>
          <a:p>
            <a:pPr marL="45720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70C0"/>
                </a:solidFill>
                <a:latin typeface="Segoe Print" panose="02000600000000000000" pitchFamily="2" charset="0"/>
                <a:cs typeface="Arial" pitchFamily="34" charset="0"/>
              </a:rPr>
              <a:t>Перенос временных данных на бумагу.</a:t>
            </a:r>
          </a:p>
        </p:txBody>
      </p:sp>
      <p:pic>
        <p:nvPicPr>
          <p:cNvPr id="9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3400" y="616008"/>
            <a:ext cx="1793260" cy="163023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DD1FA3A4-D914-499C-80A1-5D4E5E93D4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33800"/>
          <a:stretch/>
        </p:blipFill>
        <p:spPr>
          <a:xfrm>
            <a:off x="-381000" y="7603594"/>
            <a:ext cx="4198557" cy="2683406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6A56EAA5-1372-4770-B8D3-36308BDCF7D7}"/>
              </a:ext>
            </a:extLst>
          </p:cNvPr>
          <p:cNvSpPr/>
          <p:nvPr/>
        </p:nvSpPr>
        <p:spPr>
          <a:xfrm>
            <a:off x="8382000" y="7582173"/>
            <a:ext cx="8873244" cy="243174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Вся анимация снимается из расчета 12 кадров в секунду! Если сцена будет занимать  3 секунды, то кадров будет требоваться 36</a:t>
            </a:r>
          </a:p>
        </p:txBody>
      </p:sp>
    </p:spTree>
    <p:extLst>
      <p:ext uri="{BB962C8B-B14F-4D97-AF65-F5344CB8AC3E}">
        <p14:creationId xmlns:p14="http://schemas.microsoft.com/office/powerpoint/2010/main" val="312982133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524066CE-BD92-4843-80A9-729088C00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5089" y="1464367"/>
            <a:ext cx="1417512" cy="1288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26824" y="374903"/>
            <a:ext cx="1483951" cy="1478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319" y="1145539"/>
            <a:ext cx="914480" cy="791441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60FC893E-26B1-4025-AB62-8B19BC8CF3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4855">
            <a:off x="271477" y="8407643"/>
            <a:ext cx="1127161" cy="1653169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xmlns="" id="{2E5C9692-04A1-4A3E-84D5-F3BE0F3ADE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87800" y="8520436"/>
            <a:ext cx="1302994" cy="1427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67B24A-7451-45AC-93FA-E1237B870DC5}"/>
              </a:ext>
            </a:extLst>
          </p:cNvPr>
          <p:cNvSpPr txBox="1"/>
          <p:nvPr/>
        </p:nvSpPr>
        <p:spPr>
          <a:xfrm>
            <a:off x="1219200" y="380189"/>
            <a:ext cx="1562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Съёмочный мультипликационный станок. </a:t>
            </a:r>
          </a:p>
          <a:p>
            <a:pPr algn="ctr"/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Как происходит съёмка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xmlns="" id="{F0B1CD3F-0E66-43ED-A4F8-93B98BD90727}"/>
              </a:ext>
            </a:extLst>
          </p:cNvPr>
          <p:cNvSpPr/>
          <p:nvPr/>
        </p:nvSpPr>
        <p:spPr>
          <a:xfrm>
            <a:off x="3133428" y="2058883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Ознакомление оператора с режиссерским сценарием</a:t>
            </a:r>
          </a:p>
        </p:txBody>
      </p:sp>
      <p:sp>
        <p:nvSpPr>
          <p:cNvPr id="17" name="Скругленный прямоугольник 7">
            <a:extLst>
              <a:ext uri="{FF2B5EF4-FFF2-40B4-BE49-F238E27FC236}">
                <a16:creationId xmlns:a16="http://schemas.microsoft.com/office/drawing/2014/main" xmlns="" id="{F8DA4556-5FD0-402F-B7FB-E704560B7C3F}"/>
              </a:ext>
            </a:extLst>
          </p:cNvPr>
          <p:cNvSpPr/>
          <p:nvPr/>
        </p:nvSpPr>
        <p:spPr>
          <a:xfrm>
            <a:off x="7199784" y="2119164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Графические заготовки</a:t>
            </a:r>
          </a:p>
        </p:txBody>
      </p:sp>
      <p:sp>
        <p:nvSpPr>
          <p:cNvPr id="19" name="Скругленный прямоугольник 9">
            <a:extLst>
              <a:ext uri="{FF2B5EF4-FFF2-40B4-BE49-F238E27FC236}">
                <a16:creationId xmlns:a16="http://schemas.microsoft.com/office/drawing/2014/main" xmlns="" id="{222E1D91-C4FE-49B7-9798-CF8860E17C50}"/>
              </a:ext>
            </a:extLst>
          </p:cNvPr>
          <p:cNvSpPr/>
          <p:nvPr/>
        </p:nvSpPr>
        <p:spPr>
          <a:xfrm>
            <a:off x="11304240" y="2119164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Пробные съемки для проверки качества цветопередачи</a:t>
            </a:r>
          </a:p>
        </p:txBody>
      </p:sp>
      <p:sp>
        <p:nvSpPr>
          <p:cNvPr id="21" name="Скругленный прямоугольник 8">
            <a:extLst>
              <a:ext uri="{FF2B5EF4-FFF2-40B4-BE49-F238E27FC236}">
                <a16:creationId xmlns:a16="http://schemas.microsoft.com/office/drawing/2014/main" xmlns="" id="{500F9AD2-8ECD-4F3B-A1DE-576D8D79F7CE}"/>
              </a:ext>
            </a:extLst>
          </p:cNvPr>
          <p:cNvSpPr/>
          <p:nvPr/>
        </p:nvSpPr>
        <p:spPr>
          <a:xfrm>
            <a:off x="3095328" y="4387416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Составление съемочного листа</a:t>
            </a:r>
          </a:p>
        </p:txBody>
      </p:sp>
      <p:sp>
        <p:nvSpPr>
          <p:cNvPr id="26" name="Скругленный прямоугольник 10">
            <a:extLst>
              <a:ext uri="{FF2B5EF4-FFF2-40B4-BE49-F238E27FC236}">
                <a16:creationId xmlns:a16="http://schemas.microsoft.com/office/drawing/2014/main" xmlns="" id="{C8ADBA0D-0918-40C0-BAF9-481D4B1D778C}"/>
              </a:ext>
            </a:extLst>
          </p:cNvPr>
          <p:cNvSpPr/>
          <p:nvPr/>
        </p:nvSpPr>
        <p:spPr>
          <a:xfrm>
            <a:off x="7199784" y="4387416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Проверка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скомплекто-ванности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сцен к экспозиционным листам</a:t>
            </a:r>
          </a:p>
        </p:txBody>
      </p:sp>
      <p:sp>
        <p:nvSpPr>
          <p:cNvPr id="28" name="Скругленный прямоугольник 11">
            <a:extLst>
              <a:ext uri="{FF2B5EF4-FFF2-40B4-BE49-F238E27FC236}">
                <a16:creationId xmlns:a16="http://schemas.microsoft.com/office/drawing/2014/main" xmlns="" id="{B4CF1EE4-9828-446B-9C2F-4C74FE58942F}"/>
              </a:ext>
            </a:extLst>
          </p:cNvPr>
          <p:cNvSpPr/>
          <p:nvPr/>
        </p:nvSpPr>
        <p:spPr>
          <a:xfrm>
            <a:off x="11304240" y="4387416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Подготовка и установка камеры для съемки</a:t>
            </a:r>
          </a:p>
        </p:txBody>
      </p:sp>
      <p:sp>
        <p:nvSpPr>
          <p:cNvPr id="30" name="Скругленный прямоугольник 12">
            <a:extLst>
              <a:ext uri="{FF2B5EF4-FFF2-40B4-BE49-F238E27FC236}">
                <a16:creationId xmlns:a16="http://schemas.microsoft.com/office/drawing/2014/main" xmlns="" id="{F1707B89-F485-4BED-B2CC-B1AB200B2CDC}"/>
              </a:ext>
            </a:extLst>
          </p:cNvPr>
          <p:cNvSpPr/>
          <p:nvPr/>
        </p:nvSpPr>
        <p:spPr>
          <a:xfrm>
            <a:off x="3095328" y="6655668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Снятие ч/б пробы для оценки контроля и качества</a:t>
            </a:r>
          </a:p>
        </p:txBody>
      </p:sp>
      <p:sp>
        <p:nvSpPr>
          <p:cNvPr id="31" name="Скругленный прямоугольник 15">
            <a:extLst>
              <a:ext uri="{FF2B5EF4-FFF2-40B4-BE49-F238E27FC236}">
                <a16:creationId xmlns:a16="http://schemas.microsoft.com/office/drawing/2014/main" xmlns="" id="{77DD5FE7-9BCE-41BC-B8A8-D65A20702382}"/>
              </a:ext>
            </a:extLst>
          </p:cNvPr>
          <p:cNvSpPr/>
          <p:nvPr/>
        </p:nvSpPr>
        <p:spPr>
          <a:xfrm>
            <a:off x="7307796" y="6655668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Установка неподвижных декораций и фона</a:t>
            </a:r>
          </a:p>
        </p:txBody>
      </p:sp>
      <p:sp>
        <p:nvSpPr>
          <p:cNvPr id="32" name="Скругленный прямоугольник 13">
            <a:extLst>
              <a:ext uri="{FF2B5EF4-FFF2-40B4-BE49-F238E27FC236}">
                <a16:creationId xmlns:a16="http://schemas.microsoft.com/office/drawing/2014/main" xmlns="" id="{D7540B64-575C-43B1-A8C1-A8DAEAD8CEF3}"/>
              </a:ext>
            </a:extLst>
          </p:cNvPr>
          <p:cNvSpPr/>
          <p:nvPr/>
        </p:nvSpPr>
        <p:spPr>
          <a:xfrm>
            <a:off x="11412252" y="6655668"/>
            <a:ext cx="3348372" cy="1728192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Съемка сцены путем сборки на съемочном столе</a:t>
            </a:r>
          </a:p>
        </p:txBody>
      </p:sp>
      <p:sp>
        <p:nvSpPr>
          <p:cNvPr id="33" name="Скругленный прямоугольник 16">
            <a:extLst>
              <a:ext uri="{FF2B5EF4-FFF2-40B4-BE49-F238E27FC236}">
                <a16:creationId xmlns:a16="http://schemas.microsoft.com/office/drawing/2014/main" xmlns="" id="{4A099320-0AB6-4149-81C6-AE90B48AC137}"/>
              </a:ext>
            </a:extLst>
          </p:cNvPr>
          <p:cNvSpPr/>
          <p:nvPr/>
        </p:nvSpPr>
        <p:spPr>
          <a:xfrm>
            <a:off x="4931532" y="8599884"/>
            <a:ext cx="8532948" cy="1404156"/>
          </a:xfrm>
          <a:prstGeom prst="roundRect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Закончив съемку, оператор направляет отснятый материал в лабораторию для проявления и печати</a:t>
            </a:r>
            <a:endParaRPr kumimoji="0" lang="ru-RU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Стрелка вправо 19">
            <a:extLst>
              <a:ext uri="{FF2B5EF4-FFF2-40B4-BE49-F238E27FC236}">
                <a16:creationId xmlns:a16="http://schemas.microsoft.com/office/drawing/2014/main" xmlns="" id="{6048AA9F-54A1-43F6-A0B1-5699598A4C06}"/>
              </a:ext>
            </a:extLst>
          </p:cNvPr>
          <p:cNvSpPr/>
          <p:nvPr/>
        </p:nvSpPr>
        <p:spPr>
          <a:xfrm>
            <a:off x="6589812" y="2753015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Стрелка вправо 19">
            <a:extLst>
              <a:ext uri="{FF2B5EF4-FFF2-40B4-BE49-F238E27FC236}">
                <a16:creationId xmlns:a16="http://schemas.microsoft.com/office/drawing/2014/main" xmlns="" id="{28002C6F-A3CC-400F-AC00-EFF6BD9A73A6}"/>
              </a:ext>
            </a:extLst>
          </p:cNvPr>
          <p:cNvSpPr/>
          <p:nvPr/>
        </p:nvSpPr>
        <p:spPr>
          <a:xfrm>
            <a:off x="10668868" y="2753015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Стрелка вправо 22">
            <a:extLst>
              <a:ext uri="{FF2B5EF4-FFF2-40B4-BE49-F238E27FC236}">
                <a16:creationId xmlns:a16="http://schemas.microsoft.com/office/drawing/2014/main" xmlns="" id="{F8614042-DF97-4A4F-9477-31FE4C8696F0}"/>
              </a:ext>
            </a:extLst>
          </p:cNvPr>
          <p:cNvSpPr/>
          <p:nvPr/>
        </p:nvSpPr>
        <p:spPr>
          <a:xfrm>
            <a:off x="14760624" y="2875248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Стрелка вправо 21">
            <a:extLst>
              <a:ext uri="{FF2B5EF4-FFF2-40B4-BE49-F238E27FC236}">
                <a16:creationId xmlns:a16="http://schemas.microsoft.com/office/drawing/2014/main" xmlns="" id="{3879D891-232C-4A6D-9D43-845759E3D5EB}"/>
              </a:ext>
            </a:extLst>
          </p:cNvPr>
          <p:cNvSpPr/>
          <p:nvPr/>
        </p:nvSpPr>
        <p:spPr>
          <a:xfrm>
            <a:off x="6551712" y="5035488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Стрелка вправо 23">
            <a:extLst>
              <a:ext uri="{FF2B5EF4-FFF2-40B4-BE49-F238E27FC236}">
                <a16:creationId xmlns:a16="http://schemas.microsoft.com/office/drawing/2014/main" xmlns="" id="{95B7FF37-DE81-43FC-8037-3ACF3C97EC0C}"/>
              </a:ext>
            </a:extLst>
          </p:cNvPr>
          <p:cNvSpPr/>
          <p:nvPr/>
        </p:nvSpPr>
        <p:spPr>
          <a:xfrm>
            <a:off x="10656168" y="5035488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Стрелка вправо 26">
            <a:extLst>
              <a:ext uri="{FF2B5EF4-FFF2-40B4-BE49-F238E27FC236}">
                <a16:creationId xmlns:a16="http://schemas.microsoft.com/office/drawing/2014/main" xmlns="" id="{782061BF-CDE0-4A22-9CAC-0E7691F1CF13}"/>
              </a:ext>
            </a:extLst>
          </p:cNvPr>
          <p:cNvSpPr/>
          <p:nvPr/>
        </p:nvSpPr>
        <p:spPr>
          <a:xfrm>
            <a:off x="14760624" y="5035488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Стрелка вправо 27">
            <a:extLst>
              <a:ext uri="{FF2B5EF4-FFF2-40B4-BE49-F238E27FC236}">
                <a16:creationId xmlns:a16="http://schemas.microsoft.com/office/drawing/2014/main" xmlns="" id="{21ED9434-83A2-4A2C-B830-EF7A885F5202}"/>
              </a:ext>
            </a:extLst>
          </p:cNvPr>
          <p:cNvSpPr/>
          <p:nvPr/>
        </p:nvSpPr>
        <p:spPr>
          <a:xfrm>
            <a:off x="14868636" y="7303740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Стрелка вправо 25">
            <a:extLst>
              <a:ext uri="{FF2B5EF4-FFF2-40B4-BE49-F238E27FC236}">
                <a16:creationId xmlns:a16="http://schemas.microsoft.com/office/drawing/2014/main" xmlns="" id="{1CA1D1B9-2449-4521-92D5-7085FE65F1B2}"/>
              </a:ext>
            </a:extLst>
          </p:cNvPr>
          <p:cNvSpPr/>
          <p:nvPr/>
        </p:nvSpPr>
        <p:spPr>
          <a:xfrm>
            <a:off x="6551712" y="7303740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Стрелка вправо 24">
            <a:extLst>
              <a:ext uri="{FF2B5EF4-FFF2-40B4-BE49-F238E27FC236}">
                <a16:creationId xmlns:a16="http://schemas.microsoft.com/office/drawing/2014/main" xmlns="" id="{6E54ECE3-02B7-43C1-B6A2-AF13B85B14BD}"/>
              </a:ext>
            </a:extLst>
          </p:cNvPr>
          <p:cNvSpPr/>
          <p:nvPr/>
        </p:nvSpPr>
        <p:spPr>
          <a:xfrm>
            <a:off x="10764180" y="7303740"/>
            <a:ext cx="540060" cy="540060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607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777">
            <a:off x="15468600" y="7702968"/>
            <a:ext cx="2709956" cy="293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09331">
            <a:off x="15725846" y="8541159"/>
            <a:ext cx="861419" cy="1263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966" y="47781"/>
            <a:ext cx="2667000" cy="2657302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966" y="2312729"/>
            <a:ext cx="1618572" cy="1010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D6C560-2F03-464E-9D5A-05E65778A837}"/>
              </a:ext>
            </a:extLst>
          </p:cNvPr>
          <p:cNvSpPr txBox="1"/>
          <p:nvPr/>
        </p:nvSpPr>
        <p:spPr>
          <a:xfrm>
            <a:off x="3581400" y="571500"/>
            <a:ext cx="1112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Съёмка компьютерной </a:t>
            </a:r>
          </a:p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D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 векторной и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 3D 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Xplor" panose="020B0604020202020204" charset="0"/>
                <a:ea typeface="+mj-ea"/>
                <a:cs typeface="+mj-cs"/>
              </a:rPr>
              <a:t>анимации</a:t>
            </a:r>
            <a:endParaRPr lang="ru-RU" sz="6000" dirty="0">
              <a:solidFill>
                <a:srgbClr val="002060"/>
              </a:solidFill>
              <a:latin typeface="Xplor" panose="020B0604020202020204" charset="0"/>
            </a:endParaRPr>
          </a:p>
        </p:txBody>
      </p:sp>
      <p:sp>
        <p:nvSpPr>
          <p:cNvPr id="14" name="Содержимое 10">
            <a:extLst>
              <a:ext uri="{FF2B5EF4-FFF2-40B4-BE49-F238E27FC236}">
                <a16:creationId xmlns:a16="http://schemas.microsoft.com/office/drawing/2014/main" xmlns="" id="{DDEA1EAA-8D3F-4899-9E10-7F5E4C2EB5AA}"/>
              </a:ext>
            </a:extLst>
          </p:cNvPr>
          <p:cNvSpPr txBox="1">
            <a:spLocks/>
          </p:cNvSpPr>
          <p:nvPr/>
        </p:nvSpPr>
        <p:spPr>
          <a:xfrm>
            <a:off x="53697" y="3419413"/>
            <a:ext cx="8579405" cy="30166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D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 векторная</a:t>
            </a:r>
            <a:r>
              <a:rPr lang="en-US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Segoe Print" panose="02000600000000000000" pitchFamily="2" charset="0"/>
              </a:rPr>
              <a:t>анимация</a:t>
            </a:r>
            <a:endParaRPr lang="en-US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algn="ctr">
              <a:buFont typeface="Arial" pitchFamily="34" charset="0"/>
              <a:buNone/>
            </a:pP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В съемке 2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векторной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анимации используются те же методы, что и в традиционной. В дополнение к опциям анимации «кадр за кадром» аниматор имеет возможность создавать персонажа, 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а затем перемещать части тела индивидуально.</a:t>
            </a:r>
          </a:p>
        </p:txBody>
      </p:sp>
      <p:pic>
        <p:nvPicPr>
          <p:cNvPr id="16" name="Рисунок 15" descr="tv-series-south-park-23876.jpg">
            <a:extLst>
              <a:ext uri="{FF2B5EF4-FFF2-40B4-BE49-F238E27FC236}">
                <a16:creationId xmlns:a16="http://schemas.microsoft.com/office/drawing/2014/main" xmlns="" id="{1DCA3243-E3D0-44CA-B17A-DC678C5AF56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90880" y="7179767"/>
            <a:ext cx="4305039" cy="2300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Содержимое 10">
            <a:extLst>
              <a:ext uri="{FF2B5EF4-FFF2-40B4-BE49-F238E27FC236}">
                <a16:creationId xmlns:a16="http://schemas.microsoft.com/office/drawing/2014/main" xmlns="" id="{558F0531-FAD3-4770-990D-4D345C047972}"/>
              </a:ext>
            </a:extLst>
          </p:cNvPr>
          <p:cNvSpPr txBox="1">
            <a:spLocks/>
          </p:cNvSpPr>
          <p:nvPr/>
        </p:nvSpPr>
        <p:spPr>
          <a:xfrm>
            <a:off x="8763000" y="3119129"/>
            <a:ext cx="9039011" cy="3574849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397764" indent="-397764" algn="l" rtl="0" eaLnBrk="1" latinLnBrk="0" hangingPunct="1">
              <a:spcBef>
                <a:spcPts val="375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822960" indent="-301752" algn="l" rtl="0" eaLnBrk="1" latinLnBrk="0" hangingPunct="1">
              <a:spcBef>
                <a:spcPts val="375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9576" indent="-274320" algn="l" rtl="0" eaLnBrk="1" latinLnBrk="0" hangingPunct="1">
              <a:spcBef>
                <a:spcPts val="375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192" indent="-274320" algn="l" rtl="0" eaLnBrk="1" latinLnBrk="0" hangingPunct="1">
              <a:spcBef>
                <a:spcPts val="345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rtl="0" eaLnBrk="1" latinLnBrk="0" hangingPunct="1">
              <a:spcBef>
                <a:spcPts val="37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5708" indent="-274320" algn="l" rtl="0" eaLnBrk="1" latinLnBrk="0" hangingPunct="1">
              <a:spcBef>
                <a:spcPts val="37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25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51176" indent="-274320" algn="l" rtl="0" eaLnBrk="1" latinLnBrk="0" hangingPunct="1">
              <a:spcBef>
                <a:spcPts val="383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indent="-274320" algn="l" rtl="0" eaLnBrk="1" latinLnBrk="0" hangingPunct="1">
              <a:spcBef>
                <a:spcPts val="386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2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3260" indent="-274320" algn="l" rtl="0" eaLnBrk="1" latinLnBrk="0" hangingPunct="1">
              <a:spcBef>
                <a:spcPts val="383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97764" marR="0" lvl="0" indent="-397764" algn="ctr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</a:rPr>
              <a:t>3D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</a:rPr>
              <a:t>анимация</a:t>
            </a:r>
          </a:p>
          <a:p>
            <a:pPr marL="397764" marR="0" lvl="0" indent="-397764" algn="ctr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Вместо рисования персонажа или создания его из глины в 3D-анимации объект создается в цифровой форме. Позже снабжаются «скелетом», который позволяет перемещать модели. Анимация создается построением моделей на определенных ключевых кадрах, а после компьютер вычисляет и выполняет интерполяцию между этими кадрами для создания движения.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18" name="Рисунок 17" descr="3d_modelling_michael__quot_mike_quot__wazowski_by_damenotsuna-d4mwf7l.jpg">
            <a:extLst>
              <a:ext uri="{FF2B5EF4-FFF2-40B4-BE49-F238E27FC236}">
                <a16:creationId xmlns:a16="http://schemas.microsoft.com/office/drawing/2014/main" xmlns="" id="{447EB80C-DEF3-424F-9EB8-9E422C63008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9832" y="7206643"/>
            <a:ext cx="5168767" cy="2300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44634AAC-6FA3-45C7-AB71-DA04BFE55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17366" y="1506681"/>
            <a:ext cx="1104192" cy="10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201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>
            <a:grpSpLocks noChangeAspect="1"/>
          </p:cNvGrpSpPr>
          <p:nvPr/>
        </p:nvGrpSpPr>
        <p:grpSpPr>
          <a:xfrm>
            <a:off x="9710056" y="1562100"/>
            <a:ext cx="7485929" cy="7205272"/>
            <a:chOff x="30480" y="591820"/>
            <a:chExt cx="12736830" cy="12259310"/>
          </a:xfrm>
        </p:grpSpPr>
        <p:sp>
          <p:nvSpPr>
            <p:cNvPr id="12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22743" t="-5134" r="-40964" b="5134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44086">
            <a:off x="10423815" y="8159193"/>
            <a:ext cx="1282102" cy="1415975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6D416165-4A89-435E-87FF-FE0698C8E071}"/>
              </a:ext>
            </a:extLst>
          </p:cNvPr>
          <p:cNvSpPr txBox="1"/>
          <p:nvPr/>
        </p:nvSpPr>
        <p:spPr>
          <a:xfrm>
            <a:off x="1143000" y="1562100"/>
            <a:ext cx="11009031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ts val="2520"/>
              </a:spcBef>
            </a:pPr>
            <a:r>
              <a:rPr lang="ru-RU" sz="7200" b="1" spc="86" dirty="0">
                <a:solidFill>
                  <a:srgbClr val="002060"/>
                </a:solidFill>
                <a:latin typeface="Xplor" panose="020B0604020202020204" charset="0"/>
              </a:rPr>
              <a:t>компьютерная анимация</a:t>
            </a:r>
            <a:endParaRPr lang="en-US" sz="7200" b="1" spc="86" dirty="0">
              <a:solidFill>
                <a:srgbClr val="002060"/>
              </a:solidFill>
              <a:latin typeface="Xplor" panose="020B0604020202020204" charset="0"/>
            </a:endParaRPr>
          </a:p>
        </p:txBody>
      </p:sp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609600" y="3467100"/>
            <a:ext cx="6289746" cy="6144165"/>
            <a:chOff x="0" y="0"/>
            <a:chExt cx="4828540" cy="4716780"/>
          </a:xfrm>
        </p:grpSpPr>
        <p:sp>
          <p:nvSpPr>
            <p:cNvPr id="15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51524" r="-22046"/>
              </a:stretch>
            </a:blipFill>
          </p:spPr>
        </p:sp>
      </p:grpSp>
      <p:pic>
        <p:nvPicPr>
          <p:cNvPr id="1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771" y="8435592"/>
            <a:ext cx="1709272" cy="1479297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80318" y="2353099"/>
            <a:ext cx="1467226" cy="160751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524066CE-BD92-4843-80A9-729088C00F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559501" y="1964623"/>
            <a:ext cx="1768223" cy="16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5778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t="-32418" b="-21217"/>
          </a:stretch>
        </a:blipFill>
      </a:spPr>
      <a:bodyPr/>
      <a:lstStyle/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655</Words>
  <Application>Microsoft Office PowerPoint</Application>
  <PresentationFormat>Произвольный</PresentationFormat>
  <Paragraphs>109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Calibri</vt:lpstr>
      <vt:lpstr>Xplor</vt:lpstr>
      <vt:lpstr>Wingdings 2</vt:lpstr>
      <vt:lpstr>Segoe Print</vt:lpstr>
      <vt:lpstr>Times New Roman</vt:lpstr>
      <vt:lpstr>Verdana</vt:lpstr>
      <vt:lpstr>Arial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Разноцветный Мягкий Нарисованный от Руки Забавный Детские Игрушки Маркетинговая Презентация</dc:title>
  <cp:lastModifiedBy>Учетная запись Майкрософт</cp:lastModifiedBy>
  <cp:revision>80</cp:revision>
  <dcterms:created xsi:type="dcterms:W3CDTF">2006-08-16T00:00:00Z</dcterms:created>
  <dcterms:modified xsi:type="dcterms:W3CDTF">2022-06-28T09:46:31Z</dcterms:modified>
  <dc:identifier>DAEus0LcckY</dc:identifier>
</cp:coreProperties>
</file>