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70" r:id="rId3"/>
    <p:sldId id="261" r:id="rId4"/>
    <p:sldId id="272" r:id="rId5"/>
    <p:sldId id="273" r:id="rId6"/>
    <p:sldId id="265" r:id="rId7"/>
    <p:sldId id="274" r:id="rId8"/>
    <p:sldId id="257" r:id="rId9"/>
    <p:sldId id="271" r:id="rId10"/>
    <p:sldId id="268" r:id="rId11"/>
    <p:sldId id="275" r:id="rId12"/>
    <p:sldId id="276" r:id="rId13"/>
    <p:sldId id="277" r:id="rId14"/>
    <p:sldId id="280" r:id="rId15"/>
    <p:sldId id="258" r:id="rId16"/>
    <p:sldId id="259" r:id="rId17"/>
    <p:sldId id="278"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F9D0F816-C17B-4157-B5D5-542F46F13ACF}" type="datetimeFigureOut">
              <a:rPr lang="ru-RU" smtClean="0"/>
              <a:pPr/>
              <a:t>07.11.2016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47FA7D88-50E1-4703-9AC1-7CC099B0B2C5}"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F9D0F816-C17B-4157-B5D5-542F46F13ACF}" type="datetimeFigureOut">
              <a:rPr lang="ru-RU" smtClean="0"/>
              <a:pPr/>
              <a:t>07.11.2016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7FA7D88-50E1-4703-9AC1-7CC099B0B2C5}"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F9D0F816-C17B-4157-B5D5-542F46F13ACF}" type="datetimeFigureOut">
              <a:rPr lang="ru-RU" smtClean="0"/>
              <a:pPr/>
              <a:t>07.11.2016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7FA7D88-50E1-4703-9AC1-7CC099B0B2C5}"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F9D0F816-C17B-4157-B5D5-542F46F13ACF}" type="datetimeFigureOut">
              <a:rPr lang="ru-RU" smtClean="0"/>
              <a:pPr/>
              <a:t>07.11.2016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7FA7D88-50E1-4703-9AC1-7CC099B0B2C5}"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F9D0F816-C17B-4157-B5D5-542F46F13ACF}" type="datetimeFigureOut">
              <a:rPr lang="ru-RU" smtClean="0"/>
              <a:pPr/>
              <a:t>07.11.2016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7FA7D88-50E1-4703-9AC1-7CC099B0B2C5}"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F9D0F816-C17B-4157-B5D5-542F46F13ACF}" type="datetimeFigureOut">
              <a:rPr lang="ru-RU" smtClean="0"/>
              <a:pPr/>
              <a:t>07.11.2016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7FA7D88-50E1-4703-9AC1-7CC099B0B2C5}"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F9D0F816-C17B-4157-B5D5-542F46F13ACF}" type="datetimeFigureOut">
              <a:rPr lang="ru-RU" smtClean="0"/>
              <a:pPr/>
              <a:t>07.11.2016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47FA7D88-50E1-4703-9AC1-7CC099B0B2C5}"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F9D0F816-C17B-4157-B5D5-542F46F13ACF}" type="datetimeFigureOut">
              <a:rPr lang="ru-RU" smtClean="0"/>
              <a:pPr/>
              <a:t>07.11.2016</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47FA7D88-50E1-4703-9AC1-7CC099B0B2C5}"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F9D0F816-C17B-4157-B5D5-542F46F13ACF}" type="datetimeFigureOut">
              <a:rPr lang="ru-RU" smtClean="0"/>
              <a:pPr/>
              <a:t>07.11.2016</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47FA7D88-50E1-4703-9AC1-7CC099B0B2C5}"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F9D0F816-C17B-4157-B5D5-542F46F13ACF}" type="datetimeFigureOut">
              <a:rPr lang="ru-RU" smtClean="0"/>
              <a:pPr/>
              <a:t>07.11.2016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7FA7D88-50E1-4703-9AC1-7CC099B0B2C5}"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F9D0F816-C17B-4157-B5D5-542F46F13ACF}" type="datetimeFigureOut">
              <a:rPr lang="ru-RU" smtClean="0"/>
              <a:pPr/>
              <a:t>07.11.2016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7FA7D88-50E1-4703-9AC1-7CC099B0B2C5}"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9D0F816-C17B-4157-B5D5-542F46F13ACF}" type="datetimeFigureOut">
              <a:rPr lang="ru-RU" smtClean="0"/>
              <a:pPr/>
              <a:t>07.11.2016</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7FA7D88-50E1-4703-9AC1-7CC099B0B2C5}"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hyperlink" Target="http://fgos.arkh-edu.ru/perechni/list.php?SECTION_ID=39" TargetMode="External"/><Relationship Id="rId13" Type="http://schemas.openxmlformats.org/officeDocument/2006/relationships/hyperlink" Target="http://fgos.arkh-edu.ru/perechni/detail.php?ID=27342" TargetMode="External"/><Relationship Id="rId3" Type="http://schemas.openxmlformats.org/officeDocument/2006/relationships/hyperlink" Target="http://fgos.arkh-edu.ru/perechni/list.php?SECTION_ID=26" TargetMode="External"/><Relationship Id="rId7" Type="http://schemas.openxmlformats.org/officeDocument/2006/relationships/hyperlink" Target="http://fgos.arkh-edu.ru/perechni/list.php?SECTION_ID=21" TargetMode="External"/><Relationship Id="rId12" Type="http://schemas.openxmlformats.org/officeDocument/2006/relationships/hyperlink" Target="http://fgos.arkh-edu.ru/perechni/list.php?SECTION_ID=49" TargetMode="External"/><Relationship Id="rId2" Type="http://schemas.openxmlformats.org/officeDocument/2006/relationships/hyperlink" Target="http://fgos.arkh-edu.ru/perechni/list.php?SECTION_ID=23" TargetMode="External"/><Relationship Id="rId1" Type="http://schemas.openxmlformats.org/officeDocument/2006/relationships/slideLayout" Target="../slideLayouts/slideLayout7.xml"/><Relationship Id="rId6" Type="http://schemas.openxmlformats.org/officeDocument/2006/relationships/hyperlink" Target="http://fgos.arkh-edu.ru/perechni/list.php?SECTION_ID=33" TargetMode="External"/><Relationship Id="rId11" Type="http://schemas.openxmlformats.org/officeDocument/2006/relationships/hyperlink" Target="http://fgos.arkh-edu.ru/perechni/list.php?SECTION_ID=38" TargetMode="External"/><Relationship Id="rId5" Type="http://schemas.openxmlformats.org/officeDocument/2006/relationships/hyperlink" Target="http://fgos.arkh-edu.ru/perechni/list.php?SECTION_ID=25" TargetMode="External"/><Relationship Id="rId15" Type="http://schemas.openxmlformats.org/officeDocument/2006/relationships/hyperlink" Target="http://fgos.arkh-edu.ru/perechni/detail.php?ID=29943" TargetMode="External"/><Relationship Id="rId10" Type="http://schemas.openxmlformats.org/officeDocument/2006/relationships/hyperlink" Target="http://fgos.arkh-edu.ru/perechni/list.php?SECTION_ID=46" TargetMode="External"/><Relationship Id="rId4" Type="http://schemas.openxmlformats.org/officeDocument/2006/relationships/hyperlink" Target="http://fgos.arkh-edu.ru/perechni/list.php?SECTION_ID=48" TargetMode="External"/><Relationship Id="rId9" Type="http://schemas.openxmlformats.org/officeDocument/2006/relationships/hyperlink" Target="http://fgos.arkh-edu.ru/perechni/list.php?SECTION_ID=22" TargetMode="External"/><Relationship Id="rId14" Type="http://schemas.openxmlformats.org/officeDocument/2006/relationships/hyperlink" Target="http://fgos.arkh-edu.ru/perechni/list.php?SECTION_ID=24"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 Id="rId9" Type="http://schemas.openxmlformats.org/officeDocument/2006/relationships/image" Target="../media/image11.jpeg"/></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539552" y="620688"/>
            <a:ext cx="8136904" cy="3888432"/>
          </a:xfrm>
        </p:spPr>
        <p:txBody>
          <a:bodyPr>
            <a:normAutofit/>
          </a:bodyPr>
          <a:lstStyle/>
          <a:p>
            <a:pPr algn="ctr"/>
            <a:r>
              <a:rPr lang="ru-RU" b="0" i="1" u="sng" dirty="0" smtClean="0">
                <a:solidFill>
                  <a:schemeClr val="accent1">
                    <a:lumMod val="50000"/>
                  </a:schemeClr>
                </a:solidFill>
                <a:latin typeface="Times New Roman" pitchFamily="18" charset="0"/>
                <a:cs typeface="Times New Roman" pitchFamily="18" charset="0"/>
              </a:rPr>
              <a:t/>
            </a:r>
            <a:br>
              <a:rPr lang="ru-RU" b="0" i="1" u="sng" dirty="0" smtClean="0">
                <a:solidFill>
                  <a:schemeClr val="accent1">
                    <a:lumMod val="50000"/>
                  </a:schemeClr>
                </a:solidFill>
                <a:latin typeface="Times New Roman" pitchFamily="18" charset="0"/>
                <a:cs typeface="Times New Roman" pitchFamily="18" charset="0"/>
              </a:rPr>
            </a:br>
            <a:r>
              <a:rPr lang="ru-RU" b="0" i="1" u="sng" dirty="0" smtClean="0">
                <a:solidFill>
                  <a:schemeClr val="accent1">
                    <a:lumMod val="50000"/>
                  </a:schemeClr>
                </a:solidFill>
                <a:latin typeface="Times New Roman" pitchFamily="18" charset="0"/>
                <a:cs typeface="Times New Roman" pitchFamily="18" charset="0"/>
              </a:rPr>
              <a:t>Оборудование </a:t>
            </a:r>
            <a:r>
              <a:rPr lang="ru-RU" b="0" i="1" u="sng" dirty="0" smtClean="0">
                <a:solidFill>
                  <a:schemeClr val="accent1">
                    <a:lumMod val="50000"/>
                  </a:schemeClr>
                </a:solidFill>
                <a:latin typeface="Times New Roman" pitchFamily="18" charset="0"/>
                <a:cs typeface="Times New Roman" pitchFamily="18" charset="0"/>
              </a:rPr>
              <a:t>кабинета физики </a:t>
            </a:r>
            <a:br>
              <a:rPr lang="ru-RU" b="0" i="1" u="sng" dirty="0" smtClean="0">
                <a:solidFill>
                  <a:schemeClr val="accent1">
                    <a:lumMod val="50000"/>
                  </a:schemeClr>
                </a:solidFill>
                <a:latin typeface="Times New Roman" pitchFamily="18" charset="0"/>
                <a:cs typeface="Times New Roman" pitchFamily="18" charset="0"/>
              </a:rPr>
            </a:br>
            <a:r>
              <a:rPr lang="ru-RU" b="0" i="1" u="sng" dirty="0" smtClean="0">
                <a:solidFill>
                  <a:schemeClr val="accent1">
                    <a:lumMod val="50000"/>
                  </a:schemeClr>
                </a:solidFill>
                <a:latin typeface="Times New Roman" pitchFamily="18" charset="0"/>
                <a:cs typeface="Times New Roman" pitchFamily="18" charset="0"/>
              </a:rPr>
              <a:t>в связи с переходом на ФГОС второго поколения</a:t>
            </a:r>
            <a:endParaRPr lang="ru-RU" b="0" i="1" u="sng" dirty="0">
              <a:solidFill>
                <a:schemeClr val="accent1">
                  <a:lumMod val="50000"/>
                </a:schemeClr>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Лаборатория по физике"/>
          <p:cNvPicPr>
            <a:picLocks noChangeAspect="1" noChangeArrowheads="1"/>
          </p:cNvPicPr>
          <p:nvPr/>
        </p:nvPicPr>
        <p:blipFill>
          <a:blip r:embed="rId2" cstate="screen"/>
          <a:srcRect/>
          <a:stretch>
            <a:fillRect/>
          </a:stretch>
        </p:blipFill>
        <p:spPr bwMode="auto">
          <a:xfrm>
            <a:off x="2555776" y="332656"/>
            <a:ext cx="4176464" cy="2880320"/>
          </a:xfrm>
          <a:prstGeom prst="rect">
            <a:avLst/>
          </a:prstGeom>
          <a:noFill/>
        </p:spPr>
      </p:pic>
      <p:sp>
        <p:nvSpPr>
          <p:cNvPr id="3" name="Прямоугольник 2"/>
          <p:cNvSpPr/>
          <p:nvPr/>
        </p:nvSpPr>
        <p:spPr>
          <a:xfrm>
            <a:off x="395536" y="2852936"/>
            <a:ext cx="8496944" cy="3693319"/>
          </a:xfrm>
          <a:prstGeom prst="rect">
            <a:avLst/>
          </a:prstGeom>
        </p:spPr>
        <p:txBody>
          <a:bodyPr wrap="square">
            <a:spAutoFit/>
          </a:bodyPr>
          <a:lstStyle/>
          <a:p>
            <a:r>
              <a:rPr lang="ru-RU" dirty="0" smtClean="0"/>
              <a:t/>
            </a:r>
            <a:br>
              <a:rPr lang="ru-RU" dirty="0" smtClean="0"/>
            </a:br>
            <a:r>
              <a:rPr lang="ru-RU" b="1" dirty="0" smtClean="0"/>
              <a:t>Цифровая лаборатория по физике</a:t>
            </a:r>
            <a:r>
              <a:rPr lang="ru-RU" dirty="0" smtClean="0"/>
              <a:t> позволяет выполнить разнообразные лабораторные работы, в том числе - посвященные изучению движения по наклонной плоскости; простых колебательных движений; вольтамперных характеристик проволочного сопротивления, лампы накаливания и диода; магнитных полей; скорости звука; дифракции и интерференции света.</a:t>
            </a:r>
          </a:p>
          <a:p>
            <a:r>
              <a:rPr lang="ru-RU" dirty="0" smtClean="0"/>
              <a:t>По сравнению с традиционными лабораториями позволяет существенно сократить время на организацию и проведение работ, повышает точность и наглядность экспериментов, предоставляет практически неограниченные возможности по обработке и анализу полученных данных.</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39552" y="883332"/>
            <a:ext cx="7632848" cy="49552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Перечень приборов на L-микро, необходимых кабинету физики: </a:t>
            </a: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ru-RU"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Набор “Вращение”</a:t>
            </a:r>
            <a:endParaRPr kumimoji="0" lang="ru-RU"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ru-RU"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Набор “Тепловые явления”</a:t>
            </a:r>
            <a:endParaRPr kumimoji="0" lang="ru-RU"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ru-RU"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Набор “Геометрическая оптика”</a:t>
            </a:r>
            <a:endParaRPr kumimoji="0" lang="ru-RU"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ru-RU"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Набор “Механика”</a:t>
            </a:r>
            <a:endParaRPr kumimoji="0" lang="ru-RU"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ru-RU"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Набор “Определение постоянной Планка”</a:t>
            </a:r>
            <a:endParaRPr kumimoji="0" lang="ru-RU"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ru-RU"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Набор Электричество 1”</a:t>
            </a:r>
            <a:endParaRPr kumimoji="0" lang="ru-RU"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ru-RU"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Набор “Электричество 2”</a:t>
            </a:r>
            <a:endParaRPr kumimoji="0" lang="ru-RU"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ru-RU"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Набор “Электричество 3”</a:t>
            </a:r>
            <a:endParaRPr kumimoji="0" lang="ru-RU"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ru-RU"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Набор “Электричество 4”</a:t>
            </a:r>
            <a:endParaRPr kumimoji="0" lang="ru-RU"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ru-RU"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Набор “Волновая оптика”</a:t>
            </a:r>
            <a:endParaRPr kumimoji="0" lang="ru-RU"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ru-RU"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Набор для демонстрации магнитных полей</a:t>
            </a:r>
            <a:endParaRPr kumimoji="0" lang="ru-RU"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ru-RU"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Набор для изучения газовых законов</a:t>
            </a:r>
            <a:endParaRPr kumimoji="0" lang="ru-RU"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ru-RU"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Набор по постоянному электрическому ток</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043608" y="973248"/>
          <a:ext cx="7128792" cy="5733546"/>
        </p:xfrm>
        <a:graphic>
          <a:graphicData uri="http://schemas.openxmlformats.org/drawingml/2006/table">
            <a:tbl>
              <a:tblPr/>
              <a:tblGrid>
                <a:gridCol w="2376264"/>
                <a:gridCol w="2376264"/>
                <a:gridCol w="2376264"/>
              </a:tblGrid>
              <a:tr h="201233">
                <a:tc>
                  <a:txBody>
                    <a:bodyPr/>
                    <a:lstStyle/>
                    <a:p>
                      <a:pPr algn="ctr">
                        <a:lnSpc>
                          <a:spcPct val="115000"/>
                        </a:lnSpc>
                        <a:spcAft>
                          <a:spcPts val="0"/>
                        </a:spcAft>
                      </a:pPr>
                      <a:r>
                        <a:rPr lang="ru-RU" sz="1000" dirty="0">
                          <a:latin typeface="Times New Roman"/>
                          <a:ea typeface="Times New Roman"/>
                          <a:cs typeface="Times New Roman"/>
                        </a:rPr>
                        <a:t>Наименование</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Классы </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Количество</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01233">
                <a:tc>
                  <a:txBody>
                    <a:bodyPr/>
                    <a:lstStyle/>
                    <a:p>
                      <a:pPr>
                        <a:lnSpc>
                          <a:spcPct val="115000"/>
                        </a:lnSpc>
                        <a:spcAft>
                          <a:spcPts val="0"/>
                        </a:spcAft>
                      </a:pPr>
                      <a:r>
                        <a:rPr lang="ru-RU" sz="1000" dirty="0">
                          <a:latin typeface="Times New Roman"/>
                          <a:ea typeface="Times New Roman"/>
                          <a:cs typeface="Times New Roman"/>
                        </a:rPr>
                        <a:t>Барометр-анероид </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7,10</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1</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01233">
                <a:tc>
                  <a:txBody>
                    <a:bodyPr/>
                    <a:lstStyle/>
                    <a:p>
                      <a:pPr>
                        <a:lnSpc>
                          <a:spcPct val="115000"/>
                        </a:lnSpc>
                        <a:spcAft>
                          <a:spcPts val="0"/>
                        </a:spcAft>
                      </a:pPr>
                      <a:r>
                        <a:rPr lang="ru-RU" sz="1000" dirty="0">
                          <a:latin typeface="Times New Roman"/>
                          <a:ea typeface="Times New Roman"/>
                          <a:cs typeface="Times New Roman"/>
                        </a:rPr>
                        <a:t>Ведерко Архимеда</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7</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1</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01233">
                <a:tc>
                  <a:txBody>
                    <a:bodyPr/>
                    <a:lstStyle/>
                    <a:p>
                      <a:pPr>
                        <a:lnSpc>
                          <a:spcPct val="115000"/>
                        </a:lnSpc>
                        <a:spcAft>
                          <a:spcPts val="0"/>
                        </a:spcAft>
                      </a:pPr>
                      <a:r>
                        <a:rPr lang="ru-RU" sz="1000" dirty="0">
                          <a:latin typeface="Times New Roman"/>
                          <a:ea typeface="Times New Roman"/>
                          <a:cs typeface="Times New Roman"/>
                        </a:rPr>
                        <a:t>Весы с разновесами</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7,10</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8</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95206">
                <a:tc>
                  <a:txBody>
                    <a:bodyPr/>
                    <a:lstStyle/>
                    <a:p>
                      <a:pPr>
                        <a:lnSpc>
                          <a:spcPct val="115000"/>
                        </a:lnSpc>
                        <a:spcAft>
                          <a:spcPts val="0"/>
                        </a:spcAft>
                      </a:pPr>
                      <a:r>
                        <a:rPr lang="ru-RU" sz="1000" dirty="0">
                          <a:latin typeface="Times New Roman"/>
                          <a:ea typeface="Times New Roman"/>
                          <a:cs typeface="Times New Roman"/>
                        </a:rPr>
                        <a:t>Генератор звуковой низкочастотный</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9,11</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1</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01233">
                <a:tc>
                  <a:txBody>
                    <a:bodyPr/>
                    <a:lstStyle/>
                    <a:p>
                      <a:pPr>
                        <a:lnSpc>
                          <a:spcPct val="115000"/>
                        </a:lnSpc>
                        <a:spcAft>
                          <a:spcPts val="0"/>
                        </a:spcAft>
                      </a:pPr>
                      <a:r>
                        <a:rPr lang="ru-RU" sz="1000">
                          <a:latin typeface="Times New Roman"/>
                          <a:ea typeface="Times New Roman"/>
                          <a:cs typeface="Times New Roman"/>
                        </a:rPr>
                        <a:t>Гигрометр (психрометр)</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8,10</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1</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01233">
                <a:tc>
                  <a:txBody>
                    <a:bodyPr/>
                    <a:lstStyle/>
                    <a:p>
                      <a:pPr>
                        <a:lnSpc>
                          <a:spcPct val="115000"/>
                        </a:lnSpc>
                        <a:spcAft>
                          <a:spcPts val="0"/>
                        </a:spcAft>
                      </a:pPr>
                      <a:r>
                        <a:rPr lang="ru-RU" sz="1000">
                          <a:latin typeface="Times New Roman"/>
                          <a:ea typeface="Times New Roman"/>
                          <a:cs typeface="Times New Roman"/>
                        </a:rPr>
                        <a:t>Графический проектор</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dirty="0">
                          <a:latin typeface="Times New Roman"/>
                          <a:ea typeface="Times New Roman"/>
                          <a:cs typeface="Times New Roman"/>
                        </a:rPr>
                        <a:t>7-11</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1</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01233">
                <a:tc>
                  <a:txBody>
                    <a:bodyPr/>
                    <a:lstStyle/>
                    <a:p>
                      <a:pPr>
                        <a:lnSpc>
                          <a:spcPct val="115000"/>
                        </a:lnSpc>
                        <a:spcAft>
                          <a:spcPts val="0"/>
                        </a:spcAft>
                      </a:pPr>
                      <a:r>
                        <a:rPr lang="ru-RU" sz="1000">
                          <a:latin typeface="Times New Roman"/>
                          <a:ea typeface="Times New Roman"/>
                          <a:cs typeface="Times New Roman"/>
                        </a:rPr>
                        <a:t>Динамометр лабораторный</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dirty="0">
                          <a:latin typeface="Times New Roman"/>
                          <a:ea typeface="Times New Roman"/>
                          <a:cs typeface="Times New Roman"/>
                        </a:rPr>
                        <a:t>7,8,9,10</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8</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95206">
                <a:tc>
                  <a:txBody>
                    <a:bodyPr/>
                    <a:lstStyle/>
                    <a:p>
                      <a:pPr>
                        <a:lnSpc>
                          <a:spcPct val="115000"/>
                        </a:lnSpc>
                        <a:spcAft>
                          <a:spcPts val="0"/>
                        </a:spcAft>
                      </a:pPr>
                      <a:r>
                        <a:rPr lang="ru-RU" sz="1000">
                          <a:latin typeface="Times New Roman"/>
                          <a:ea typeface="Times New Roman"/>
                          <a:cs typeface="Times New Roman"/>
                        </a:rPr>
                        <a:t>Источник питания 220/24 10 А (регулир)</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dirty="0">
                          <a:latin typeface="Times New Roman"/>
                          <a:ea typeface="Times New Roman"/>
                          <a:cs typeface="Times New Roman"/>
                        </a:rPr>
                        <a:t>8,10,11</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1</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95206">
                <a:tc>
                  <a:txBody>
                    <a:bodyPr/>
                    <a:lstStyle/>
                    <a:p>
                      <a:pPr>
                        <a:lnSpc>
                          <a:spcPct val="115000"/>
                        </a:lnSpc>
                        <a:spcAft>
                          <a:spcPts val="0"/>
                        </a:spcAft>
                      </a:pPr>
                      <a:r>
                        <a:rPr lang="ru-RU" sz="1000">
                          <a:latin typeface="Times New Roman"/>
                          <a:ea typeface="Times New Roman"/>
                          <a:cs typeface="Times New Roman"/>
                        </a:rPr>
                        <a:t>Источник питания лабораторный ВУ-4М</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dirty="0">
                          <a:latin typeface="Times New Roman"/>
                          <a:ea typeface="Times New Roman"/>
                          <a:cs typeface="Times New Roman"/>
                        </a:rPr>
                        <a:t>8,10,11</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10</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01233">
                <a:tc>
                  <a:txBody>
                    <a:bodyPr/>
                    <a:lstStyle/>
                    <a:p>
                      <a:pPr>
                        <a:lnSpc>
                          <a:spcPct val="115000"/>
                        </a:lnSpc>
                        <a:spcAft>
                          <a:spcPts val="0"/>
                        </a:spcAft>
                      </a:pPr>
                      <a:r>
                        <a:rPr lang="ru-RU" sz="1000">
                          <a:latin typeface="Times New Roman"/>
                          <a:ea typeface="Times New Roman"/>
                          <a:cs typeface="Times New Roman"/>
                        </a:rPr>
                        <a:t>Камертоны</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dirty="0">
                          <a:latin typeface="Times New Roman"/>
                          <a:ea typeface="Times New Roman"/>
                          <a:cs typeface="Times New Roman"/>
                        </a:rPr>
                        <a:t>8,9,11</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2</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01233">
                <a:tc>
                  <a:txBody>
                    <a:bodyPr/>
                    <a:lstStyle/>
                    <a:p>
                      <a:pPr>
                        <a:lnSpc>
                          <a:spcPct val="115000"/>
                        </a:lnSpc>
                        <a:spcAft>
                          <a:spcPts val="0"/>
                        </a:spcAft>
                      </a:pPr>
                      <a:r>
                        <a:rPr lang="ru-RU" sz="1000">
                          <a:latin typeface="Times New Roman"/>
                          <a:ea typeface="Times New Roman"/>
                          <a:cs typeface="Times New Roman"/>
                        </a:rPr>
                        <a:t>Маятник Максвелла</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dirty="0">
                          <a:latin typeface="Times New Roman"/>
                          <a:ea typeface="Times New Roman"/>
                          <a:cs typeface="Times New Roman"/>
                        </a:rPr>
                        <a:t>7,9</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nSpc>
                          <a:spcPct val="115000"/>
                        </a:lnSpc>
                      </a:pPr>
                      <a:endParaRPr lang="ru-RU" sz="1000">
                        <a:latin typeface="Calibri"/>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01233">
                <a:tc>
                  <a:txBody>
                    <a:bodyPr/>
                    <a:lstStyle/>
                    <a:p>
                      <a:pPr>
                        <a:lnSpc>
                          <a:spcPct val="115000"/>
                        </a:lnSpc>
                        <a:spcAft>
                          <a:spcPts val="0"/>
                        </a:spcAft>
                      </a:pPr>
                      <a:r>
                        <a:rPr lang="ru-RU" sz="1000">
                          <a:latin typeface="Times New Roman"/>
                          <a:ea typeface="Times New Roman"/>
                          <a:cs typeface="Times New Roman"/>
                        </a:rPr>
                        <a:t>Маятник электростатический </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8,10</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nSpc>
                          <a:spcPct val="115000"/>
                        </a:lnSpc>
                      </a:pPr>
                      <a:endParaRPr lang="ru-RU" sz="1000" dirty="0">
                        <a:latin typeface="Calibri"/>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01233">
                <a:tc>
                  <a:txBody>
                    <a:bodyPr/>
                    <a:lstStyle/>
                    <a:p>
                      <a:pPr>
                        <a:lnSpc>
                          <a:spcPct val="115000"/>
                        </a:lnSpc>
                        <a:spcAft>
                          <a:spcPts val="0"/>
                        </a:spcAft>
                      </a:pPr>
                      <a:r>
                        <a:rPr lang="ru-RU" sz="1000">
                          <a:latin typeface="Times New Roman"/>
                          <a:ea typeface="Times New Roman"/>
                          <a:cs typeface="Times New Roman"/>
                        </a:rPr>
                        <a:t>Метр демонстрационный</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7,8,9,10</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nSpc>
                          <a:spcPct val="115000"/>
                        </a:lnSpc>
                      </a:pPr>
                      <a:endParaRPr lang="ru-RU" sz="1000" dirty="0">
                        <a:latin typeface="Calibri"/>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01233">
                <a:tc>
                  <a:txBody>
                    <a:bodyPr/>
                    <a:lstStyle/>
                    <a:p>
                      <a:pPr>
                        <a:lnSpc>
                          <a:spcPct val="115000"/>
                        </a:lnSpc>
                        <a:spcAft>
                          <a:spcPts val="0"/>
                        </a:spcAft>
                      </a:pPr>
                      <a:r>
                        <a:rPr lang="ru-RU" sz="1000">
                          <a:latin typeface="Times New Roman"/>
                          <a:ea typeface="Times New Roman"/>
                          <a:cs typeface="Times New Roman"/>
                        </a:rPr>
                        <a:t>Набор “Газовые законы”</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10</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dirty="0">
                          <a:latin typeface="Times New Roman"/>
                          <a:ea typeface="Times New Roman"/>
                          <a:cs typeface="Times New Roman"/>
                        </a:rPr>
                        <a:t>10</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01233">
                <a:tc>
                  <a:txBody>
                    <a:bodyPr/>
                    <a:lstStyle/>
                    <a:p>
                      <a:pPr>
                        <a:lnSpc>
                          <a:spcPct val="115000"/>
                        </a:lnSpc>
                        <a:spcAft>
                          <a:spcPts val="0"/>
                        </a:spcAft>
                      </a:pPr>
                      <a:r>
                        <a:rPr lang="ru-RU" sz="1000">
                          <a:latin typeface="Times New Roman"/>
                          <a:ea typeface="Times New Roman"/>
                          <a:cs typeface="Times New Roman"/>
                        </a:rPr>
                        <a:t>Набор “Кристаллизация”</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8,10</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dirty="0">
                          <a:latin typeface="Times New Roman"/>
                          <a:ea typeface="Times New Roman"/>
                          <a:cs typeface="Times New Roman"/>
                        </a:rPr>
                        <a:t>10</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95206">
                <a:tc>
                  <a:txBody>
                    <a:bodyPr/>
                    <a:lstStyle/>
                    <a:p>
                      <a:pPr>
                        <a:lnSpc>
                          <a:spcPct val="115000"/>
                        </a:lnSpc>
                        <a:spcAft>
                          <a:spcPts val="0"/>
                        </a:spcAft>
                      </a:pPr>
                      <a:r>
                        <a:rPr lang="ru-RU" sz="1000">
                          <a:latin typeface="Times New Roman"/>
                          <a:ea typeface="Times New Roman"/>
                          <a:cs typeface="Times New Roman"/>
                        </a:rPr>
                        <a:t>Набор калометрических тел из 4-х тел</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8,10</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dirty="0">
                          <a:latin typeface="Times New Roman"/>
                          <a:ea typeface="Times New Roman"/>
                          <a:cs typeface="Times New Roman"/>
                        </a:rPr>
                        <a:t>10</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01233">
                <a:tc>
                  <a:txBody>
                    <a:bodyPr/>
                    <a:lstStyle/>
                    <a:p>
                      <a:pPr>
                        <a:lnSpc>
                          <a:spcPct val="115000"/>
                        </a:lnSpc>
                        <a:spcAft>
                          <a:spcPts val="0"/>
                        </a:spcAft>
                      </a:pPr>
                      <a:r>
                        <a:rPr lang="ru-RU" sz="1000">
                          <a:latin typeface="Times New Roman"/>
                          <a:ea typeface="Times New Roman"/>
                          <a:cs typeface="Times New Roman"/>
                        </a:rPr>
                        <a:t>Набор капилляров</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10</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dirty="0">
                          <a:latin typeface="Times New Roman"/>
                          <a:ea typeface="Times New Roman"/>
                          <a:cs typeface="Times New Roman"/>
                        </a:rPr>
                        <a:t>1</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95206">
                <a:tc>
                  <a:txBody>
                    <a:bodyPr/>
                    <a:lstStyle/>
                    <a:p>
                      <a:pPr>
                        <a:lnSpc>
                          <a:spcPct val="115000"/>
                        </a:lnSpc>
                        <a:spcAft>
                          <a:spcPts val="0"/>
                        </a:spcAft>
                      </a:pPr>
                      <a:r>
                        <a:rPr lang="ru-RU" sz="1000">
                          <a:latin typeface="Times New Roman"/>
                          <a:ea typeface="Times New Roman"/>
                          <a:cs typeface="Times New Roman"/>
                        </a:rPr>
                        <a:t>Набор лабораторный “Механика”</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7,9</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dirty="0">
                          <a:latin typeface="Times New Roman"/>
                          <a:ea typeface="Times New Roman"/>
                          <a:cs typeface="Times New Roman"/>
                        </a:rPr>
                        <a:t>10</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95206">
                <a:tc>
                  <a:txBody>
                    <a:bodyPr/>
                    <a:lstStyle/>
                    <a:p>
                      <a:pPr>
                        <a:lnSpc>
                          <a:spcPct val="115000"/>
                        </a:lnSpc>
                        <a:spcAft>
                          <a:spcPts val="0"/>
                        </a:spcAft>
                      </a:pPr>
                      <a:r>
                        <a:rPr lang="ru-RU" sz="1000">
                          <a:latin typeface="Times New Roman"/>
                          <a:ea typeface="Times New Roman"/>
                          <a:cs typeface="Times New Roman"/>
                        </a:rPr>
                        <a:t>Набор лабораторный “Оптика”</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8,11</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dirty="0">
                          <a:latin typeface="Times New Roman"/>
                          <a:ea typeface="Times New Roman"/>
                          <a:cs typeface="Times New Roman"/>
                        </a:rPr>
                        <a:t>10</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95206">
                <a:tc>
                  <a:txBody>
                    <a:bodyPr/>
                    <a:lstStyle/>
                    <a:p>
                      <a:pPr>
                        <a:lnSpc>
                          <a:spcPct val="115000"/>
                        </a:lnSpc>
                        <a:spcAft>
                          <a:spcPts val="0"/>
                        </a:spcAft>
                      </a:pPr>
                      <a:r>
                        <a:rPr lang="ru-RU" sz="1000">
                          <a:latin typeface="Times New Roman"/>
                          <a:ea typeface="Times New Roman"/>
                          <a:cs typeface="Times New Roman"/>
                        </a:rPr>
                        <a:t>Набор лабораторный “Электричество”</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8,10</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dirty="0">
                          <a:latin typeface="Times New Roman"/>
                          <a:ea typeface="Times New Roman"/>
                          <a:cs typeface="Times New Roman"/>
                        </a:rPr>
                        <a:t>10</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01233">
                <a:tc>
                  <a:txBody>
                    <a:bodyPr/>
                    <a:lstStyle/>
                    <a:p>
                      <a:pPr>
                        <a:lnSpc>
                          <a:spcPct val="115000"/>
                        </a:lnSpc>
                        <a:spcAft>
                          <a:spcPts val="0"/>
                        </a:spcAft>
                      </a:pPr>
                      <a:r>
                        <a:rPr lang="ru-RU" sz="1000">
                          <a:latin typeface="Times New Roman"/>
                          <a:ea typeface="Times New Roman"/>
                          <a:cs typeface="Times New Roman"/>
                        </a:rPr>
                        <a:t>Набор полосовой резины</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9,10</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dirty="0">
                          <a:latin typeface="Times New Roman"/>
                          <a:ea typeface="Times New Roman"/>
                          <a:cs typeface="Times New Roman"/>
                        </a:rPr>
                        <a:t>10</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01233">
                <a:tc>
                  <a:txBody>
                    <a:bodyPr/>
                    <a:lstStyle/>
                    <a:p>
                      <a:pPr>
                        <a:lnSpc>
                          <a:spcPct val="115000"/>
                        </a:lnSpc>
                        <a:spcAft>
                          <a:spcPts val="0"/>
                        </a:spcAft>
                      </a:pPr>
                      <a:r>
                        <a:rPr lang="ru-RU" sz="1000">
                          <a:latin typeface="Times New Roman"/>
                          <a:ea typeface="Times New Roman"/>
                          <a:cs typeface="Times New Roman"/>
                        </a:rPr>
                        <a:t>Набор пружин</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9</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dirty="0">
                          <a:latin typeface="Times New Roman"/>
                          <a:ea typeface="Times New Roman"/>
                          <a:cs typeface="Times New Roman"/>
                        </a:rPr>
                        <a:t>10</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01233">
                <a:tc>
                  <a:txBody>
                    <a:bodyPr/>
                    <a:lstStyle/>
                    <a:p>
                      <a:pPr>
                        <a:lnSpc>
                          <a:spcPct val="115000"/>
                        </a:lnSpc>
                        <a:spcAft>
                          <a:spcPts val="0"/>
                        </a:spcAft>
                      </a:pPr>
                      <a:r>
                        <a:rPr lang="ru-RU" sz="1000">
                          <a:latin typeface="Times New Roman"/>
                          <a:ea typeface="Times New Roman"/>
                          <a:cs typeface="Times New Roman"/>
                        </a:rPr>
                        <a:t>Набор тел равного объема</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7,10</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dirty="0">
                          <a:latin typeface="Times New Roman"/>
                          <a:ea typeface="Times New Roman"/>
                          <a:cs typeface="Times New Roman"/>
                        </a:rPr>
                        <a:t>1</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01233">
                <a:tc>
                  <a:txBody>
                    <a:bodyPr/>
                    <a:lstStyle/>
                    <a:p>
                      <a:pPr>
                        <a:lnSpc>
                          <a:spcPct val="115000"/>
                        </a:lnSpc>
                        <a:spcAft>
                          <a:spcPts val="0"/>
                        </a:spcAft>
                      </a:pPr>
                      <a:r>
                        <a:rPr lang="ru-RU" sz="1000">
                          <a:latin typeface="Times New Roman"/>
                          <a:ea typeface="Times New Roman"/>
                          <a:cs typeface="Times New Roman"/>
                        </a:rPr>
                        <a:t>Набор тел равной массы</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a:latin typeface="Times New Roman"/>
                          <a:ea typeface="Times New Roman"/>
                          <a:cs typeface="Times New Roman"/>
                        </a:rPr>
                        <a:t>7,10</a:t>
                      </a:r>
                      <a:endParaRPr lang="ru-RU" sz="100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000" dirty="0">
                          <a:latin typeface="Times New Roman"/>
                          <a:ea typeface="Times New Roman"/>
                          <a:cs typeface="Times New Roman"/>
                        </a:rPr>
                        <a:t>1</a:t>
                      </a:r>
                      <a:endParaRPr lang="ru-RU" sz="1000" dirty="0">
                        <a:latin typeface="Calibri"/>
                        <a:ea typeface="Calibri"/>
                        <a:cs typeface="Times New Roman"/>
                      </a:endParaRPr>
                    </a:p>
                  </a:txBody>
                  <a:tcPr marL="14234" marR="14234" marT="14234" marB="14234">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bl>
          </a:graphicData>
        </a:graphic>
      </p:graphicFrame>
      <p:sp>
        <p:nvSpPr>
          <p:cNvPr id="28673" name="Rectangle 1"/>
          <p:cNvSpPr>
            <a:spLocks noChangeArrowheads="1"/>
          </p:cNvSpPr>
          <p:nvPr/>
        </p:nvSpPr>
        <p:spPr bwMode="auto">
          <a:xfrm>
            <a:off x="539552" y="236631"/>
            <a:ext cx="8604448" cy="9848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Перечень приборов демонстрационного эксперимента, необходимых кабинету физики</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539553" y="332660"/>
          <a:ext cx="8064894" cy="6372505"/>
        </p:xfrm>
        <a:graphic>
          <a:graphicData uri="http://schemas.openxmlformats.org/drawingml/2006/table">
            <a:tbl>
              <a:tblPr/>
              <a:tblGrid>
                <a:gridCol w="2688298"/>
                <a:gridCol w="2688298"/>
                <a:gridCol w="2688298"/>
              </a:tblGrid>
              <a:tr h="210923">
                <a:tc>
                  <a:txBody>
                    <a:bodyPr/>
                    <a:lstStyle/>
                    <a:p>
                      <a:pPr>
                        <a:lnSpc>
                          <a:spcPct val="115000"/>
                        </a:lnSpc>
                        <a:spcAft>
                          <a:spcPts val="0"/>
                        </a:spcAft>
                      </a:pPr>
                      <a:r>
                        <a:rPr lang="ru-RU" sz="1100">
                          <a:latin typeface="Times New Roman"/>
                          <a:ea typeface="Times New Roman"/>
                          <a:cs typeface="Times New Roman"/>
                        </a:rPr>
                        <a:t>Палочка стеклянная</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8,10</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10923">
                <a:tc>
                  <a:txBody>
                    <a:bodyPr/>
                    <a:lstStyle/>
                    <a:p>
                      <a:pPr>
                        <a:lnSpc>
                          <a:spcPct val="115000"/>
                        </a:lnSpc>
                        <a:spcAft>
                          <a:spcPts val="0"/>
                        </a:spcAft>
                      </a:pPr>
                      <a:r>
                        <a:rPr lang="ru-RU" sz="1100">
                          <a:latin typeface="Times New Roman"/>
                          <a:ea typeface="Times New Roman"/>
                          <a:cs typeface="Times New Roman"/>
                        </a:rPr>
                        <a:t>Палочка эбонитовая </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8,10</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344516">
                <a:tc>
                  <a:txBody>
                    <a:bodyPr/>
                    <a:lstStyle/>
                    <a:p>
                      <a:pPr>
                        <a:lnSpc>
                          <a:spcPct val="115000"/>
                        </a:lnSpc>
                        <a:spcAft>
                          <a:spcPts val="0"/>
                        </a:spcAft>
                      </a:pPr>
                      <a:r>
                        <a:rPr lang="ru-RU" sz="1100">
                          <a:latin typeface="Times New Roman"/>
                          <a:ea typeface="Times New Roman"/>
                          <a:cs typeface="Times New Roman"/>
                        </a:rPr>
                        <a:t>Прибор для демонстрации правила Ленца</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10923">
                <a:tc>
                  <a:txBody>
                    <a:bodyPr/>
                    <a:lstStyle/>
                    <a:p>
                      <a:pPr>
                        <a:lnSpc>
                          <a:spcPct val="115000"/>
                        </a:lnSpc>
                        <a:spcAft>
                          <a:spcPts val="0"/>
                        </a:spcAft>
                      </a:pPr>
                      <a:r>
                        <a:rPr lang="ru-RU" sz="1100">
                          <a:latin typeface="Times New Roman"/>
                          <a:ea typeface="Times New Roman"/>
                          <a:cs typeface="Times New Roman"/>
                        </a:rPr>
                        <a:t>Спектральные трубки</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10923">
                <a:tc>
                  <a:txBody>
                    <a:bodyPr/>
                    <a:lstStyle/>
                    <a:p>
                      <a:pPr>
                        <a:lnSpc>
                          <a:spcPct val="115000"/>
                        </a:lnSpc>
                        <a:spcAft>
                          <a:spcPts val="0"/>
                        </a:spcAft>
                      </a:pPr>
                      <a:r>
                        <a:rPr lang="ru-RU" sz="1100">
                          <a:latin typeface="Times New Roman"/>
                          <a:ea typeface="Times New Roman"/>
                          <a:cs typeface="Times New Roman"/>
                        </a:rPr>
                        <a:t>Султан электрический</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8,10</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10923">
                <a:tc>
                  <a:txBody>
                    <a:bodyPr/>
                    <a:lstStyle/>
                    <a:p>
                      <a:pPr>
                        <a:lnSpc>
                          <a:spcPct val="115000"/>
                        </a:lnSpc>
                        <a:spcAft>
                          <a:spcPts val="0"/>
                        </a:spcAft>
                      </a:pPr>
                      <a:r>
                        <a:rPr lang="ru-RU" sz="1100">
                          <a:latin typeface="Times New Roman"/>
                          <a:ea typeface="Times New Roman"/>
                          <a:cs typeface="Times New Roman"/>
                        </a:rPr>
                        <a:t>Термометр лабораторный </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8,10</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10</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10923">
                <a:tc>
                  <a:txBody>
                    <a:bodyPr/>
                    <a:lstStyle/>
                    <a:p>
                      <a:pPr>
                        <a:lnSpc>
                          <a:spcPct val="115000"/>
                        </a:lnSpc>
                        <a:spcAft>
                          <a:spcPts val="0"/>
                        </a:spcAft>
                      </a:pPr>
                      <a:r>
                        <a:rPr lang="ru-RU" sz="1100">
                          <a:latin typeface="Times New Roman"/>
                          <a:ea typeface="Times New Roman"/>
                          <a:cs typeface="Times New Roman"/>
                        </a:rPr>
                        <a:t>Термометр спиртовой </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8,10</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10923">
                <a:tc>
                  <a:txBody>
                    <a:bodyPr/>
                    <a:lstStyle/>
                    <a:p>
                      <a:pPr>
                        <a:lnSpc>
                          <a:spcPct val="115000"/>
                        </a:lnSpc>
                        <a:spcAft>
                          <a:spcPts val="0"/>
                        </a:spcAft>
                      </a:pPr>
                      <a:r>
                        <a:rPr lang="ru-RU" sz="1100">
                          <a:latin typeface="Times New Roman"/>
                          <a:ea typeface="Times New Roman"/>
                          <a:cs typeface="Times New Roman"/>
                        </a:rPr>
                        <a:t>Цилиндр мерный с носиком</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8,10</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10</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10923">
                <a:tc>
                  <a:txBody>
                    <a:bodyPr/>
                    <a:lstStyle/>
                    <a:p>
                      <a:pPr>
                        <a:lnSpc>
                          <a:spcPct val="115000"/>
                        </a:lnSpc>
                        <a:spcAft>
                          <a:spcPts val="0"/>
                        </a:spcAft>
                      </a:pPr>
                      <a:r>
                        <a:rPr lang="ru-RU" sz="1100">
                          <a:latin typeface="Times New Roman"/>
                          <a:ea typeface="Times New Roman"/>
                          <a:cs typeface="Times New Roman"/>
                        </a:rPr>
                        <a:t>Шар с кольцом</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7</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10923">
                <a:tc>
                  <a:txBody>
                    <a:bodyPr/>
                    <a:lstStyle/>
                    <a:p>
                      <a:pPr>
                        <a:lnSpc>
                          <a:spcPct val="115000"/>
                        </a:lnSpc>
                        <a:spcAft>
                          <a:spcPts val="0"/>
                        </a:spcAft>
                      </a:pPr>
                      <a:r>
                        <a:rPr lang="ru-RU" sz="1100">
                          <a:latin typeface="Times New Roman"/>
                          <a:ea typeface="Times New Roman"/>
                          <a:cs typeface="Times New Roman"/>
                        </a:rPr>
                        <a:t>Штативы изолирующие</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8,10</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10923">
                <a:tc>
                  <a:txBody>
                    <a:bodyPr/>
                    <a:lstStyle/>
                    <a:p>
                      <a:pPr>
                        <a:lnSpc>
                          <a:spcPct val="115000"/>
                        </a:lnSpc>
                        <a:spcAft>
                          <a:spcPts val="0"/>
                        </a:spcAft>
                      </a:pPr>
                      <a:r>
                        <a:rPr lang="ru-RU" sz="1100">
                          <a:latin typeface="Times New Roman"/>
                          <a:ea typeface="Times New Roman"/>
                          <a:cs typeface="Times New Roman"/>
                        </a:rPr>
                        <a:t>Электроплитка 800 Вт</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8,10</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344516">
                <a:tc>
                  <a:txBody>
                    <a:bodyPr/>
                    <a:lstStyle/>
                    <a:p>
                      <a:pPr>
                        <a:lnSpc>
                          <a:spcPct val="115000"/>
                        </a:lnSpc>
                        <a:spcAft>
                          <a:spcPts val="0"/>
                        </a:spcAft>
                      </a:pPr>
                      <a:r>
                        <a:rPr lang="ru-RU" sz="1100">
                          <a:latin typeface="Times New Roman"/>
                          <a:ea typeface="Times New Roman"/>
                          <a:cs typeface="Times New Roman"/>
                        </a:rPr>
                        <a:t>Таблица “Шкала электромагнитных волн”</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344516">
                <a:tc>
                  <a:txBody>
                    <a:bodyPr/>
                    <a:lstStyle/>
                    <a:p>
                      <a:pPr>
                        <a:lnSpc>
                          <a:spcPct val="115000"/>
                        </a:lnSpc>
                        <a:spcAft>
                          <a:spcPts val="0"/>
                        </a:spcAft>
                      </a:pPr>
                      <a:r>
                        <a:rPr lang="ru-RU" sz="1100">
                          <a:latin typeface="Times New Roman"/>
                          <a:ea typeface="Times New Roman"/>
                          <a:cs typeface="Times New Roman"/>
                        </a:rPr>
                        <a:t>Лабораторный комплект по механике</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7,9</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nSpc>
                          <a:spcPct val="115000"/>
                        </a:lnSpc>
                      </a:pPr>
                      <a:endParaRPr lang="ru-RU" sz="1100">
                        <a:latin typeface="Calibri"/>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405050">
                <a:tc>
                  <a:txBody>
                    <a:bodyPr/>
                    <a:lstStyle/>
                    <a:p>
                      <a:pPr>
                        <a:lnSpc>
                          <a:spcPct val="115000"/>
                        </a:lnSpc>
                        <a:spcAft>
                          <a:spcPts val="0"/>
                        </a:spcAft>
                      </a:pPr>
                      <a:r>
                        <a:rPr lang="ru-RU" sz="1100">
                          <a:latin typeface="Times New Roman"/>
                          <a:ea typeface="Times New Roman"/>
                          <a:cs typeface="Times New Roman"/>
                        </a:rPr>
                        <a:t>Лабораторный комплект по молекулярной физике</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8,10</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nSpc>
                          <a:spcPct val="115000"/>
                        </a:lnSpc>
                      </a:pPr>
                      <a:endParaRPr lang="ru-RU" sz="1100">
                        <a:latin typeface="Calibri"/>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405050">
                <a:tc>
                  <a:txBody>
                    <a:bodyPr/>
                    <a:lstStyle/>
                    <a:p>
                      <a:pPr>
                        <a:lnSpc>
                          <a:spcPct val="115000"/>
                        </a:lnSpc>
                        <a:spcAft>
                          <a:spcPts val="0"/>
                        </a:spcAft>
                      </a:pPr>
                      <a:r>
                        <a:rPr lang="ru-RU" sz="1100">
                          <a:latin typeface="Times New Roman"/>
                          <a:ea typeface="Times New Roman"/>
                          <a:cs typeface="Times New Roman"/>
                        </a:rPr>
                        <a:t>Доска классная металлическая 4-хстворчатая</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7-11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344516">
                <a:tc>
                  <a:txBody>
                    <a:bodyPr/>
                    <a:lstStyle/>
                    <a:p>
                      <a:pPr>
                        <a:lnSpc>
                          <a:spcPct val="115000"/>
                        </a:lnSpc>
                        <a:spcAft>
                          <a:spcPts val="0"/>
                        </a:spcAft>
                      </a:pPr>
                      <a:r>
                        <a:rPr lang="ru-RU" sz="1100">
                          <a:latin typeface="Times New Roman"/>
                          <a:ea typeface="Times New Roman"/>
                          <a:cs typeface="Times New Roman"/>
                        </a:rPr>
                        <a:t>Компьютер с программным обеспечением</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7-11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10923">
                <a:tc>
                  <a:txBody>
                    <a:bodyPr/>
                    <a:lstStyle/>
                    <a:p>
                      <a:pPr>
                        <a:lnSpc>
                          <a:spcPct val="115000"/>
                        </a:lnSpc>
                        <a:spcAft>
                          <a:spcPts val="0"/>
                        </a:spcAft>
                      </a:pPr>
                      <a:r>
                        <a:rPr lang="ru-RU" sz="1100">
                          <a:latin typeface="Times New Roman"/>
                          <a:ea typeface="Times New Roman"/>
                          <a:cs typeface="Times New Roman"/>
                        </a:rPr>
                        <a:t>Вакуумный колокол</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8,10</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10923">
                <a:tc>
                  <a:txBody>
                    <a:bodyPr/>
                    <a:lstStyle/>
                    <a:p>
                      <a:pPr>
                        <a:lnSpc>
                          <a:spcPct val="115000"/>
                        </a:lnSpc>
                        <a:spcAft>
                          <a:spcPts val="0"/>
                        </a:spcAft>
                      </a:pPr>
                      <a:r>
                        <a:rPr lang="ru-RU" sz="1100">
                          <a:latin typeface="Times New Roman"/>
                          <a:ea typeface="Times New Roman"/>
                          <a:cs typeface="Times New Roman"/>
                        </a:rPr>
                        <a:t>Электрический насос</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7,8,9,10</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10923">
                <a:tc>
                  <a:txBody>
                    <a:bodyPr/>
                    <a:lstStyle/>
                    <a:p>
                      <a:pPr>
                        <a:lnSpc>
                          <a:spcPct val="115000"/>
                        </a:lnSpc>
                        <a:spcAft>
                          <a:spcPts val="0"/>
                        </a:spcAft>
                      </a:pPr>
                      <a:r>
                        <a:rPr lang="ru-RU" sz="1100">
                          <a:latin typeface="Times New Roman"/>
                          <a:ea typeface="Times New Roman"/>
                          <a:cs typeface="Times New Roman"/>
                        </a:rPr>
                        <a:t>Насос Шинца</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7,8,9,10</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10923">
                <a:tc>
                  <a:txBody>
                    <a:bodyPr/>
                    <a:lstStyle/>
                    <a:p>
                      <a:pPr>
                        <a:lnSpc>
                          <a:spcPct val="115000"/>
                        </a:lnSpc>
                        <a:spcAft>
                          <a:spcPts val="0"/>
                        </a:spcAft>
                      </a:pPr>
                      <a:r>
                        <a:rPr lang="ru-RU" sz="1100">
                          <a:latin typeface="Times New Roman"/>
                          <a:ea typeface="Times New Roman"/>
                          <a:cs typeface="Times New Roman"/>
                        </a:rPr>
                        <a:t>Насос Комовского</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7,8,9,10</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210923">
                <a:tc>
                  <a:txBody>
                    <a:bodyPr/>
                    <a:lstStyle/>
                    <a:p>
                      <a:pPr>
                        <a:lnSpc>
                          <a:spcPct val="115000"/>
                        </a:lnSpc>
                        <a:spcAft>
                          <a:spcPts val="0"/>
                        </a:spcAft>
                      </a:pPr>
                      <a:r>
                        <a:rPr lang="ru-RU" sz="1100">
                          <a:latin typeface="Times New Roman"/>
                          <a:ea typeface="Times New Roman"/>
                          <a:cs typeface="Times New Roman"/>
                        </a:rPr>
                        <a:t>Газоразрядные трубки</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10</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344516">
                <a:tc>
                  <a:txBody>
                    <a:bodyPr/>
                    <a:lstStyle/>
                    <a:p>
                      <a:pPr>
                        <a:lnSpc>
                          <a:spcPct val="115000"/>
                        </a:lnSpc>
                        <a:spcAft>
                          <a:spcPts val="0"/>
                        </a:spcAft>
                      </a:pPr>
                      <a:r>
                        <a:rPr lang="ru-RU" sz="1100">
                          <a:latin typeface="Times New Roman"/>
                          <a:ea typeface="Times New Roman"/>
                          <a:cs typeface="Times New Roman"/>
                        </a:rPr>
                        <a:t>Комплект по электромагнитным волнам</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1</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r h="496167">
                <a:tc>
                  <a:txBody>
                    <a:bodyPr/>
                    <a:lstStyle/>
                    <a:p>
                      <a:pPr>
                        <a:lnSpc>
                          <a:spcPct val="115000"/>
                        </a:lnSpc>
                        <a:spcAft>
                          <a:spcPts val="0"/>
                        </a:spcAft>
                      </a:pPr>
                      <a:r>
                        <a:rPr lang="ru-RU" sz="1100">
                          <a:latin typeface="Times New Roman"/>
                          <a:ea typeface="Times New Roman"/>
                          <a:cs typeface="Times New Roman"/>
                        </a:rPr>
                        <a:t>Комплект цифровых измерителей тока и напряжения</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a:latin typeface="Times New Roman"/>
                          <a:ea typeface="Times New Roman"/>
                          <a:cs typeface="Times New Roman"/>
                        </a:rPr>
                        <a:t>8,10</a:t>
                      </a:r>
                      <a:endParaRPr lang="ru-RU" sz="110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c>
                  <a:txBody>
                    <a:bodyPr/>
                    <a:lstStyle/>
                    <a:p>
                      <a:pPr algn="ctr">
                        <a:lnSpc>
                          <a:spcPct val="115000"/>
                        </a:lnSpc>
                        <a:spcAft>
                          <a:spcPts val="0"/>
                        </a:spcAft>
                      </a:pPr>
                      <a:r>
                        <a:rPr lang="ru-RU" sz="1100" dirty="0">
                          <a:latin typeface="Times New Roman"/>
                          <a:ea typeface="Times New Roman"/>
                          <a:cs typeface="Times New Roman"/>
                        </a:rPr>
                        <a:t>1</a:t>
                      </a:r>
                      <a:endParaRPr lang="ru-RU" sz="1100" dirty="0">
                        <a:latin typeface="Calibri"/>
                        <a:ea typeface="Calibri"/>
                        <a:cs typeface="Times New Roman"/>
                      </a:endParaRPr>
                    </a:p>
                  </a:txBody>
                  <a:tcPr marL="14436" marR="14436" marT="14436" marB="14436">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Содержимое 3" descr="DSCN7946.jpg"/>
          <p:cNvPicPr>
            <a:picLocks noChangeAspect="1"/>
          </p:cNvPicPr>
          <p:nvPr/>
        </p:nvPicPr>
        <p:blipFill>
          <a:blip r:embed="rId2" cstate="screen"/>
          <a:stretch>
            <a:fillRect/>
          </a:stretch>
        </p:blipFill>
        <p:spPr>
          <a:xfrm>
            <a:off x="755576" y="1196752"/>
            <a:ext cx="7315199" cy="5256584"/>
          </a:xfrm>
          <a:prstGeom prst="round2DiagRect">
            <a:avLst>
              <a:gd name="adj1" fmla="val 16667"/>
              <a:gd name="adj2" fmla="val 0"/>
            </a:avLst>
          </a:prstGeom>
          <a:ln w="12700" cap="sq">
            <a:solidFill>
              <a:srgbClr val="A81882"/>
            </a:solidFill>
          </a:ln>
          <a:effectLst>
            <a:outerShdw blurRad="254000" algn="tl" rotWithShape="0">
              <a:srgbClr val="000000">
                <a:alpha val="43000"/>
              </a:srgbClr>
            </a:outerShdw>
          </a:effectLst>
        </p:spPr>
      </p:pic>
      <p:sp>
        <p:nvSpPr>
          <p:cNvPr id="3" name="Прямоугольник 2"/>
          <p:cNvSpPr/>
          <p:nvPr/>
        </p:nvSpPr>
        <p:spPr>
          <a:xfrm>
            <a:off x="683568" y="476672"/>
            <a:ext cx="7560839" cy="584775"/>
          </a:xfrm>
          <a:prstGeom prst="rect">
            <a:avLst/>
          </a:prstGeom>
        </p:spPr>
        <p:txBody>
          <a:bodyPr wrap="square">
            <a:spAutoFit/>
          </a:bodyPr>
          <a:lstStyle/>
          <a:p>
            <a:pPr algn="ctr"/>
            <a:r>
              <a:rPr lang="ru-RU" sz="3200" b="1" dirty="0" smtClean="0">
                <a:solidFill>
                  <a:srgbClr val="A81882"/>
                </a:solidFill>
                <a:effectLst>
                  <a:outerShdw blurRad="38100" dist="38100" dir="2700000" algn="tl">
                    <a:srgbClr val="000000">
                      <a:alpha val="43137"/>
                    </a:srgbClr>
                  </a:outerShdw>
                </a:effectLst>
                <a:latin typeface="Times New Roman" pitchFamily="18" charset="0"/>
                <a:cs typeface="Times New Roman" pitchFamily="18" charset="0"/>
              </a:rPr>
              <a:t>Справочные материалы в кабинете</a:t>
            </a:r>
            <a:endParaRPr lang="ru-RU" sz="3200" b="1"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2050" name="Picture 2" descr="Оформление кабинета физики"/>
          <p:cNvPicPr>
            <a:picLocks noChangeAspect="1" noChangeArrowheads="1"/>
          </p:cNvPicPr>
          <p:nvPr/>
        </p:nvPicPr>
        <p:blipFill>
          <a:blip r:embed="rId2" cstate="screen"/>
          <a:srcRect/>
          <a:stretch>
            <a:fillRect/>
          </a:stretch>
        </p:blipFill>
        <p:spPr bwMode="auto">
          <a:xfrm>
            <a:off x="395537" y="404665"/>
            <a:ext cx="5108620" cy="3312367"/>
          </a:xfrm>
          <a:prstGeom prst="rect">
            <a:avLst/>
          </a:prstGeom>
          <a:noFill/>
        </p:spPr>
      </p:pic>
      <p:pic>
        <p:nvPicPr>
          <p:cNvPr id="2052" name="Picture 4" descr="Оснащение кабинета физики"/>
          <p:cNvPicPr>
            <a:picLocks noChangeAspect="1" noChangeArrowheads="1"/>
          </p:cNvPicPr>
          <p:nvPr/>
        </p:nvPicPr>
        <p:blipFill>
          <a:blip r:embed="rId3" cstate="screen"/>
          <a:srcRect/>
          <a:stretch>
            <a:fillRect/>
          </a:stretch>
        </p:blipFill>
        <p:spPr bwMode="auto">
          <a:xfrm>
            <a:off x="2627784" y="4005064"/>
            <a:ext cx="5972175" cy="2016224"/>
          </a:xfrm>
          <a:prstGeom prst="rect">
            <a:avLst/>
          </a:prstGeom>
          <a:noFill/>
        </p:spPr>
      </p:pic>
      <p:sp>
        <p:nvSpPr>
          <p:cNvPr id="5" name="TextBox 4"/>
          <p:cNvSpPr txBox="1"/>
          <p:nvPr/>
        </p:nvSpPr>
        <p:spPr>
          <a:xfrm>
            <a:off x="6084168" y="1340768"/>
            <a:ext cx="2232248" cy="1815882"/>
          </a:xfrm>
          <a:prstGeom prst="rect">
            <a:avLst/>
          </a:prstGeom>
          <a:noFill/>
        </p:spPr>
        <p:txBody>
          <a:bodyPr wrap="square" rtlCol="0">
            <a:spAutoFit/>
          </a:bodyPr>
          <a:lstStyle/>
          <a:p>
            <a:r>
              <a:rPr lang="ru-RU" sz="2800" b="1" i="1" dirty="0" smtClean="0">
                <a:solidFill>
                  <a:srgbClr val="0070C0"/>
                </a:solidFill>
                <a:latin typeface="Times New Roman" pitchFamily="18" charset="0"/>
                <a:cs typeface="Times New Roman" pitchFamily="18" charset="0"/>
              </a:rPr>
              <a:t>Стенды «</a:t>
            </a:r>
            <a:r>
              <a:rPr lang="ru-RU" sz="2800" b="1" i="1" dirty="0" err="1" smtClean="0">
                <a:solidFill>
                  <a:srgbClr val="0070C0"/>
                </a:solidFill>
                <a:latin typeface="Times New Roman" pitchFamily="18" charset="0"/>
                <a:cs typeface="Times New Roman" pitchFamily="18" charset="0"/>
              </a:rPr>
              <a:t>Триколор</a:t>
            </a:r>
            <a:r>
              <a:rPr lang="ru-RU" sz="2800" b="1" i="1" dirty="0" smtClean="0">
                <a:solidFill>
                  <a:srgbClr val="0070C0"/>
                </a:solidFill>
                <a:latin typeface="Times New Roman" pitchFamily="18" charset="0"/>
                <a:cs typeface="Times New Roman" pitchFamily="18" charset="0"/>
              </a:rPr>
              <a:t>», подвесные карманы</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502920" y="530352"/>
            <a:ext cx="8183880" cy="5706960"/>
          </a:xfrm>
        </p:spPr>
        <p:txBody>
          <a:bodyPr>
            <a:normAutofit/>
          </a:bodyPr>
          <a:lstStyle/>
          <a:p>
            <a:pPr algn="ctr">
              <a:buNone/>
            </a:pPr>
            <a:r>
              <a:rPr lang="ru-RU" sz="4400" i="1" dirty="0" smtClean="0">
                <a:solidFill>
                  <a:srgbClr val="002060"/>
                </a:solidFill>
                <a:latin typeface="Times New Roman" pitchFamily="18" charset="0"/>
                <a:cs typeface="Times New Roman" pitchFamily="18" charset="0"/>
              </a:rPr>
              <a:t>Портреты физиков</a:t>
            </a:r>
          </a:p>
          <a:p>
            <a:pPr algn="ctr">
              <a:buNone/>
            </a:pPr>
            <a:endParaRPr lang="ru-RU" sz="4400" i="1" dirty="0" smtClean="0">
              <a:solidFill>
                <a:srgbClr val="002060"/>
              </a:solidFill>
              <a:latin typeface="Times New Roman" pitchFamily="18" charset="0"/>
              <a:cs typeface="Times New Roman" pitchFamily="18" charset="0"/>
            </a:endParaRPr>
          </a:p>
          <a:p>
            <a:pPr algn="ctr">
              <a:buNone/>
            </a:pPr>
            <a:endParaRPr lang="ru-RU" sz="4400" i="1" dirty="0" smtClean="0">
              <a:solidFill>
                <a:srgbClr val="002060"/>
              </a:solidFill>
              <a:latin typeface="Times New Roman" pitchFamily="18" charset="0"/>
              <a:cs typeface="Times New Roman" pitchFamily="18" charset="0"/>
            </a:endParaRPr>
          </a:p>
          <a:p>
            <a:pPr algn="ctr">
              <a:buNone/>
            </a:pPr>
            <a:endParaRPr lang="ru-RU" sz="4400" i="1" dirty="0" smtClean="0">
              <a:solidFill>
                <a:srgbClr val="002060"/>
              </a:solidFill>
              <a:latin typeface="Times New Roman" pitchFamily="18" charset="0"/>
              <a:cs typeface="Times New Roman" pitchFamily="18" charset="0"/>
            </a:endParaRPr>
          </a:p>
          <a:p>
            <a:pPr algn="ctr">
              <a:buNone/>
            </a:pPr>
            <a:r>
              <a:rPr lang="ru-RU" sz="1600" dirty="0" smtClean="0"/>
              <a:t>Галерея ученых многофункциональна и позволяет оперативно менять портреты физиков. Галерею ученых физиков можно украсить флагом страны (Франция, Россия, США, Великобритания др.), что позволяет идентифицировать страну, где родился ученый. Благодаря красочному оформлению, данные портреты привлекают внимание учеников в кабинете физики, позволяют им расширить свой кругозор в области физики.</a:t>
            </a:r>
            <a:br>
              <a:rPr lang="ru-RU" sz="1600" dirty="0" smtClean="0"/>
            </a:br>
            <a:endParaRPr lang="ru-RU" sz="1600" i="1" dirty="0">
              <a:solidFill>
                <a:srgbClr val="002060"/>
              </a:solidFill>
              <a:latin typeface="Times New Roman" pitchFamily="18" charset="0"/>
              <a:cs typeface="Times New Roman" pitchFamily="18" charset="0"/>
            </a:endParaRPr>
          </a:p>
        </p:txBody>
      </p:sp>
      <p:pic>
        <p:nvPicPr>
          <p:cNvPr id="1026" name="Picture 2" descr="Оформление кабинета Портретами физиков"/>
          <p:cNvPicPr>
            <a:picLocks noChangeAspect="1" noChangeArrowheads="1"/>
          </p:cNvPicPr>
          <p:nvPr/>
        </p:nvPicPr>
        <p:blipFill>
          <a:blip r:embed="rId2" cstate="screen"/>
          <a:srcRect/>
          <a:stretch>
            <a:fillRect/>
          </a:stretch>
        </p:blipFill>
        <p:spPr bwMode="auto">
          <a:xfrm>
            <a:off x="1547664" y="1628800"/>
            <a:ext cx="6000750" cy="1228725"/>
          </a:xfrm>
          <a:prstGeom prst="rect">
            <a:avLst/>
          </a:prstGeom>
          <a:noFill/>
        </p:spPr>
      </p:pic>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03648" y="476673"/>
            <a:ext cx="6840760" cy="461665"/>
          </a:xfrm>
          <a:prstGeom prst="rect">
            <a:avLst/>
          </a:prstGeom>
        </p:spPr>
        <p:txBody>
          <a:bodyPr wrap="square">
            <a:spAutoFit/>
          </a:bodyPr>
          <a:lstStyle/>
          <a:p>
            <a:pPr algn="ctr"/>
            <a:r>
              <a:rPr lang="ru-RU" sz="2400" b="1" dirty="0" smtClean="0">
                <a:solidFill>
                  <a:srgbClr val="A81882"/>
                </a:solidFill>
                <a:effectLst>
                  <a:outerShdw blurRad="38100" dist="38100" dir="2700000" algn="tl">
                    <a:srgbClr val="000000">
                      <a:alpha val="43137"/>
                    </a:srgbClr>
                  </a:outerShdw>
                </a:effectLst>
                <a:latin typeface="Times New Roman" pitchFamily="18" charset="0"/>
                <a:cs typeface="Times New Roman" pitchFamily="18" charset="0"/>
              </a:rPr>
              <a:t>Размещение лабораторного оборудования</a:t>
            </a:r>
            <a:endParaRPr lang="ru-RU" sz="2400" b="1" dirty="0">
              <a:latin typeface="Times New Roman" pitchFamily="18" charset="0"/>
              <a:cs typeface="Times New Roman" pitchFamily="18" charset="0"/>
            </a:endParaRPr>
          </a:p>
        </p:txBody>
      </p:sp>
      <p:pic>
        <p:nvPicPr>
          <p:cNvPr id="4" name="Содержимое 3" descr="DSCN7953.jpg"/>
          <p:cNvPicPr>
            <a:picLocks noChangeAspect="1"/>
          </p:cNvPicPr>
          <p:nvPr/>
        </p:nvPicPr>
        <p:blipFill>
          <a:blip r:embed="rId2" cstate="screen"/>
          <a:stretch>
            <a:fillRect/>
          </a:stretch>
        </p:blipFill>
        <p:spPr bwMode="auto">
          <a:xfrm>
            <a:off x="467544" y="1268760"/>
            <a:ext cx="3816424" cy="4133056"/>
          </a:xfrm>
          <a:prstGeom prst="round2DiagRect">
            <a:avLst>
              <a:gd name="adj1" fmla="val 0"/>
              <a:gd name="adj2" fmla="val 24766"/>
            </a:avLst>
          </a:prstGeom>
          <a:noFill/>
          <a:ln w="12700" cap="sq">
            <a:solidFill>
              <a:srgbClr val="A81882"/>
            </a:solidFill>
            <a:miter lim="800000"/>
            <a:headEnd/>
            <a:tailEnd/>
          </a:ln>
          <a:effectLst>
            <a:outerShdw blurRad="254000" algn="tl" rotWithShape="0">
              <a:srgbClr val="000000">
                <a:alpha val="43000"/>
              </a:srgbClr>
            </a:outerShdw>
          </a:effectLst>
        </p:spPr>
      </p:pic>
      <p:pic>
        <p:nvPicPr>
          <p:cNvPr id="5" name="Содержимое 6" descr="DSCN7954.jpg"/>
          <p:cNvPicPr>
            <a:picLocks noChangeAspect="1"/>
          </p:cNvPicPr>
          <p:nvPr/>
        </p:nvPicPr>
        <p:blipFill>
          <a:blip r:embed="rId3" cstate="screen"/>
          <a:stretch>
            <a:fillRect/>
          </a:stretch>
        </p:blipFill>
        <p:spPr>
          <a:xfrm>
            <a:off x="4644008" y="1600200"/>
            <a:ext cx="4104456" cy="4525963"/>
          </a:xfrm>
          <a:prstGeom prst="round2DiagRect">
            <a:avLst>
              <a:gd name="adj1" fmla="val 16667"/>
              <a:gd name="adj2" fmla="val 0"/>
            </a:avLst>
          </a:prstGeom>
          <a:ln w="12700" cap="sq">
            <a:solidFill>
              <a:srgbClr val="A81882"/>
            </a:solidFill>
          </a:ln>
          <a:effectLst>
            <a:outerShdw blurRad="254000" algn="tl" rotWithShape="0">
              <a:srgbClr val="000000">
                <a:alpha val="43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standart.edu.ru/attachment.aspx?id=393"/>
          <p:cNvPicPr/>
          <p:nvPr/>
        </p:nvPicPr>
        <p:blipFill>
          <a:blip r:embed="rId2" cstate="screen"/>
          <a:stretch>
            <a:fillRect/>
          </a:stretch>
        </p:blipFill>
        <p:spPr bwMode="auto">
          <a:xfrm>
            <a:off x="395536" y="1124744"/>
            <a:ext cx="2540000" cy="3898900"/>
          </a:xfrm>
          <a:prstGeom prst="rect">
            <a:avLst/>
          </a:prstGeom>
          <a:noFill/>
          <a:ln>
            <a:noFill/>
          </a:ln>
        </p:spPr>
      </p:pic>
      <p:sp>
        <p:nvSpPr>
          <p:cNvPr id="3073" name="Rectangle 1"/>
          <p:cNvSpPr>
            <a:spLocks noChangeArrowheads="1"/>
          </p:cNvSpPr>
          <p:nvPr/>
        </p:nvSpPr>
        <p:spPr bwMode="auto">
          <a:xfrm>
            <a:off x="2987824" y="790186"/>
            <a:ext cx="5328592" cy="45397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77787B"/>
                </a:solidFill>
                <a:effectLst/>
                <a:latin typeface="Arial" pitchFamily="34" charset="0"/>
                <a:ea typeface="Times New Roman" pitchFamily="18" charset="0"/>
                <a:cs typeface="Arial" pitchFamily="34" charset="0"/>
              </a:rPr>
              <a:t>Структура программы</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77787B"/>
                </a:solidFill>
                <a:effectLst/>
                <a:latin typeface="Arial" pitchFamily="34" charset="0"/>
                <a:ea typeface="Times New Roman" pitchFamily="18" charset="0"/>
                <a:cs typeface="Arial" pitchFamily="34" charset="0"/>
              </a:rPr>
              <a:t>Примерная программа включает следующие разделы: пояснительную записку с требованиями к результатам обучения; содержание курса с перечнем разделов с указанием минимального числа часов, отводимого на их изучение; тематическое планирование с определением основных видов учебной деятельности школьников; </a:t>
            </a:r>
            <a:r>
              <a:rPr kumimoji="0" lang="ru-RU" b="1" i="0" u="sng" strike="noStrike" cap="none" normalizeH="0" baseline="0" dirty="0" smtClean="0">
                <a:ln>
                  <a:noFill/>
                </a:ln>
                <a:solidFill>
                  <a:srgbClr val="77787B"/>
                </a:solidFill>
                <a:effectLst/>
                <a:latin typeface="Arial" pitchFamily="34" charset="0"/>
                <a:ea typeface="Times New Roman" pitchFamily="18" charset="0"/>
                <a:cs typeface="Arial" pitchFamily="34" charset="0"/>
              </a:rPr>
              <a:t>рекомендации по оснащению учебного процесса;</a:t>
            </a:r>
            <a:r>
              <a:rPr kumimoji="0" lang="ru-RU" b="0" i="0" u="none" strike="noStrike" cap="none" normalizeH="0" baseline="0" dirty="0" smtClean="0">
                <a:ln>
                  <a:noFill/>
                </a:ln>
                <a:solidFill>
                  <a:srgbClr val="77787B"/>
                </a:solidFill>
                <a:effectLst/>
                <a:latin typeface="Arial" pitchFamily="34" charset="0"/>
                <a:ea typeface="Times New Roman" pitchFamily="18" charset="0"/>
                <a:cs typeface="Arial" pitchFamily="34" charset="0"/>
              </a:rPr>
              <a:t> примерную программу внеурочной деятельности.</a:t>
            </a:r>
            <a:br>
              <a:rPr kumimoji="0" lang="ru-RU" b="0" i="0" u="none" strike="noStrike" cap="none" normalizeH="0" baseline="0" dirty="0" smtClean="0">
                <a:ln>
                  <a:noFill/>
                </a:ln>
                <a:solidFill>
                  <a:srgbClr val="77787B"/>
                </a:solidFill>
                <a:effectLst/>
                <a:latin typeface="Arial" pitchFamily="34" charset="0"/>
                <a:ea typeface="Times New Roman" pitchFamily="18" charset="0"/>
                <a:cs typeface="Arial" pitchFamily="34" charset="0"/>
              </a:rPr>
            </a:br>
            <a:r>
              <a:rPr kumimoji="0" lang="ru-RU" b="0" i="0" u="none" strike="noStrike" cap="none" normalizeH="0" baseline="0" dirty="0" smtClean="0">
                <a:ln>
                  <a:noFill/>
                </a:ln>
                <a:solidFill>
                  <a:srgbClr val="77787B"/>
                </a:solidFill>
                <a:effectLst/>
                <a:latin typeface="Arial" pitchFamily="34" charset="0"/>
                <a:ea typeface="Times New Roman" pitchFamily="18" charset="0"/>
                <a:cs typeface="Arial" pitchFamily="34" charset="0"/>
              </a:rPr>
              <a:t>Цели и образовательные результаты представлены на нескольких уровнях </a:t>
            </a:r>
            <a:r>
              <a:rPr kumimoji="0" lang="ru-RU" b="0" i="0" u="none" strike="noStrike" cap="none" normalizeH="0" baseline="0" dirty="0" smtClean="0">
                <a:ln>
                  <a:noFill/>
                </a:ln>
                <a:solidFill>
                  <a:srgbClr val="77787B"/>
                </a:solidFill>
                <a:effectLst/>
                <a:latin typeface="Calibri"/>
                <a:ea typeface="Times New Roman" pitchFamily="18" charset="0"/>
                <a:cs typeface="Arial" pitchFamily="34" charset="0"/>
              </a:rPr>
              <a:t>—</a:t>
            </a:r>
            <a:r>
              <a:rPr kumimoji="0" lang="ru-RU" b="0" i="0" u="none" strike="noStrike" cap="none" normalizeH="0" baseline="0" dirty="0" smtClean="0">
                <a:ln>
                  <a:noFill/>
                </a:ln>
                <a:solidFill>
                  <a:srgbClr val="77787B"/>
                </a:solidFill>
                <a:effectLst/>
                <a:latin typeface="Arial" pitchFamily="34" charset="0"/>
                <a:ea typeface="Times New Roman" pitchFamily="18" charset="0"/>
                <a:cs typeface="Arial" pitchFamily="34" charset="0"/>
              </a:rPr>
              <a:t> личностном, </a:t>
            </a:r>
            <a:r>
              <a:rPr kumimoji="0" lang="ru-RU" b="0" i="0" u="none" strike="noStrike" cap="none" normalizeH="0" baseline="0" dirty="0" err="1" smtClean="0">
                <a:ln>
                  <a:noFill/>
                </a:ln>
                <a:solidFill>
                  <a:srgbClr val="77787B"/>
                </a:solidFill>
                <a:effectLst/>
                <a:latin typeface="Arial" pitchFamily="34" charset="0"/>
                <a:ea typeface="Times New Roman" pitchFamily="18" charset="0"/>
                <a:cs typeface="Arial" pitchFamily="34" charset="0"/>
              </a:rPr>
              <a:t>метапредметном</a:t>
            </a:r>
            <a:r>
              <a:rPr kumimoji="0" lang="ru-RU" b="0" i="0" u="none" strike="noStrike" cap="none" normalizeH="0" baseline="0" dirty="0" smtClean="0">
                <a:ln>
                  <a:noFill/>
                </a:ln>
                <a:solidFill>
                  <a:srgbClr val="77787B"/>
                </a:solidFill>
                <a:effectLst/>
                <a:latin typeface="Arial" pitchFamily="34" charset="0"/>
                <a:ea typeface="Times New Roman" pitchFamily="18" charset="0"/>
                <a:cs typeface="Arial" pitchFamily="34" charset="0"/>
              </a:rPr>
              <a:t> и предметном.</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900" b="0" i="0" u="none" strike="noStrike" cap="none" normalizeH="0" baseline="0" dirty="0" smtClean="0">
              <a:ln>
                <a:noFill/>
              </a:ln>
              <a:solidFill>
                <a:srgbClr val="77787B"/>
              </a:solidFill>
              <a:effectLst/>
              <a:latin typeface="Arial" pitchFamily="34" charset="0"/>
              <a:ea typeface="Times New Roman" pitchFamily="18"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476673"/>
            <a:ext cx="8424936" cy="5847755"/>
          </a:xfrm>
          <a:prstGeom prst="rect">
            <a:avLst/>
          </a:prstGeom>
        </p:spPr>
        <p:txBody>
          <a:bodyPr wrap="square">
            <a:spAutoFit/>
          </a:bodyPr>
          <a:lstStyle/>
          <a:p>
            <a:r>
              <a:rPr lang="ru-RU" sz="1100" dirty="0" smtClean="0"/>
              <a:t/>
            </a:r>
            <a:br>
              <a:rPr lang="ru-RU" sz="1100" dirty="0" smtClean="0"/>
            </a:br>
            <a:r>
              <a:rPr lang="ru-RU" sz="1100" b="1" dirty="0" smtClean="0"/>
              <a:t>Кабинет физики</a:t>
            </a:r>
            <a:r>
              <a:rPr lang="ru-RU" sz="1100" dirty="0" smtClean="0"/>
              <a:t> должен быть оснащен средствами обучения для проведения демонстрационных опытов, фронтальных лабораторных работ и лабораторных практикумов. Номенклатура средств обучения должна соответствовать содержанию выбранной школой учебной программы и быть ориентирована на изделия, рекомендуемые действующим </a:t>
            </a:r>
            <a:r>
              <a:rPr lang="ru-RU" sz="1100" b="1" dirty="0" smtClean="0"/>
              <a:t>"Перечню учебного оборудования по физике для общеобразовательных учреждений России"</a:t>
            </a:r>
            <a:r>
              <a:rPr lang="ru-RU" sz="1100" dirty="0" smtClean="0"/>
              <a:t>, утвержденными приказом Минобразования Российской Федерации. </a:t>
            </a:r>
            <a:br>
              <a:rPr lang="ru-RU" sz="1100" dirty="0" smtClean="0"/>
            </a:br>
            <a:r>
              <a:rPr lang="ru-RU" sz="1100" dirty="0" smtClean="0"/>
              <a:t/>
            </a:r>
            <a:br>
              <a:rPr lang="ru-RU" sz="1100" dirty="0" smtClean="0"/>
            </a:br>
            <a:r>
              <a:rPr lang="ru-RU" sz="1100" b="1" dirty="0" smtClean="0"/>
              <a:t>Передняя стена кабинета может быть оборудована: </a:t>
            </a:r>
            <a:r>
              <a:rPr lang="ru-RU" sz="1100" dirty="0" smtClean="0"/>
              <a:t/>
            </a:r>
            <a:br>
              <a:rPr lang="ru-RU" sz="1100" dirty="0" smtClean="0"/>
            </a:br>
            <a:r>
              <a:rPr lang="ru-RU" sz="1100" dirty="0" smtClean="0">
                <a:hlinkClick r:id="rId2"/>
              </a:rPr>
              <a:t>интерактивной доской</a:t>
            </a:r>
            <a:r>
              <a:rPr lang="ru-RU" sz="1100" dirty="0" smtClean="0"/>
              <a:t>;</a:t>
            </a:r>
          </a:p>
          <a:p>
            <a:r>
              <a:rPr lang="ru-RU" sz="1100" dirty="0" smtClean="0">
                <a:hlinkClick r:id="rId3"/>
              </a:rPr>
              <a:t>демонстрационной панелью</a:t>
            </a:r>
            <a:r>
              <a:rPr lang="ru-RU" sz="1100" dirty="0" smtClean="0"/>
              <a:t>;</a:t>
            </a:r>
          </a:p>
          <a:p>
            <a:r>
              <a:rPr lang="ru-RU" sz="1100" dirty="0" smtClean="0">
                <a:hlinkClick r:id="rId4"/>
              </a:rPr>
              <a:t>интерактивной насадкой</a:t>
            </a:r>
            <a:r>
              <a:rPr lang="ru-RU" sz="1100" dirty="0" smtClean="0"/>
              <a:t>; </a:t>
            </a:r>
            <a:br>
              <a:rPr lang="ru-RU" sz="1100" dirty="0" smtClean="0"/>
            </a:br>
            <a:endParaRPr lang="ru-RU" sz="1100" dirty="0" smtClean="0"/>
          </a:p>
          <a:p>
            <a:r>
              <a:rPr lang="ru-RU" sz="1100" b="1" dirty="0" smtClean="0"/>
              <a:t>Оборудование рабочего места учителя может включать: </a:t>
            </a:r>
            <a:r>
              <a:rPr lang="ru-RU" sz="1100" dirty="0" smtClean="0"/>
              <a:t/>
            </a:r>
            <a:br>
              <a:rPr lang="ru-RU" sz="1100" dirty="0" smtClean="0"/>
            </a:br>
            <a:r>
              <a:rPr lang="ru-RU" sz="1100" dirty="0" smtClean="0">
                <a:hlinkClick r:id="rId5"/>
              </a:rPr>
              <a:t>персональный компьютер</a:t>
            </a:r>
            <a:r>
              <a:rPr lang="ru-RU" sz="1100" dirty="0" smtClean="0"/>
              <a:t>;</a:t>
            </a:r>
          </a:p>
          <a:p>
            <a:r>
              <a:rPr lang="ru-RU" sz="1100" dirty="0" smtClean="0">
                <a:hlinkClick r:id="rId6"/>
              </a:rPr>
              <a:t>интерактивную панель</a:t>
            </a:r>
            <a:r>
              <a:rPr lang="ru-RU" sz="1100" dirty="0" smtClean="0"/>
              <a:t>; </a:t>
            </a:r>
            <a:br>
              <a:rPr lang="ru-RU" sz="1100" dirty="0" smtClean="0"/>
            </a:br>
            <a:endParaRPr lang="ru-RU" sz="1100" dirty="0" smtClean="0"/>
          </a:p>
          <a:p>
            <a:r>
              <a:rPr lang="ru-RU" sz="1100" dirty="0" smtClean="0">
                <a:hlinkClick r:id="rId7"/>
              </a:rPr>
              <a:t>печатающее устройство</a:t>
            </a:r>
            <a:r>
              <a:rPr lang="ru-RU" sz="1100" dirty="0" smtClean="0"/>
              <a:t>;</a:t>
            </a:r>
          </a:p>
          <a:p>
            <a:r>
              <a:rPr lang="ru-RU" sz="1100" dirty="0" smtClean="0">
                <a:hlinkClick r:id="rId8"/>
              </a:rPr>
              <a:t>сканирующее устройство</a:t>
            </a:r>
            <a:r>
              <a:rPr lang="ru-RU" sz="1100" dirty="0" smtClean="0"/>
              <a:t>; </a:t>
            </a:r>
            <a:br>
              <a:rPr lang="ru-RU" sz="1100" dirty="0" smtClean="0"/>
            </a:br>
            <a:endParaRPr lang="ru-RU" sz="1100" dirty="0" smtClean="0"/>
          </a:p>
          <a:p>
            <a:r>
              <a:rPr lang="ru-RU" sz="1100" dirty="0" smtClean="0">
                <a:hlinkClick r:id="rId9"/>
              </a:rPr>
              <a:t>мультимедиа проектор</a:t>
            </a:r>
            <a:r>
              <a:rPr lang="ru-RU" sz="1100" dirty="0" smtClean="0"/>
              <a:t>;</a:t>
            </a:r>
          </a:p>
          <a:p>
            <a:r>
              <a:rPr lang="ru-RU" sz="1100" dirty="0" smtClean="0">
                <a:hlinkClick r:id="rId10"/>
              </a:rPr>
              <a:t>документ-камеру</a:t>
            </a:r>
            <a:r>
              <a:rPr lang="ru-RU" sz="1100" dirty="0" smtClean="0"/>
              <a:t>; </a:t>
            </a:r>
            <a:br>
              <a:rPr lang="ru-RU" sz="1100" dirty="0" smtClean="0"/>
            </a:br>
            <a:endParaRPr lang="ru-RU" sz="1100" dirty="0" smtClean="0"/>
          </a:p>
          <a:p>
            <a:r>
              <a:rPr lang="ru-RU" sz="1100" b="1" dirty="0" smtClean="0"/>
              <a:t>Рабочее место учащегося может быть оборудовано:</a:t>
            </a:r>
            <a:endParaRPr lang="ru-RU" sz="1100" dirty="0" smtClean="0"/>
          </a:p>
          <a:p>
            <a:r>
              <a:rPr lang="ru-RU" sz="1100" dirty="0" smtClean="0">
                <a:hlinkClick r:id="rId5"/>
              </a:rPr>
              <a:t>персональным компьютером</a:t>
            </a:r>
            <a:r>
              <a:rPr lang="ru-RU" sz="1100" dirty="0" smtClean="0"/>
              <a:t>; </a:t>
            </a:r>
          </a:p>
          <a:p>
            <a:r>
              <a:rPr lang="ru-RU" sz="1100" b="1" dirty="0" smtClean="0"/>
              <a:t>Для изучения теоретического материала могут применяться:</a:t>
            </a:r>
            <a:endParaRPr lang="ru-RU" sz="1100" dirty="0" smtClean="0"/>
          </a:p>
          <a:p>
            <a:r>
              <a:rPr lang="ru-RU" sz="1100" dirty="0" smtClean="0">
                <a:hlinkClick r:id="rId11"/>
              </a:rPr>
              <a:t>интерактивные учебные пособия</a:t>
            </a:r>
            <a:r>
              <a:rPr lang="ru-RU" sz="1100" dirty="0" smtClean="0"/>
              <a:t>;</a:t>
            </a:r>
            <a:r>
              <a:rPr lang="ru-RU" sz="1100" b="1" dirty="0" smtClean="0"/>
              <a:t> </a:t>
            </a:r>
            <a:endParaRPr lang="ru-RU" sz="1100" dirty="0" smtClean="0"/>
          </a:p>
          <a:p>
            <a:r>
              <a:rPr lang="ru-RU" sz="1100" dirty="0" err="1" smtClean="0">
                <a:hlinkClick r:id="rId12"/>
              </a:rPr>
              <a:t>мультимедийный</a:t>
            </a:r>
            <a:r>
              <a:rPr lang="ru-RU" sz="1100" dirty="0" smtClean="0">
                <a:hlinkClick r:id="rId12"/>
              </a:rPr>
              <a:t> глобус;</a:t>
            </a:r>
            <a:endParaRPr lang="ru-RU" sz="1100" dirty="0" smtClean="0"/>
          </a:p>
          <a:p>
            <a:r>
              <a:rPr lang="ru-RU" sz="1100" b="1" dirty="0" smtClean="0"/>
              <a:t>Для проведения демонстрационных экспериментов и лабораторных работ может использоваться:</a:t>
            </a:r>
            <a:r>
              <a:rPr lang="ru-RU" sz="1100" b="1" dirty="0" smtClean="0">
                <a:hlinkClick r:id="rId13"/>
              </a:rPr>
              <a:t> </a:t>
            </a:r>
            <a:r>
              <a:rPr lang="ru-RU" sz="1100" dirty="0" smtClean="0"/>
              <a:t/>
            </a:r>
            <a:br>
              <a:rPr lang="ru-RU" sz="1100" dirty="0" smtClean="0"/>
            </a:br>
            <a:r>
              <a:rPr lang="ru-RU" sz="1100" dirty="0" smtClean="0">
                <a:hlinkClick r:id="rId13"/>
              </a:rPr>
              <a:t>цифровая лаборатория</a:t>
            </a:r>
            <a:r>
              <a:rPr lang="ru-RU" sz="1100" dirty="0" smtClean="0"/>
              <a:t>;  </a:t>
            </a:r>
          </a:p>
          <a:p>
            <a:r>
              <a:rPr lang="ru-RU" sz="1100" dirty="0" smtClean="0">
                <a:hlinkClick r:id="rId14"/>
              </a:rPr>
              <a:t>цифровой микроскоп;</a:t>
            </a:r>
            <a:endParaRPr lang="ru-RU" sz="1100" dirty="0" smtClean="0"/>
          </a:p>
          <a:p>
            <a:r>
              <a:rPr lang="ru-RU" sz="1100" b="1" dirty="0" smtClean="0"/>
              <a:t>Контроль знаний можно проводить с использованием:</a:t>
            </a:r>
            <a:endParaRPr lang="ru-RU" sz="1100" dirty="0" smtClean="0"/>
          </a:p>
          <a:p>
            <a:r>
              <a:rPr lang="ru-RU" sz="1100" dirty="0" smtClean="0">
                <a:hlinkClick r:id="rId15"/>
              </a:rPr>
              <a:t>системы голосования</a:t>
            </a:r>
            <a:r>
              <a:rPr lang="ru-RU" sz="1100" dirty="0" smtClean="0"/>
              <a:t>;</a:t>
            </a:r>
          </a:p>
          <a:p>
            <a:r>
              <a:rPr lang="ru-RU" sz="1100" dirty="0" smtClean="0"/>
              <a:t/>
            </a:r>
            <a:br>
              <a:rPr lang="ru-RU" sz="1100" dirty="0" smtClean="0"/>
            </a:br>
            <a:endParaRPr lang="ru-RU"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Рис. 5"/>
          <p:cNvPicPr/>
          <p:nvPr/>
        </p:nvPicPr>
        <p:blipFill>
          <a:blip r:embed="rId2" cstate="screen"/>
          <a:srcRect/>
          <a:stretch>
            <a:fillRect/>
          </a:stretch>
        </p:blipFill>
        <p:spPr bwMode="auto">
          <a:xfrm>
            <a:off x="683568" y="620688"/>
            <a:ext cx="7848872" cy="4464496"/>
          </a:xfrm>
          <a:prstGeom prst="rect">
            <a:avLst/>
          </a:prstGeom>
          <a:noFill/>
          <a:ln w="9525">
            <a:noFill/>
            <a:miter lim="800000"/>
            <a:headEnd/>
            <a:tailEnd/>
          </a:ln>
        </p:spPr>
      </p:pic>
      <p:sp>
        <p:nvSpPr>
          <p:cNvPr id="3" name="Прямоугольник 2"/>
          <p:cNvSpPr/>
          <p:nvPr/>
        </p:nvSpPr>
        <p:spPr>
          <a:xfrm>
            <a:off x="755576" y="5301208"/>
            <a:ext cx="7848872" cy="923330"/>
          </a:xfrm>
          <a:prstGeom prst="rect">
            <a:avLst/>
          </a:prstGeom>
        </p:spPr>
        <p:txBody>
          <a:bodyPr wrap="square">
            <a:spAutoFit/>
          </a:bodyPr>
          <a:lstStyle/>
          <a:p>
            <a:pPr algn="ctr"/>
            <a:r>
              <a:rPr lang="ru-RU" b="1" dirty="0" smtClean="0">
                <a:latin typeface="Times New Roman" pitchFamily="18" charset="0"/>
                <a:cs typeface="Times New Roman" pitchFamily="18" charset="0"/>
              </a:rPr>
              <a:t> Обычная и интерактивная доски в кабинете физики. На обычной доске собрана демонстрационная цепь переменного тока и дана её схема, на </a:t>
            </a:r>
            <a:r>
              <a:rPr lang="ru-RU" b="1" i="1" dirty="0" smtClean="0">
                <a:latin typeface="Times New Roman" pitchFamily="18" charset="0"/>
                <a:cs typeface="Times New Roman" pitchFamily="18" charset="0"/>
              </a:rPr>
              <a:t>i-</a:t>
            </a:r>
            <a:r>
              <a:rPr lang="ru-RU" b="1" dirty="0" smtClean="0">
                <a:latin typeface="Times New Roman" pitchFamily="18" charset="0"/>
                <a:cs typeface="Times New Roman" pitchFamily="18" charset="0"/>
              </a:rPr>
              <a:t>доске представлены осциллограммы.</a:t>
            </a:r>
            <a:endParaRPr lang="ru-RU" b="1"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524000" y="1750441"/>
          <a:ext cx="6096000" cy="3910584"/>
        </p:xfrm>
        <a:graphic>
          <a:graphicData uri="http://schemas.openxmlformats.org/drawingml/2006/table">
            <a:tbl>
              <a:tblPr/>
              <a:tblGrid>
                <a:gridCol w="2032000"/>
                <a:gridCol w="2032000"/>
                <a:gridCol w="2032000"/>
              </a:tblGrid>
              <a:tr h="236104">
                <a:tc gridSpan="3">
                  <a:txBody>
                    <a:bodyPr/>
                    <a:lstStyle/>
                    <a:p>
                      <a:pPr algn="ctr">
                        <a:lnSpc>
                          <a:spcPts val="1440"/>
                        </a:lnSpc>
                        <a:spcAft>
                          <a:spcPts val="1050"/>
                        </a:spcAft>
                      </a:pPr>
                      <a:r>
                        <a:rPr lang="ru-RU" sz="1200" b="1" cap="all" dirty="0">
                          <a:solidFill>
                            <a:srgbClr val="000000"/>
                          </a:solidFill>
                          <a:latin typeface="Trebuchet MS"/>
                          <a:ea typeface="Times New Roman"/>
                          <a:cs typeface="Times New Roman"/>
                        </a:rPr>
                        <a:t>АРМ учителя</a:t>
                      </a:r>
                      <a:endParaRPr lang="ru-RU" sz="12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392022">
                <a:tc>
                  <a:txBody>
                    <a:bodyPr/>
                    <a:lstStyle/>
                    <a:p>
                      <a:pPr algn="ctr">
                        <a:lnSpc>
                          <a:spcPts val="1440"/>
                        </a:lnSpc>
                        <a:spcAft>
                          <a:spcPts val="0"/>
                        </a:spcAft>
                      </a:pPr>
                      <a:r>
                        <a:rPr lang="ru-RU" sz="1200">
                          <a:solidFill>
                            <a:srgbClr val="3366FF"/>
                          </a:solidFill>
                          <a:latin typeface="Trebuchet MS"/>
                          <a:ea typeface="Times New Roman"/>
                          <a:cs typeface="Times New Roman"/>
                        </a:rPr>
                        <a:t>Интерактивное оборудование</a:t>
                      </a:r>
                      <a:endParaRPr lang="ru-RU" sz="120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endParaRPr lang="ru-RU" sz="1200" dirty="0">
                        <a:solidFill>
                          <a:srgbClr val="000000"/>
                        </a:solidFill>
                        <a:latin typeface="Trebuchet MS"/>
                        <a:ea typeface="Times New Roman"/>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r>
                        <a:rPr lang="ru-RU" sz="1100" b="1" dirty="0">
                          <a:solidFill>
                            <a:srgbClr val="000000"/>
                          </a:solidFill>
                          <a:latin typeface="Trebuchet MS"/>
                          <a:ea typeface="Times New Roman"/>
                          <a:cs typeface="Times New Roman"/>
                        </a:rPr>
                        <a:t>Интерактивная доска</a:t>
                      </a:r>
                      <a:r>
                        <a:rPr lang="ru-RU" sz="1100" dirty="0">
                          <a:solidFill>
                            <a:srgbClr val="000000"/>
                          </a:solidFill>
                          <a:latin typeface="Trebuchet MS"/>
                          <a:ea typeface="Times New Roman"/>
                          <a:cs typeface="Times New Roman"/>
                        </a:rPr>
                        <a:t> </a:t>
                      </a:r>
                      <a:endParaRPr lang="ru-RU" sz="11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r>
              <a:tr h="392022">
                <a:tc>
                  <a:txBody>
                    <a:bodyPr/>
                    <a:lstStyle/>
                    <a:p>
                      <a:pPr algn="ctr">
                        <a:lnSpc>
                          <a:spcPts val="1440"/>
                        </a:lnSpc>
                        <a:spcAft>
                          <a:spcPts val="0"/>
                        </a:spcAft>
                      </a:pPr>
                      <a:r>
                        <a:rPr lang="ru-RU" sz="1200">
                          <a:solidFill>
                            <a:srgbClr val="3366FF"/>
                          </a:solidFill>
                          <a:latin typeface="Trebuchet MS"/>
                          <a:ea typeface="Times New Roman"/>
                          <a:cs typeface="Times New Roman"/>
                        </a:rPr>
                        <a:t>Компьютерное оборудование</a:t>
                      </a:r>
                      <a:endParaRPr lang="ru-RU" sz="120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endParaRPr lang="ru-RU" sz="1200" dirty="0">
                        <a:solidFill>
                          <a:srgbClr val="000000"/>
                        </a:solidFill>
                        <a:latin typeface="Trebuchet MS"/>
                        <a:ea typeface="Times New Roman"/>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r>
                        <a:rPr lang="ru-RU" sz="1100" b="1" dirty="0">
                          <a:solidFill>
                            <a:srgbClr val="000000"/>
                          </a:solidFill>
                          <a:latin typeface="Trebuchet MS"/>
                          <a:ea typeface="Times New Roman"/>
                          <a:cs typeface="Times New Roman"/>
                        </a:rPr>
                        <a:t>Ноутбук учителя</a:t>
                      </a:r>
                      <a:endParaRPr lang="ru-RU" sz="11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r>
              <a:tr h="384505">
                <a:tc>
                  <a:txBody>
                    <a:bodyPr/>
                    <a:lstStyle/>
                    <a:p>
                      <a:pPr>
                        <a:lnSpc>
                          <a:spcPct val="115000"/>
                        </a:lnSpc>
                      </a:pPr>
                      <a:endParaRPr lang="ru-RU" sz="1200">
                        <a:latin typeface="Calibri"/>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endParaRPr lang="ru-RU" sz="1200" dirty="0">
                        <a:solidFill>
                          <a:srgbClr val="000000"/>
                        </a:solidFill>
                        <a:latin typeface="Trebuchet MS"/>
                        <a:ea typeface="Times New Roman"/>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r>
                        <a:rPr lang="ru-RU" sz="1100" b="1" dirty="0">
                          <a:solidFill>
                            <a:srgbClr val="000000"/>
                          </a:solidFill>
                          <a:latin typeface="Trebuchet MS"/>
                          <a:ea typeface="Times New Roman"/>
                          <a:cs typeface="Times New Roman"/>
                        </a:rPr>
                        <a:t>Короткофокусный проектор</a:t>
                      </a:r>
                      <a:endParaRPr lang="ru-RU" sz="11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r>
              <a:tr h="264615">
                <a:tc>
                  <a:txBody>
                    <a:bodyPr/>
                    <a:lstStyle/>
                    <a:p>
                      <a:pPr>
                        <a:lnSpc>
                          <a:spcPct val="115000"/>
                        </a:lnSpc>
                      </a:pPr>
                      <a:endParaRPr lang="ru-RU" sz="1200">
                        <a:latin typeface="Calibri"/>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endParaRPr lang="ru-RU" sz="1200" dirty="0">
                        <a:solidFill>
                          <a:srgbClr val="000000"/>
                        </a:solidFill>
                        <a:latin typeface="Trebuchet MS"/>
                        <a:ea typeface="Times New Roman"/>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r>
                        <a:rPr lang="ru-RU" sz="1100" b="1" dirty="0">
                          <a:solidFill>
                            <a:srgbClr val="000000"/>
                          </a:solidFill>
                          <a:latin typeface="Trebuchet MS"/>
                          <a:ea typeface="Times New Roman"/>
                          <a:cs typeface="Times New Roman"/>
                        </a:rPr>
                        <a:t>Крепление для проекторов</a:t>
                      </a:r>
                      <a:endParaRPr lang="ru-RU" sz="11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r>
              <a:tr h="264615">
                <a:tc>
                  <a:txBody>
                    <a:bodyPr/>
                    <a:lstStyle/>
                    <a:p>
                      <a:pPr>
                        <a:lnSpc>
                          <a:spcPct val="115000"/>
                        </a:lnSpc>
                      </a:pPr>
                      <a:endParaRPr lang="ru-RU" sz="1200">
                        <a:latin typeface="Calibri"/>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endParaRPr lang="ru-RU" sz="1200" dirty="0">
                        <a:solidFill>
                          <a:srgbClr val="000000"/>
                        </a:solidFill>
                        <a:latin typeface="Trebuchet MS"/>
                        <a:ea typeface="Times New Roman"/>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r>
                        <a:rPr lang="ru-RU" sz="1100" b="1" dirty="0">
                          <a:solidFill>
                            <a:srgbClr val="000000"/>
                          </a:solidFill>
                          <a:latin typeface="Trebuchet MS"/>
                          <a:ea typeface="Times New Roman"/>
                          <a:cs typeface="Times New Roman"/>
                        </a:rPr>
                        <a:t>Документ-камера</a:t>
                      </a:r>
                      <a:endParaRPr lang="ru-RU" sz="11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r>
              <a:tr h="540423">
                <a:tc>
                  <a:txBody>
                    <a:bodyPr/>
                    <a:lstStyle/>
                    <a:p>
                      <a:pPr>
                        <a:lnSpc>
                          <a:spcPct val="115000"/>
                        </a:lnSpc>
                      </a:pPr>
                      <a:endParaRPr lang="ru-RU" sz="1200">
                        <a:latin typeface="Calibri"/>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endParaRPr lang="ru-RU" sz="1200" dirty="0">
                        <a:solidFill>
                          <a:srgbClr val="000000"/>
                        </a:solidFill>
                        <a:latin typeface="Trebuchet MS"/>
                        <a:ea typeface="Times New Roman"/>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r>
                        <a:rPr lang="ru-RU" sz="1100" b="1" dirty="0">
                          <a:solidFill>
                            <a:srgbClr val="000000"/>
                          </a:solidFill>
                          <a:latin typeface="Trebuchet MS"/>
                          <a:ea typeface="Times New Roman"/>
                          <a:cs typeface="Times New Roman"/>
                        </a:rPr>
                        <a:t>Многофункциональное устройство (принтер-копир-сканер)</a:t>
                      </a:r>
                      <a:endParaRPr lang="ru-RU" sz="11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r>
              <a:tr h="384505">
                <a:tc>
                  <a:txBody>
                    <a:bodyPr/>
                    <a:lstStyle/>
                    <a:p>
                      <a:pPr>
                        <a:lnSpc>
                          <a:spcPct val="115000"/>
                        </a:lnSpc>
                      </a:pPr>
                      <a:endParaRPr lang="ru-RU" sz="1200">
                        <a:latin typeface="Calibri"/>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endParaRPr lang="ru-RU" sz="1200" dirty="0">
                        <a:solidFill>
                          <a:srgbClr val="000000"/>
                        </a:solidFill>
                        <a:latin typeface="Trebuchet MS"/>
                        <a:ea typeface="Times New Roman"/>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r>
                        <a:rPr lang="ru-RU" sz="1100" b="1" dirty="0">
                          <a:solidFill>
                            <a:srgbClr val="000000"/>
                          </a:solidFill>
                          <a:latin typeface="Trebuchet MS"/>
                          <a:ea typeface="Times New Roman"/>
                          <a:cs typeface="Times New Roman"/>
                        </a:rPr>
                        <a:t>Фронтальные колонки </a:t>
                      </a:r>
                      <a:r>
                        <a:rPr lang="ru-RU" sz="1100" b="1" dirty="0" err="1">
                          <a:solidFill>
                            <a:srgbClr val="000000"/>
                          </a:solidFill>
                          <a:latin typeface="Trebuchet MS"/>
                          <a:ea typeface="Times New Roman"/>
                          <a:cs typeface="Times New Roman"/>
                        </a:rPr>
                        <a:t>двухполосные</a:t>
                      </a:r>
                      <a:r>
                        <a:rPr lang="ru-RU" sz="1100" b="1" dirty="0">
                          <a:solidFill>
                            <a:srgbClr val="000000"/>
                          </a:solidFill>
                          <a:latin typeface="Trebuchet MS"/>
                          <a:ea typeface="Times New Roman"/>
                          <a:cs typeface="Times New Roman"/>
                        </a:rPr>
                        <a:t> 2.1</a:t>
                      </a:r>
                      <a:endParaRPr lang="ru-RU" sz="11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r>
              <a:tr h="547940">
                <a:tc>
                  <a:txBody>
                    <a:bodyPr/>
                    <a:lstStyle/>
                    <a:p>
                      <a:pPr algn="ctr">
                        <a:lnSpc>
                          <a:spcPts val="1440"/>
                        </a:lnSpc>
                        <a:spcAft>
                          <a:spcPts val="0"/>
                        </a:spcAft>
                      </a:pPr>
                      <a:r>
                        <a:rPr lang="ru-RU" sz="1200">
                          <a:solidFill>
                            <a:srgbClr val="3366FF"/>
                          </a:solidFill>
                          <a:latin typeface="Trebuchet MS"/>
                          <a:ea typeface="Times New Roman"/>
                          <a:cs typeface="Times New Roman"/>
                        </a:rPr>
                        <a:t>Устройства для записи изображения в цифровом формате</a:t>
                      </a:r>
                      <a:endParaRPr lang="ru-RU" sz="120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a:noFill/>
                    </a:lnB>
                  </a:tcPr>
                </a:tc>
                <a:tc>
                  <a:txBody>
                    <a:bodyPr/>
                    <a:lstStyle/>
                    <a:p>
                      <a:pPr algn="ctr">
                        <a:lnSpc>
                          <a:spcPts val="1440"/>
                        </a:lnSpc>
                        <a:spcAft>
                          <a:spcPts val="0"/>
                        </a:spcAft>
                      </a:pPr>
                      <a:endParaRPr lang="ru-RU" sz="1200" dirty="0">
                        <a:solidFill>
                          <a:srgbClr val="000000"/>
                        </a:solidFill>
                        <a:latin typeface="Trebuchet MS"/>
                        <a:ea typeface="Times New Roman"/>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a:noFill/>
                    </a:lnB>
                  </a:tcPr>
                </a:tc>
                <a:tc>
                  <a:txBody>
                    <a:bodyPr/>
                    <a:lstStyle/>
                    <a:p>
                      <a:pPr algn="ctr">
                        <a:lnSpc>
                          <a:spcPts val="1440"/>
                        </a:lnSpc>
                        <a:spcAft>
                          <a:spcPts val="0"/>
                        </a:spcAft>
                      </a:pPr>
                      <a:r>
                        <a:rPr lang="ru-RU" sz="1100" b="1" dirty="0">
                          <a:solidFill>
                            <a:srgbClr val="000000"/>
                          </a:solidFill>
                          <a:latin typeface="Trebuchet MS"/>
                          <a:ea typeface="Times New Roman"/>
                          <a:cs typeface="Times New Roman"/>
                        </a:rPr>
                        <a:t>Видеокамера с возможностью видеосъемки</a:t>
                      </a:r>
                      <a:endParaRPr lang="ru-RU" sz="11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a:noFill/>
                    </a:lnB>
                  </a:tcPr>
                </a:tc>
              </a:tr>
            </a:tbl>
          </a:graphicData>
        </a:graphic>
      </p:graphicFrame>
      <p:pic>
        <p:nvPicPr>
          <p:cNvPr id="27656" name="Рисунок 72" descr="Описание: http://newstyle-y.ru/Kabineti/doska.jpg"/>
          <p:cNvPicPr>
            <a:picLocks noChangeAspect="1" noChangeArrowheads="1"/>
          </p:cNvPicPr>
          <p:nvPr/>
        </p:nvPicPr>
        <p:blipFill>
          <a:blip r:embed="rId2" cstate="screen"/>
          <a:srcRect/>
          <a:stretch>
            <a:fillRect/>
          </a:stretch>
        </p:blipFill>
        <p:spPr bwMode="auto">
          <a:xfrm>
            <a:off x="683568" y="476672"/>
            <a:ext cx="1428750" cy="1209675"/>
          </a:xfrm>
          <a:prstGeom prst="rect">
            <a:avLst/>
          </a:prstGeom>
          <a:noFill/>
        </p:spPr>
      </p:pic>
      <p:pic>
        <p:nvPicPr>
          <p:cNvPr id="27655" name="Рисунок 73" descr="Описание: http://newstyle-y.ru/Kabineti/nout-uch.jpg"/>
          <p:cNvPicPr>
            <a:picLocks noChangeAspect="1" noChangeArrowheads="1"/>
          </p:cNvPicPr>
          <p:nvPr/>
        </p:nvPicPr>
        <p:blipFill>
          <a:blip r:embed="rId3" cstate="screen"/>
          <a:srcRect/>
          <a:stretch>
            <a:fillRect/>
          </a:stretch>
        </p:blipFill>
        <p:spPr bwMode="auto">
          <a:xfrm>
            <a:off x="3779912" y="620688"/>
            <a:ext cx="1428750" cy="714375"/>
          </a:xfrm>
          <a:prstGeom prst="rect">
            <a:avLst/>
          </a:prstGeom>
          <a:noFill/>
        </p:spPr>
      </p:pic>
      <p:pic>
        <p:nvPicPr>
          <p:cNvPr id="27654" name="Рисунок 74" descr="Описание: http://newstyle-y.ru/Kabineti/proektor.jpg"/>
          <p:cNvPicPr>
            <a:picLocks noChangeAspect="1" noChangeArrowheads="1"/>
          </p:cNvPicPr>
          <p:nvPr/>
        </p:nvPicPr>
        <p:blipFill>
          <a:blip r:embed="rId4" cstate="screen"/>
          <a:srcRect/>
          <a:stretch>
            <a:fillRect/>
          </a:stretch>
        </p:blipFill>
        <p:spPr bwMode="auto">
          <a:xfrm>
            <a:off x="7092280" y="620688"/>
            <a:ext cx="1428750" cy="952500"/>
          </a:xfrm>
          <a:prstGeom prst="rect">
            <a:avLst/>
          </a:prstGeom>
          <a:noFill/>
        </p:spPr>
      </p:pic>
      <p:pic>
        <p:nvPicPr>
          <p:cNvPr id="27653" name="Рисунок 75" descr="Описание: http://newstyle-y.ru/Kabineti/kreplenie.jpg"/>
          <p:cNvPicPr>
            <a:picLocks noChangeAspect="1" noChangeArrowheads="1"/>
          </p:cNvPicPr>
          <p:nvPr/>
        </p:nvPicPr>
        <p:blipFill>
          <a:blip r:embed="rId5" cstate="screen"/>
          <a:srcRect/>
          <a:stretch>
            <a:fillRect/>
          </a:stretch>
        </p:blipFill>
        <p:spPr bwMode="auto">
          <a:xfrm>
            <a:off x="539552" y="4293096"/>
            <a:ext cx="476250" cy="952500"/>
          </a:xfrm>
          <a:prstGeom prst="rect">
            <a:avLst/>
          </a:prstGeom>
          <a:noFill/>
        </p:spPr>
      </p:pic>
      <p:pic>
        <p:nvPicPr>
          <p:cNvPr id="27652" name="Рисунок 76" descr="Описание: http://newstyle-y.ru/Kabineti/dokument-kamera.jpg"/>
          <p:cNvPicPr>
            <a:picLocks noChangeAspect="1" noChangeArrowheads="1"/>
          </p:cNvPicPr>
          <p:nvPr/>
        </p:nvPicPr>
        <p:blipFill>
          <a:blip r:embed="rId6" cstate="screen"/>
          <a:srcRect/>
          <a:stretch>
            <a:fillRect/>
          </a:stretch>
        </p:blipFill>
        <p:spPr bwMode="auto">
          <a:xfrm>
            <a:off x="7164288" y="5157192"/>
            <a:ext cx="1428750" cy="1190625"/>
          </a:xfrm>
          <a:prstGeom prst="rect">
            <a:avLst/>
          </a:prstGeom>
          <a:noFill/>
        </p:spPr>
      </p:pic>
      <p:pic>
        <p:nvPicPr>
          <p:cNvPr id="27651" name="Рисунок 77" descr="Описание: http://newstyle-y.ru/Kabineti/mfu.jpg"/>
          <p:cNvPicPr>
            <a:picLocks noChangeAspect="1" noChangeArrowheads="1"/>
          </p:cNvPicPr>
          <p:nvPr/>
        </p:nvPicPr>
        <p:blipFill>
          <a:blip r:embed="rId7" cstate="screen"/>
          <a:srcRect/>
          <a:stretch>
            <a:fillRect/>
          </a:stretch>
        </p:blipFill>
        <p:spPr bwMode="auto">
          <a:xfrm>
            <a:off x="5004048" y="5085184"/>
            <a:ext cx="1428750" cy="1428750"/>
          </a:xfrm>
          <a:prstGeom prst="rect">
            <a:avLst/>
          </a:prstGeom>
          <a:noFill/>
        </p:spPr>
      </p:pic>
      <p:pic>
        <p:nvPicPr>
          <p:cNvPr id="27650" name="Рисунок 78" descr="Описание: http://newstyle-y.ru/Kabineti/kolonki.jpg"/>
          <p:cNvPicPr>
            <a:picLocks noChangeAspect="1" noChangeArrowheads="1"/>
          </p:cNvPicPr>
          <p:nvPr/>
        </p:nvPicPr>
        <p:blipFill>
          <a:blip r:embed="rId8" cstate="screen"/>
          <a:srcRect/>
          <a:stretch>
            <a:fillRect/>
          </a:stretch>
        </p:blipFill>
        <p:spPr bwMode="auto">
          <a:xfrm>
            <a:off x="2843808" y="5373216"/>
            <a:ext cx="952500" cy="952500"/>
          </a:xfrm>
          <a:prstGeom prst="rect">
            <a:avLst/>
          </a:prstGeom>
          <a:noFill/>
        </p:spPr>
      </p:pic>
      <p:pic>
        <p:nvPicPr>
          <p:cNvPr id="27649" name="Рисунок 79" descr="Описание: http://newstyle-y.ru/Kabineti/videokamera.jpg"/>
          <p:cNvPicPr>
            <a:picLocks noChangeAspect="1" noChangeArrowheads="1"/>
          </p:cNvPicPr>
          <p:nvPr/>
        </p:nvPicPr>
        <p:blipFill>
          <a:blip r:embed="rId9" cstate="screen"/>
          <a:srcRect/>
          <a:stretch>
            <a:fillRect/>
          </a:stretch>
        </p:blipFill>
        <p:spPr bwMode="auto">
          <a:xfrm>
            <a:off x="539552" y="5589240"/>
            <a:ext cx="1428750" cy="81915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755577" y="908723"/>
          <a:ext cx="7848870" cy="2664294"/>
        </p:xfrm>
        <a:graphic>
          <a:graphicData uri="http://schemas.openxmlformats.org/drawingml/2006/table">
            <a:tbl>
              <a:tblPr/>
              <a:tblGrid>
                <a:gridCol w="2616290"/>
                <a:gridCol w="2616290"/>
                <a:gridCol w="2616290"/>
              </a:tblGrid>
              <a:tr h="888098">
                <a:tc gridSpan="3">
                  <a:txBody>
                    <a:bodyPr/>
                    <a:lstStyle/>
                    <a:p>
                      <a:pPr algn="ctr">
                        <a:lnSpc>
                          <a:spcPts val="1440"/>
                        </a:lnSpc>
                        <a:spcAft>
                          <a:spcPts val="1050"/>
                        </a:spcAft>
                      </a:pPr>
                      <a:r>
                        <a:rPr lang="ru-RU" sz="2000" b="1" cap="all" dirty="0">
                          <a:solidFill>
                            <a:srgbClr val="000000"/>
                          </a:solidFill>
                          <a:latin typeface="Trebuchet MS"/>
                          <a:ea typeface="Times New Roman"/>
                          <a:cs typeface="Times New Roman"/>
                        </a:rPr>
                        <a:t>АРМ ученика</a:t>
                      </a:r>
                      <a:endParaRPr lang="ru-RU" sz="20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888098">
                <a:tc>
                  <a:txBody>
                    <a:bodyPr/>
                    <a:lstStyle/>
                    <a:p>
                      <a:pPr algn="ctr">
                        <a:lnSpc>
                          <a:spcPts val="1440"/>
                        </a:lnSpc>
                        <a:spcAft>
                          <a:spcPts val="0"/>
                        </a:spcAft>
                      </a:pPr>
                      <a:r>
                        <a:rPr lang="ru-RU" sz="1400" dirty="0">
                          <a:solidFill>
                            <a:srgbClr val="3366FF"/>
                          </a:solidFill>
                          <a:latin typeface="Trebuchet MS"/>
                          <a:ea typeface="Times New Roman"/>
                          <a:cs typeface="Times New Roman"/>
                        </a:rPr>
                        <a:t>Компьютерное оборудование</a:t>
                      </a:r>
                      <a:endParaRPr lang="ru-RU" sz="14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endParaRPr lang="ru-RU" sz="1400">
                        <a:solidFill>
                          <a:srgbClr val="000000"/>
                        </a:solidFill>
                        <a:latin typeface="Trebuchet MS"/>
                        <a:ea typeface="Times New Roman"/>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r>
                        <a:rPr lang="ru-RU" sz="1400" b="1" dirty="0">
                          <a:solidFill>
                            <a:srgbClr val="000000"/>
                          </a:solidFill>
                          <a:latin typeface="Trebuchet MS"/>
                          <a:ea typeface="Times New Roman"/>
                          <a:cs typeface="Times New Roman"/>
                        </a:rPr>
                        <a:t>Ноутбук ученика</a:t>
                      </a:r>
                      <a:endParaRPr lang="ru-RU" sz="14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r>
              <a:tr h="888098">
                <a:tc>
                  <a:txBody>
                    <a:bodyPr/>
                    <a:lstStyle/>
                    <a:p>
                      <a:pPr algn="ctr">
                        <a:lnSpc>
                          <a:spcPts val="1440"/>
                        </a:lnSpc>
                        <a:spcAft>
                          <a:spcPts val="0"/>
                        </a:spcAft>
                      </a:pPr>
                      <a:r>
                        <a:rPr lang="ru-RU" sz="1400" dirty="0">
                          <a:solidFill>
                            <a:srgbClr val="3366FF"/>
                          </a:solidFill>
                          <a:latin typeface="Trebuchet MS"/>
                          <a:ea typeface="Times New Roman"/>
                          <a:cs typeface="Times New Roman"/>
                        </a:rPr>
                        <a:t>Интерактивное оборудование</a:t>
                      </a:r>
                      <a:endParaRPr lang="ru-RU" sz="14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a:noFill/>
                    </a:lnB>
                  </a:tcPr>
                </a:tc>
                <a:tc>
                  <a:txBody>
                    <a:bodyPr/>
                    <a:lstStyle/>
                    <a:p>
                      <a:pPr algn="ctr">
                        <a:lnSpc>
                          <a:spcPts val="1440"/>
                        </a:lnSpc>
                        <a:spcAft>
                          <a:spcPts val="0"/>
                        </a:spcAft>
                      </a:pPr>
                      <a:endParaRPr lang="ru-RU" sz="1400" dirty="0">
                        <a:solidFill>
                          <a:srgbClr val="000000"/>
                        </a:solidFill>
                        <a:latin typeface="Trebuchet MS"/>
                        <a:ea typeface="Times New Roman"/>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a:noFill/>
                    </a:lnB>
                  </a:tcPr>
                </a:tc>
                <a:tc>
                  <a:txBody>
                    <a:bodyPr/>
                    <a:lstStyle/>
                    <a:p>
                      <a:pPr algn="ctr">
                        <a:lnSpc>
                          <a:spcPts val="1440"/>
                        </a:lnSpc>
                        <a:spcAft>
                          <a:spcPts val="0"/>
                        </a:spcAft>
                      </a:pPr>
                      <a:r>
                        <a:rPr lang="ru-RU" sz="1400" b="1" dirty="0">
                          <a:solidFill>
                            <a:srgbClr val="000000"/>
                          </a:solidFill>
                          <a:latin typeface="Trebuchet MS"/>
                          <a:ea typeface="Times New Roman"/>
                          <a:cs typeface="Times New Roman"/>
                        </a:rPr>
                        <a:t>Пульты для голосования</a:t>
                      </a:r>
                      <a:endParaRPr lang="ru-RU" sz="14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a:noFill/>
                    </a:lnB>
                  </a:tcPr>
                </a:tc>
              </a:tr>
            </a:tbl>
          </a:graphicData>
        </a:graphic>
      </p:graphicFrame>
      <p:pic>
        <p:nvPicPr>
          <p:cNvPr id="8194" name="Рисунок 80" descr="Описание: http://newstyle-y.ru/Kabineti/nout-uchenika.jpg"/>
          <p:cNvPicPr>
            <a:picLocks noChangeAspect="1" noChangeArrowheads="1"/>
          </p:cNvPicPr>
          <p:nvPr/>
        </p:nvPicPr>
        <p:blipFill>
          <a:blip r:embed="rId2" cstate="screen"/>
          <a:srcRect/>
          <a:stretch>
            <a:fillRect/>
          </a:stretch>
        </p:blipFill>
        <p:spPr bwMode="auto">
          <a:xfrm>
            <a:off x="1259632" y="3645024"/>
            <a:ext cx="3168352" cy="2088232"/>
          </a:xfrm>
          <a:prstGeom prst="rect">
            <a:avLst/>
          </a:prstGeom>
          <a:noFill/>
        </p:spPr>
      </p:pic>
      <p:pic>
        <p:nvPicPr>
          <p:cNvPr id="8193" name="Рисунок 81" descr="Описание: http://newstyle-y.ru/Kabineti/pult.jpg"/>
          <p:cNvPicPr>
            <a:picLocks noChangeAspect="1" noChangeArrowheads="1"/>
          </p:cNvPicPr>
          <p:nvPr/>
        </p:nvPicPr>
        <p:blipFill>
          <a:blip r:embed="rId3" cstate="screen"/>
          <a:srcRect/>
          <a:stretch>
            <a:fillRect/>
          </a:stretch>
        </p:blipFill>
        <p:spPr bwMode="auto">
          <a:xfrm>
            <a:off x="6012160" y="3645024"/>
            <a:ext cx="1368152" cy="2088232"/>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524000" y="908720"/>
          <a:ext cx="6096000" cy="3068298"/>
        </p:xfrm>
        <a:graphic>
          <a:graphicData uri="http://schemas.openxmlformats.org/drawingml/2006/table">
            <a:tbl>
              <a:tblPr/>
              <a:tblGrid>
                <a:gridCol w="2032000"/>
                <a:gridCol w="2032000"/>
                <a:gridCol w="2032000"/>
              </a:tblGrid>
              <a:tr h="483216">
                <a:tc gridSpan="3">
                  <a:txBody>
                    <a:bodyPr/>
                    <a:lstStyle/>
                    <a:p>
                      <a:pPr algn="ctr">
                        <a:lnSpc>
                          <a:spcPts val="1440"/>
                        </a:lnSpc>
                        <a:spcBef>
                          <a:spcPts val="2250"/>
                        </a:spcBef>
                        <a:spcAft>
                          <a:spcPts val="1050"/>
                        </a:spcAft>
                      </a:pPr>
                      <a:r>
                        <a:rPr lang="ru-RU" sz="1800" b="1" cap="all" dirty="0">
                          <a:solidFill>
                            <a:srgbClr val="0000FF"/>
                          </a:solidFill>
                          <a:latin typeface="Trebuchet MS"/>
                          <a:ea typeface="Times New Roman"/>
                          <a:cs typeface="Times New Roman"/>
                        </a:rPr>
                        <a:t>Электронные образовательные ресурсы </a:t>
                      </a:r>
                      <a:endParaRPr lang="ru-RU" sz="18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864469">
                <a:tc>
                  <a:txBody>
                    <a:bodyPr/>
                    <a:lstStyle/>
                    <a:p>
                      <a:pPr algn="ctr">
                        <a:lnSpc>
                          <a:spcPts val="1440"/>
                        </a:lnSpc>
                        <a:spcAft>
                          <a:spcPts val="0"/>
                        </a:spcAft>
                      </a:pPr>
                      <a:endParaRPr lang="ru-RU" sz="1800">
                        <a:solidFill>
                          <a:srgbClr val="000000"/>
                        </a:solidFill>
                        <a:latin typeface="Trebuchet MS"/>
                        <a:ea typeface="Times New Roman"/>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r>
                        <a:rPr lang="ru-RU" sz="1800" dirty="0">
                          <a:solidFill>
                            <a:srgbClr val="000000"/>
                          </a:solidFill>
                          <a:latin typeface="Trebuchet MS"/>
                          <a:ea typeface="Times New Roman"/>
                          <a:cs typeface="Times New Roman"/>
                        </a:rPr>
                        <a:t>Виртуальные лабораторные работы по физике. 7–9 класс.</a:t>
                      </a:r>
                      <a:endParaRPr lang="ru-RU" sz="18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rowSpan="2">
                  <a:txBody>
                    <a:bodyPr/>
                    <a:lstStyle/>
                    <a:p>
                      <a:pPr algn="ctr">
                        <a:lnSpc>
                          <a:spcPts val="1440"/>
                        </a:lnSpc>
                        <a:spcAft>
                          <a:spcPts val="0"/>
                        </a:spcAft>
                      </a:pPr>
                      <a:endParaRPr lang="ru-RU" sz="11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r>
              <a:tr h="1121426">
                <a:tc>
                  <a:txBody>
                    <a:bodyPr/>
                    <a:lstStyle/>
                    <a:p>
                      <a:pPr algn="ctr">
                        <a:lnSpc>
                          <a:spcPts val="1440"/>
                        </a:lnSpc>
                        <a:spcAft>
                          <a:spcPts val="0"/>
                        </a:spcAft>
                      </a:pPr>
                      <a:endParaRPr lang="ru-RU" sz="1800">
                        <a:solidFill>
                          <a:srgbClr val="000000"/>
                        </a:solidFill>
                        <a:latin typeface="Trebuchet MS"/>
                        <a:ea typeface="Times New Roman"/>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a:txBody>
                    <a:bodyPr/>
                    <a:lstStyle/>
                    <a:p>
                      <a:pPr algn="ctr">
                        <a:lnSpc>
                          <a:spcPts val="1440"/>
                        </a:lnSpc>
                        <a:spcAft>
                          <a:spcPts val="0"/>
                        </a:spcAft>
                      </a:pPr>
                      <a:r>
                        <a:rPr lang="ru-RU" sz="1800" dirty="0">
                          <a:solidFill>
                            <a:srgbClr val="000000"/>
                          </a:solidFill>
                          <a:latin typeface="Trebuchet MS"/>
                          <a:ea typeface="Times New Roman"/>
                          <a:cs typeface="Times New Roman"/>
                        </a:rPr>
                        <a:t>Серия «Интерактивные плакаты». Молекулярная физика. Часть 1</a:t>
                      </a:r>
                      <a:endParaRPr lang="ru-RU" sz="18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w="12700" cap="flat" cmpd="sng" algn="ctr">
                      <a:solidFill>
                        <a:srgbClr val="DADADA"/>
                      </a:solidFill>
                      <a:prstDash val="solid"/>
                      <a:round/>
                      <a:headEnd type="none" w="med" len="med"/>
                      <a:tailEnd type="none" w="med" len="med"/>
                    </a:lnB>
                  </a:tcPr>
                </a:tc>
                <a:tc vMerge="1">
                  <a:txBody>
                    <a:bodyPr/>
                    <a:lstStyle/>
                    <a:p>
                      <a:endParaRPr lang="ru-RU"/>
                    </a:p>
                  </a:txBody>
                  <a:tcPr/>
                </a:tc>
              </a:tr>
              <a:tr h="483216">
                <a:tc gridSpan="3">
                  <a:txBody>
                    <a:bodyPr/>
                    <a:lstStyle/>
                    <a:p>
                      <a:pPr algn="ctr">
                        <a:lnSpc>
                          <a:spcPts val="1440"/>
                        </a:lnSpc>
                        <a:spcBef>
                          <a:spcPts val="2250"/>
                        </a:spcBef>
                        <a:spcAft>
                          <a:spcPts val="1050"/>
                        </a:spcAft>
                      </a:pPr>
                      <a:endParaRPr lang="ru-RU" sz="1100" dirty="0">
                        <a:latin typeface="Calibri"/>
                        <a:ea typeface="Calibri"/>
                        <a:cs typeface="Times New Roman"/>
                      </a:endParaRPr>
                    </a:p>
                  </a:txBody>
                  <a:tcPr marL="76200" marR="76200">
                    <a:lnL>
                      <a:noFill/>
                    </a:lnL>
                    <a:lnR>
                      <a:noFill/>
                    </a:lnR>
                    <a:lnT w="12700" cap="flat" cmpd="sng" algn="ctr">
                      <a:solidFill>
                        <a:srgbClr val="DADADA"/>
                      </a:solidFill>
                      <a:prstDash val="solid"/>
                      <a:round/>
                      <a:headEnd type="none" w="med" len="med"/>
                      <a:tailEnd type="none" w="med" len="med"/>
                    </a:lnT>
                    <a:lnB>
                      <a:noFill/>
                    </a:lnB>
                  </a:tcPr>
                </a:tc>
                <a:tc hMerge="1">
                  <a:txBody>
                    <a:bodyPr/>
                    <a:lstStyle/>
                    <a:p>
                      <a:endParaRPr lang="ru-RU"/>
                    </a:p>
                  </a:txBody>
                  <a:tcPr/>
                </a:tc>
                <a:tc hMerge="1">
                  <a:txBody>
                    <a:bodyPr/>
                    <a:lstStyle/>
                    <a:p>
                      <a:endParaRPr lang="ru-RU"/>
                    </a:p>
                  </a:txBody>
                  <a:tcPr/>
                </a:tc>
              </a:tr>
            </a:tbl>
          </a:graphicData>
        </a:graphic>
      </p:graphicFrame>
      <p:pic>
        <p:nvPicPr>
          <p:cNvPr id="2050" name="Рисунок 82" descr="Описание: http://newstyle-y.ru/pmk/fiz1.jpg"/>
          <p:cNvPicPr>
            <a:picLocks noChangeAspect="1" noChangeArrowheads="1"/>
          </p:cNvPicPr>
          <p:nvPr/>
        </p:nvPicPr>
        <p:blipFill>
          <a:blip r:embed="rId2" cstate="screen"/>
          <a:srcRect/>
          <a:stretch>
            <a:fillRect/>
          </a:stretch>
        </p:blipFill>
        <p:spPr bwMode="auto">
          <a:xfrm>
            <a:off x="827584" y="2204864"/>
            <a:ext cx="1944216" cy="2448272"/>
          </a:xfrm>
          <a:prstGeom prst="rect">
            <a:avLst/>
          </a:prstGeom>
          <a:noFill/>
        </p:spPr>
      </p:pic>
      <p:pic>
        <p:nvPicPr>
          <p:cNvPr id="2049" name="Рисунок 83" descr="Описание: http://newstyle-y.ru/pmk/fiz2.jpg"/>
          <p:cNvPicPr>
            <a:picLocks noChangeAspect="1" noChangeArrowheads="1"/>
          </p:cNvPicPr>
          <p:nvPr/>
        </p:nvPicPr>
        <p:blipFill>
          <a:blip r:embed="rId3" cstate="screen"/>
          <a:srcRect/>
          <a:stretch>
            <a:fillRect/>
          </a:stretch>
        </p:blipFill>
        <p:spPr bwMode="auto">
          <a:xfrm>
            <a:off x="3851920" y="3933056"/>
            <a:ext cx="2232248" cy="2448272"/>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365104"/>
            <a:ext cx="8183880" cy="2088232"/>
          </a:xfrm>
        </p:spPr>
        <p:txBody>
          <a:bodyPr>
            <a:noAutofit/>
          </a:bodyPr>
          <a:lstStyle/>
          <a:p>
            <a:r>
              <a:rPr lang="ru-RU" sz="1400" dirty="0" smtClean="0"/>
              <a:t>«</a:t>
            </a:r>
            <a:r>
              <a:rPr lang="ru-RU" sz="1400" dirty="0" err="1" smtClean="0"/>
              <a:t>ГИА-лаборатория</a:t>
            </a:r>
            <a:r>
              <a:rPr lang="ru-RU" sz="1400" dirty="0" smtClean="0"/>
              <a:t>» - комплект оборудования, специально разработанный для выполнения экспериментальных заданий, включенных в контрольные измерительные материалы, используемые при Государственной итоговой аттестации по физике выпускников основной школы, а также для подготовки к аттестации.</a:t>
            </a:r>
            <a:br>
              <a:rPr lang="ru-RU" sz="1400" dirty="0" smtClean="0"/>
            </a:br>
            <a:r>
              <a:rPr lang="ru-RU" sz="1400" dirty="0" smtClean="0"/>
              <a:t>«</a:t>
            </a:r>
            <a:r>
              <a:rPr lang="ru-RU" sz="1400" dirty="0" err="1" smtClean="0"/>
              <a:t>ГИА-лаборатория</a:t>
            </a:r>
            <a:r>
              <a:rPr lang="ru-RU" sz="1400" dirty="0" smtClean="0"/>
              <a:t>» состоит из четырех тематических наборов: «Механические явления», «Тепловые явления», «Электромагнитные явления», «Оптические и квантовые явления». </a:t>
            </a:r>
            <a:br>
              <a:rPr lang="ru-RU" sz="1400" dirty="0" smtClean="0"/>
            </a:br>
            <a:r>
              <a:rPr lang="ru-RU" sz="1400" dirty="0" smtClean="0"/>
              <a:t> </a:t>
            </a:r>
            <a:endParaRPr lang="ru-RU" sz="1400" dirty="0"/>
          </a:p>
        </p:txBody>
      </p:sp>
      <p:pic>
        <p:nvPicPr>
          <p:cNvPr id="3079" name="Picture 7" descr="http://t-physics.ru/images/stories/gia_3.jpg"/>
          <p:cNvPicPr>
            <a:picLocks noChangeAspect="1" noChangeArrowheads="1"/>
          </p:cNvPicPr>
          <p:nvPr/>
        </p:nvPicPr>
        <p:blipFill>
          <a:blip r:embed="rId2" cstate="screen"/>
          <a:srcRect/>
          <a:stretch>
            <a:fillRect/>
          </a:stretch>
        </p:blipFill>
        <p:spPr bwMode="auto">
          <a:xfrm>
            <a:off x="395536" y="404664"/>
            <a:ext cx="4032448" cy="3642345"/>
          </a:xfrm>
          <a:prstGeom prst="rect">
            <a:avLst/>
          </a:prstGeom>
          <a:noFill/>
        </p:spPr>
      </p:pic>
      <p:pic>
        <p:nvPicPr>
          <p:cNvPr id="3081" name="Picture 9" descr="http://t-physics.ru/images/stories/gia_4.jpg"/>
          <p:cNvPicPr>
            <a:picLocks noChangeAspect="1" noChangeArrowheads="1"/>
          </p:cNvPicPr>
          <p:nvPr/>
        </p:nvPicPr>
        <p:blipFill>
          <a:blip r:embed="rId3" cstate="screen"/>
          <a:srcRect/>
          <a:stretch>
            <a:fillRect/>
          </a:stretch>
        </p:blipFill>
        <p:spPr bwMode="auto">
          <a:xfrm>
            <a:off x="5004048" y="476672"/>
            <a:ext cx="3744416" cy="3528392"/>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Рис. 1"/>
          <p:cNvPicPr/>
          <p:nvPr/>
        </p:nvPicPr>
        <p:blipFill>
          <a:blip r:embed="rId2" cstate="screen"/>
          <a:srcRect/>
          <a:stretch>
            <a:fillRect/>
          </a:stretch>
        </p:blipFill>
        <p:spPr bwMode="auto">
          <a:xfrm>
            <a:off x="1187624" y="2996952"/>
            <a:ext cx="6768752" cy="3155032"/>
          </a:xfrm>
          <a:prstGeom prst="rect">
            <a:avLst/>
          </a:prstGeom>
          <a:noFill/>
          <a:ln w="9525">
            <a:noFill/>
            <a:miter lim="800000"/>
            <a:headEnd/>
            <a:tailEnd/>
          </a:ln>
        </p:spPr>
      </p:pic>
      <p:sp>
        <p:nvSpPr>
          <p:cNvPr id="3" name="Прямоугольник 2"/>
          <p:cNvSpPr/>
          <p:nvPr/>
        </p:nvSpPr>
        <p:spPr>
          <a:xfrm>
            <a:off x="971600" y="764704"/>
            <a:ext cx="7128792" cy="1569660"/>
          </a:xfrm>
          <a:prstGeom prst="rect">
            <a:avLst/>
          </a:prstGeom>
        </p:spPr>
        <p:txBody>
          <a:bodyPr wrap="square">
            <a:spAutoFit/>
          </a:bodyPr>
          <a:lstStyle/>
          <a:p>
            <a:pPr algn="ctr"/>
            <a:r>
              <a:rPr lang="ru-RU" dirty="0" smtClean="0"/>
              <a:t> </a:t>
            </a:r>
            <a:r>
              <a:rPr lang="ru-RU" sz="2400" b="1" dirty="0" smtClean="0">
                <a:latin typeface="Times New Roman" pitchFamily="18" charset="0"/>
                <a:cs typeface="Times New Roman" pitchFamily="18" charset="0"/>
              </a:rPr>
              <a:t>Стандартный набор из четырёх тематических комплектов фронтального оборудования (слева направо): по электродинамике, оптике, механике и молекулярной физике</a:t>
            </a:r>
            <a:endParaRPr lang="ru-RU" sz="2400" b="1"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280</TotalTime>
  <Words>607</Words>
  <Application>Microsoft Office PowerPoint</Application>
  <PresentationFormat>Экран (4:3)</PresentationFormat>
  <Paragraphs>210</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Аспект</vt:lpstr>
      <vt:lpstr> Оборудование кабинета физики  в связи с переходом на ФГОС второго поколения</vt:lpstr>
      <vt:lpstr>Слайд 2</vt:lpstr>
      <vt:lpstr>Слайд 3</vt:lpstr>
      <vt:lpstr>Слайд 4</vt:lpstr>
      <vt:lpstr>Слайд 5</vt:lpstr>
      <vt:lpstr>Слайд 6</vt:lpstr>
      <vt:lpstr>Слайд 7</vt:lpstr>
      <vt:lpstr>«ГИА-лаборатория» - комплект оборудования, специально разработанный для выполнения экспериментальных заданий, включенных в контрольные измерительные материалы, используемые при Государственной итоговой аттестации по физике выпускников основной школы, а также для подготовки к аттестации. «ГИА-лаборатория» состоит из четырех тематических наборов: «Механические явления», «Тепловые явления», «Электромагнитные явления», «Оптические и квантовые явления».   </vt:lpstr>
      <vt:lpstr>Слайд 9</vt:lpstr>
      <vt:lpstr>Слайд 10</vt:lpstr>
      <vt:lpstr>Слайд 11</vt:lpstr>
      <vt:lpstr>Слайд 12</vt:lpstr>
      <vt:lpstr>Слайд 13</vt:lpstr>
      <vt:lpstr>Слайд 14</vt:lpstr>
      <vt:lpstr>Слайд 15</vt:lpstr>
      <vt:lpstr>Слайд 16</vt:lpstr>
      <vt:lpstr>Слайд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ольга</dc:creator>
  <cp:lastModifiedBy>Ирина</cp:lastModifiedBy>
  <cp:revision>32</cp:revision>
  <dcterms:created xsi:type="dcterms:W3CDTF">2013-08-25T13:36:54Z</dcterms:created>
  <dcterms:modified xsi:type="dcterms:W3CDTF">2016-11-07T16:48:52Z</dcterms:modified>
</cp:coreProperties>
</file>