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</p:sldMasterIdLst>
  <p:notesMasterIdLst>
    <p:notesMasterId r:id="rId26"/>
  </p:notesMasterIdLst>
  <p:sldIdLst>
    <p:sldId id="262" r:id="rId3"/>
    <p:sldId id="256" r:id="rId4"/>
    <p:sldId id="257" r:id="rId5"/>
    <p:sldId id="258" r:id="rId6"/>
    <p:sldId id="259" r:id="rId7"/>
    <p:sldId id="260" r:id="rId8"/>
    <p:sldId id="261" r:id="rId9"/>
    <p:sldId id="263" r:id="rId10"/>
    <p:sldId id="264" r:id="rId11"/>
    <p:sldId id="265" r:id="rId12"/>
    <p:sldId id="266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67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477" autoAdjust="0"/>
  </p:normalViewPr>
  <p:slideViewPr>
    <p:cSldViewPr snapToGrid="0">
      <p:cViewPr varScale="1">
        <p:scale>
          <a:sx n="64" d="100"/>
          <a:sy n="64" d="100"/>
        </p:scale>
        <p:origin x="95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C045D3-8D1C-403F-8F84-327C583DEB04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FDDF21-9D1B-4A1A-B1CB-4233C70BFE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967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FDDF21-9D1B-4A1A-B1CB-4233C70BFEF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5591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C3FE9-EF43-457D-8217-F4798B1E3278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A9E57-5C4B-4EC0-8D30-1AEE8D6493D1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9698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C3FE9-EF43-457D-8217-F4798B1E3278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A9E57-5C4B-4EC0-8D30-1AEE8D649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7937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C3FE9-EF43-457D-8217-F4798B1E3278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A9E57-5C4B-4EC0-8D30-1AEE8D649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7245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C3FE9-EF43-457D-8217-F4798B1E3278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A9E57-5C4B-4EC0-8D30-1AEE8D6493D1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54416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C3FE9-EF43-457D-8217-F4798B1E3278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A9E57-5C4B-4EC0-8D30-1AEE8D649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8357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C3FE9-EF43-457D-8217-F4798B1E3278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A9E57-5C4B-4EC0-8D30-1AEE8D6493D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345766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C3FE9-EF43-457D-8217-F4798B1E3278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A9E57-5C4B-4EC0-8D30-1AEE8D649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698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C3FE9-EF43-457D-8217-F4798B1E3278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A9E57-5C4B-4EC0-8D30-1AEE8D649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7832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C3FE9-EF43-457D-8217-F4798B1E3278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A9E57-5C4B-4EC0-8D30-1AEE8D649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3461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5D4CB-C7B5-45A1-9735-CF384A3EC4CD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05.06.2023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F19D08-6312-4F11-A822-8DDBF714F236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4A66AC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4A66AC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66282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5D4CB-C7B5-45A1-9735-CF384A3EC4CD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05.06.2023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F19D08-6312-4F11-A822-8DDBF714F236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4A66AC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4A66AC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5767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C3FE9-EF43-457D-8217-F4798B1E3278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A9E57-5C4B-4EC0-8D30-1AEE8D649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48678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5D4CB-C7B5-45A1-9735-CF384A3EC4CD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05.06.2023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F19D08-6312-4F11-A822-8DDBF714F236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4A66AC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4A66AC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39067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5D4CB-C7B5-45A1-9735-CF384A3EC4CD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05.06.2023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F19D08-6312-4F11-A822-8DDBF714F236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4A66AC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4A66AC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9382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5D4CB-C7B5-45A1-9735-CF384A3EC4CD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05.06.2023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F19D08-6312-4F11-A822-8DDBF714F236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4A66AC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4A66AC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69636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5D4CB-C7B5-45A1-9735-CF384A3EC4CD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05.06.2023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F19D08-6312-4F11-A822-8DDBF714F236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4A66AC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4A66AC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21934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5D4CB-C7B5-45A1-9735-CF384A3EC4CD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05.06.2023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F19D08-6312-4F11-A822-8DDBF714F236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4A66AC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4A66AC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45552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5D4CB-C7B5-45A1-9735-CF384A3EC4CD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05.06.2023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F19D08-6312-4F11-A822-8DDBF714F236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4A66AC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4A66AC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05386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5D4CB-C7B5-45A1-9735-CF384A3EC4CD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05.06.2023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F19D08-6312-4F11-A822-8DDBF714F236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4A66AC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4A66AC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59733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5D4CB-C7B5-45A1-9735-CF384A3EC4CD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05.06.2023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F19D08-6312-4F11-A822-8DDBF714F236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4A66AC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4A66AC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41818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5D4CB-C7B5-45A1-9735-CF384A3EC4CD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05.06.2023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F19D08-6312-4F11-A822-8DDBF714F236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4A66AC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4A66AC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4A66AC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4A66AC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A66AC">
                  <a:lumMod val="60000"/>
                  <a:lumOff val="4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15131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5D4CB-C7B5-45A1-9735-CF384A3EC4CD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05.06.2023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F19D08-6312-4F11-A822-8DDBF714F236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4A66AC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4A66AC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2965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C3FE9-EF43-457D-8217-F4798B1E3278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A9E57-5C4B-4EC0-8D30-1AEE8D649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1780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5D4CB-C7B5-45A1-9735-CF384A3EC4CD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05.06.2023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F19D08-6312-4F11-A822-8DDBF714F236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4A66AC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4A66AC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4A66AC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4A66AC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736550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5D4CB-C7B5-45A1-9735-CF384A3EC4CD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05.06.2023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F19D08-6312-4F11-A822-8DDBF714F236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4A66AC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4A66AC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47656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5D4CB-C7B5-45A1-9735-CF384A3EC4CD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05.06.2023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F19D08-6312-4F11-A822-8DDBF714F236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4A66AC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4A66AC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60384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5D4CB-C7B5-45A1-9735-CF384A3EC4CD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05.06.2023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F19D08-6312-4F11-A822-8DDBF714F236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4A66AC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4A66AC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348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C3FE9-EF43-457D-8217-F4798B1E3278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A9E57-5C4B-4EC0-8D30-1AEE8D649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244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C3FE9-EF43-457D-8217-F4798B1E3278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A9E57-5C4B-4EC0-8D30-1AEE8D649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406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C3FE9-EF43-457D-8217-F4798B1E3278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A9E57-5C4B-4EC0-8D30-1AEE8D649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309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C3FE9-EF43-457D-8217-F4798B1E3278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A9E57-5C4B-4EC0-8D30-1AEE8D649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84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C3FE9-EF43-457D-8217-F4798B1E3278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A9E57-5C4B-4EC0-8D30-1AEE8D649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511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C3FE9-EF43-457D-8217-F4798B1E3278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A9E57-5C4B-4EC0-8D30-1AEE8D649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752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39C3FE9-EF43-457D-8217-F4798B1E3278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3DA9E57-5C4B-4EC0-8D30-1AEE8D649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1976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5D4CB-C7B5-45A1-9735-CF384A3EC4CD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05.06.2023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F19D08-6312-4F11-A822-8DDBF714F236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4A66AC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4A66AC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9478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1783" y="124691"/>
            <a:ext cx="11590348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Российский государственный педагогический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Университет им. А.И. Герцена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ф</a:t>
            </a:r>
            <a:r>
              <a:rPr lang="ru-RU" b="1" dirty="0" smtClean="0">
                <a:solidFill>
                  <a:schemeClr val="bg1"/>
                </a:solidFill>
              </a:rPr>
              <a:t>акультет безопасности жизнедеятельности</a:t>
            </a:r>
            <a:endParaRPr lang="ru-RU" b="1" dirty="0" smtClean="0">
              <a:solidFill>
                <a:schemeClr val="bg1"/>
              </a:solidFill>
            </a:endParaRPr>
          </a:p>
          <a:p>
            <a:pPr algn="ctr"/>
            <a:endParaRPr lang="ru-RU" b="1" dirty="0" smtClean="0">
              <a:solidFill>
                <a:schemeClr val="bg1"/>
              </a:solidFill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Научно-практический семинар: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«Проектная деятельность школьников как условие реализации задач ФГОС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По воспитанию и развитию обучающихся»</a:t>
            </a:r>
            <a:endParaRPr lang="ru-RU" b="1" dirty="0" smtClean="0">
              <a:solidFill>
                <a:schemeClr val="bg1"/>
              </a:solidFill>
            </a:endParaRPr>
          </a:p>
          <a:p>
            <a:pPr algn="ctr"/>
            <a:endParaRPr lang="ru-RU" b="1" dirty="0" smtClean="0">
              <a:solidFill>
                <a:schemeClr val="bg1"/>
              </a:solidFill>
            </a:endParaRPr>
          </a:p>
          <a:p>
            <a:pPr algn="ctr"/>
            <a:endParaRPr lang="ru-RU" b="1" dirty="0" smtClean="0">
              <a:solidFill>
                <a:schemeClr val="bg1"/>
              </a:solidFill>
            </a:endParaRPr>
          </a:p>
          <a:p>
            <a:pPr algn="ctr"/>
            <a:r>
              <a:rPr lang="ru-RU" b="1" i="1" dirty="0" smtClean="0">
                <a:solidFill>
                  <a:schemeClr val="bg1"/>
                </a:solidFill>
              </a:rPr>
              <a:t>Доклад по теме:</a:t>
            </a:r>
            <a:endParaRPr lang="ru-RU" b="1" i="1" dirty="0" smtClean="0">
              <a:solidFill>
                <a:schemeClr val="bg1"/>
              </a:solidFill>
            </a:endParaRPr>
          </a:p>
          <a:p>
            <a:pPr algn="ctr"/>
            <a:r>
              <a:rPr lang="ru-RU" b="1" i="1" dirty="0" smtClean="0">
                <a:solidFill>
                  <a:schemeClr val="bg1"/>
                </a:solidFill>
              </a:rPr>
              <a:t>«Организация </a:t>
            </a:r>
            <a:r>
              <a:rPr lang="ru-RU" b="1" i="1" dirty="0" smtClean="0">
                <a:solidFill>
                  <a:schemeClr val="bg1"/>
                </a:solidFill>
              </a:rPr>
              <a:t>проектной деятельности обучающихся  11 </a:t>
            </a:r>
            <a:r>
              <a:rPr lang="ru-RU" b="1" i="1" dirty="0" smtClean="0">
                <a:solidFill>
                  <a:schemeClr val="bg1"/>
                </a:solidFill>
              </a:rPr>
              <a:t>классов при изучении предмета ОБЖ  </a:t>
            </a:r>
            <a:r>
              <a:rPr lang="ru-RU" b="1" i="1" dirty="0" smtClean="0">
                <a:solidFill>
                  <a:schemeClr val="bg1"/>
                </a:solidFill>
              </a:rPr>
              <a:t>по </a:t>
            </a:r>
            <a:r>
              <a:rPr lang="ru-RU" b="1" i="1" dirty="0" smtClean="0">
                <a:solidFill>
                  <a:schemeClr val="bg1"/>
                </a:solidFill>
              </a:rPr>
              <a:t>теме: «Чрезвычайные ситуации </a:t>
            </a:r>
            <a:r>
              <a:rPr lang="ru-RU" b="1" i="1" dirty="0" smtClean="0">
                <a:solidFill>
                  <a:schemeClr val="bg1"/>
                </a:solidFill>
              </a:rPr>
              <a:t>природного и техногенного </a:t>
            </a:r>
            <a:r>
              <a:rPr lang="ru-RU" b="1" i="1" dirty="0" smtClean="0">
                <a:solidFill>
                  <a:schemeClr val="bg1"/>
                </a:solidFill>
              </a:rPr>
              <a:t>характера»</a:t>
            </a:r>
          </a:p>
          <a:p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Докладчик: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Фатеев </a:t>
            </a:r>
            <a:r>
              <a:rPr lang="ru-RU" b="1" dirty="0" smtClean="0">
                <a:solidFill>
                  <a:schemeClr val="bg1"/>
                </a:solidFill>
              </a:rPr>
              <a:t>Дмитрий Геннадьевич,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преподаватель-организатор  ОБЖ  ГБОУ СОШ № 539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Кировского района Санкт-Петербурга</a:t>
            </a:r>
          </a:p>
          <a:p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Санкт-Петербург</a:t>
            </a:r>
            <a:endParaRPr lang="ru-RU" b="1" dirty="0" smtClean="0">
              <a:solidFill>
                <a:schemeClr val="bg1"/>
              </a:solidFill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2022</a:t>
            </a:r>
            <a:endParaRPr lang="ru-RU" b="1" dirty="0" smtClean="0">
              <a:solidFill>
                <a:schemeClr val="bg1"/>
              </a:solidFill>
            </a:endParaRPr>
          </a:p>
          <a:p>
            <a:pPr algn="ctr"/>
            <a:endParaRPr lang="ru-RU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3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2836" y="762000"/>
            <a:ext cx="1087148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solidFill>
                  <a:schemeClr val="bg1"/>
                </a:solidFill>
              </a:rPr>
              <a:t>Критерии оценивания оформления проектной работы на бумажном носителе</a:t>
            </a:r>
            <a:r>
              <a:rPr lang="ru-RU" b="1" dirty="0" smtClean="0">
                <a:solidFill>
                  <a:schemeClr val="bg1"/>
                </a:solidFill>
              </a:rPr>
              <a:t>. </a:t>
            </a:r>
          </a:p>
          <a:p>
            <a:r>
              <a:rPr lang="ru-RU" b="1" u="sng" dirty="0" smtClean="0">
                <a:solidFill>
                  <a:schemeClr val="bg1"/>
                </a:solidFill>
              </a:rPr>
              <a:t>Критерии оценивания «продукта» проектной деятельности- презентации, памятки </a:t>
            </a:r>
            <a:r>
              <a:rPr lang="ru-RU" b="1" dirty="0" smtClean="0">
                <a:solidFill>
                  <a:schemeClr val="bg1"/>
                </a:solidFill>
              </a:rPr>
              <a:t>(выставлял оценки в электронный журнал, добавив в строку контроль- «домашнее задание»):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- Полнота реализации проектного замысла (уровень воплощения исходной цели, требований в полученном продукте, все ли задачи оказались решены);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- Социальная (практическая, теоретическая) значимость;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- Правильность и грамотность оформления (наличие титульного листа, оглавления, нумерации страниц, введения, заключения, словаря терминов, библиографии);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- Композиционная стройность, логичность изложения (единство, целостность, соподчинение отдельных частей текста, взаимозависимость, взаимодополнение текста и видеоряда, отражение в тексте причинно-следственных связей, наличие рассуждений и выводов);</a:t>
            </a:r>
          </a:p>
          <a:p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49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2618" y="997527"/>
            <a:ext cx="1113169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err="1" smtClean="0">
                <a:solidFill>
                  <a:schemeClr val="bg1"/>
                </a:solidFill>
              </a:rPr>
              <a:t>VI.этап</a:t>
            </a:r>
            <a:r>
              <a:rPr lang="ru-RU" b="1" u="sng" dirty="0" smtClean="0">
                <a:solidFill>
                  <a:schemeClr val="bg1"/>
                </a:solidFill>
              </a:rPr>
              <a:t>. Представление проекта к защите.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Критерии оценивания презентации проектной работы (выставлял оценки в электронный журнал, добавив в строку контроль- «работа на уроке»):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- Качество доклада (полнота представления работы, подходов, результатов; аргументированность и убежденность);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- Объем и глубина знаний по теме (эрудиция, наличие метапредметных связей);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- Полнота раскрытия выбранной темы при защите;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- Представление проекта (культура речи, манера, использование наглядных средств, чувство времени, импровизационное начало, держание внимания аудитории) ;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- Ответы на вопросы (полнота, аргументированность, логичность, убежденность, дружелюбие);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- Деловые и волевые качества докладчика (умение принять ответственное решение, готовность к дискуссии, доброжелательность, контактность);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- Правильно оформленная презентация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42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4FDCEE-B80F-4E26-B719-8D0506CD3D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2376" y="975162"/>
            <a:ext cx="9251577" cy="3486060"/>
          </a:xfrm>
        </p:spPr>
        <p:txBody>
          <a:bodyPr/>
          <a:lstStyle/>
          <a:p>
            <a:r>
              <a:rPr lang="ru-RU" dirty="0"/>
              <a:t>Лето 2021. Отбойные течения в Калининградской области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492FA34-7F91-4B0A-A878-31222F8D6F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97017" y="4785939"/>
            <a:ext cx="7766936" cy="1096899"/>
          </a:xfrm>
        </p:spPr>
        <p:txBody>
          <a:bodyPr/>
          <a:lstStyle/>
          <a:p>
            <a:r>
              <a:rPr lang="ru-RU" dirty="0">
                <a:solidFill>
                  <a:schemeClr val="accent2"/>
                </a:solidFill>
              </a:rPr>
              <a:t>Выполнила Каменева Валерия, ученица 11 класса</a:t>
            </a:r>
          </a:p>
        </p:txBody>
      </p:sp>
    </p:spTree>
    <p:extLst>
      <p:ext uri="{BB962C8B-B14F-4D97-AF65-F5344CB8AC3E}">
        <p14:creationId xmlns:p14="http://schemas.microsoft.com/office/powerpoint/2010/main" val="177930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6A79A4-2320-4C47-934E-20401F62A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886" y="385482"/>
            <a:ext cx="3204384" cy="905435"/>
          </a:xfrm>
        </p:spPr>
        <p:txBody>
          <a:bodyPr>
            <a:normAutofit/>
          </a:bodyPr>
          <a:lstStyle/>
          <a:p>
            <a:r>
              <a:rPr lang="ru-RU" sz="4400" dirty="0"/>
              <a:t>Обзор ЧС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37DEBB-1F9E-4161-A058-A4A4A9036935}"/>
              </a:ext>
            </a:extLst>
          </p:cNvPr>
          <p:cNvSpPr txBox="1"/>
          <p:nvPr/>
        </p:nvSpPr>
        <p:spPr>
          <a:xfrm>
            <a:off x="790886" y="1328424"/>
            <a:ext cx="357691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Только за один день (17 июля) в нескольких населённых пунктах утонули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5 человек.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23 июля в Зеленоградске утонул мужчина. В тот день купаться было запрещено.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802157-6B53-452C-8C05-95903C304CCB}"/>
              </a:ext>
            </a:extLst>
          </p:cNvPr>
          <p:cNvSpPr txBox="1"/>
          <p:nvPr/>
        </p:nvSpPr>
        <p:spPr>
          <a:xfrm>
            <a:off x="4319552" y="4624999"/>
            <a:ext cx="17764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Фото: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ruwest.ru</a:t>
            </a:r>
            <a:endParaRPr kumimoji="0" lang="ru-RU" sz="1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6D4597-9074-4CBB-8ED1-BA541CB2C423}"/>
              </a:ext>
            </a:extLst>
          </p:cNvPr>
          <p:cNvSpPr txBox="1"/>
          <p:nvPr/>
        </p:nvSpPr>
        <p:spPr>
          <a:xfrm>
            <a:off x="790886" y="5151583"/>
            <a:ext cx="85078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Во всех вышеперечисленных случаях люди погибли из-за отбойного течения.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C8443BB-ECCA-4C53-8CC5-F7E2570CE4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4"/>
          <a:stretch/>
        </p:blipFill>
        <p:spPr>
          <a:xfrm>
            <a:off x="4450476" y="1290917"/>
            <a:ext cx="4849774" cy="3240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13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9C212F-5236-4D4C-9AA0-4BAE9BE08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026" y="340877"/>
            <a:ext cx="9540184" cy="1255057"/>
          </a:xfrm>
        </p:spPr>
        <p:txBody>
          <a:bodyPr>
            <a:normAutofit/>
          </a:bodyPr>
          <a:lstStyle/>
          <a:p>
            <a:r>
              <a:rPr lang="ru-RU" sz="4300" dirty="0"/>
              <a:t>Отбойное течение </a:t>
            </a:r>
            <a:r>
              <a:rPr lang="ru-RU" sz="3100" dirty="0"/>
              <a:t>(от англ. </a:t>
            </a:r>
            <a:r>
              <a:rPr lang="ru-RU" sz="3100" i="1" dirty="0"/>
              <a:t>"</a:t>
            </a:r>
            <a:r>
              <a:rPr lang="ru-RU" sz="3100" i="1" dirty="0" err="1"/>
              <a:t>rip</a:t>
            </a:r>
            <a:r>
              <a:rPr lang="ru-RU" sz="3100" i="1" dirty="0"/>
              <a:t> </a:t>
            </a:r>
            <a:r>
              <a:rPr lang="ru-RU" sz="3100" i="1" dirty="0" err="1"/>
              <a:t>current</a:t>
            </a:r>
            <a:r>
              <a:rPr lang="ru-RU" sz="3100" i="1" dirty="0"/>
              <a:t>")</a:t>
            </a:r>
            <a:r>
              <a:rPr lang="ru-RU" sz="3100" dirty="0"/>
              <a:t> -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ADCC0B6-E143-4998-B813-09646DE0CF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994" y="1843991"/>
            <a:ext cx="4735981" cy="47359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F524C37-648B-486A-8300-D3655C303073}"/>
              </a:ext>
            </a:extLst>
          </p:cNvPr>
          <p:cNvSpPr txBox="1"/>
          <p:nvPr/>
        </p:nvSpPr>
        <p:spPr>
          <a:xfrm>
            <a:off x="329026" y="968406"/>
            <a:ext cx="9038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один из видов морских прибрежных течений, направленное под прямым углом от берега к морю.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57CC24-4165-4C2A-83D9-0724E697FB92}"/>
              </a:ext>
            </a:extLst>
          </p:cNvPr>
          <p:cNvSpPr txBox="1"/>
          <p:nvPr/>
        </p:nvSpPr>
        <p:spPr>
          <a:xfrm>
            <a:off x="7231978" y="2515794"/>
            <a:ext cx="21352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Другие названия: разрывное течение (волна),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рип</a:t>
            </a:r>
            <a:r>
              <a:rPr kumimoji="0" lang="ru-RU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,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тягун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, отбойная волна</a:t>
            </a:r>
          </a:p>
        </p:txBody>
      </p:sp>
    </p:spTree>
    <p:extLst>
      <p:ext uri="{BB962C8B-B14F-4D97-AF65-F5344CB8AC3E}">
        <p14:creationId xmlns:p14="http://schemas.microsoft.com/office/powerpoint/2010/main" val="371127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8DE6BF-CB44-4682-9E62-262E03FCE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722" y="475747"/>
            <a:ext cx="10510619" cy="566738"/>
          </a:xfrm>
        </p:spPr>
        <p:txBody>
          <a:bodyPr>
            <a:noAutofit/>
          </a:bodyPr>
          <a:lstStyle/>
          <a:p>
            <a:r>
              <a:rPr lang="ru-RU" sz="4300" dirty="0"/>
              <a:t>Признаки отбойного течения: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DECFABD-1EF3-4A4C-841A-0377DA73F4E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47" b="11847"/>
          <a:stretch>
            <a:fillRect/>
          </a:stretch>
        </p:blipFill>
        <p:spPr>
          <a:xfrm>
            <a:off x="677334" y="1168855"/>
            <a:ext cx="10837332" cy="4848079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D748B718-566B-4ED6-A033-3D8972F479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492674" y="6143305"/>
            <a:ext cx="8596667" cy="477895"/>
          </a:xfrm>
        </p:spPr>
        <p:txBody>
          <a:bodyPr>
            <a:normAutofit/>
          </a:bodyPr>
          <a:lstStyle/>
          <a:p>
            <a:r>
              <a:rPr lang="ru-RU" sz="2400" dirty="0"/>
              <a:t>Разрыв в общей структуре приливных волн </a:t>
            </a:r>
          </a:p>
        </p:txBody>
      </p:sp>
    </p:spTree>
    <p:extLst>
      <p:ext uri="{BB962C8B-B14F-4D97-AF65-F5344CB8AC3E}">
        <p14:creationId xmlns:p14="http://schemas.microsoft.com/office/powerpoint/2010/main" val="105351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4686856-827E-4C78-A6AA-5A5E3A77F6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99" y="283508"/>
            <a:ext cx="10826071" cy="58662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A5C754D-B669-4431-8EE6-38AF8C7A55E4}"/>
              </a:ext>
            </a:extLst>
          </p:cNvPr>
          <p:cNvSpPr txBox="1"/>
          <p:nvPr/>
        </p:nvSpPr>
        <p:spPr>
          <a:xfrm>
            <a:off x="1798170" y="6197974"/>
            <a:ext cx="85956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Видна «река», уходящая в море перпендикулярно берегу</a:t>
            </a:r>
          </a:p>
        </p:txBody>
      </p:sp>
    </p:spTree>
    <p:extLst>
      <p:ext uri="{BB962C8B-B14F-4D97-AF65-F5344CB8AC3E}">
        <p14:creationId xmlns:p14="http://schemas.microsoft.com/office/powerpoint/2010/main" val="26416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88C19AD-2D79-4B81-909E-A5F039C202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513" y="327212"/>
            <a:ext cx="9938974" cy="6203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52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A8E45D7-77C2-43CB-BDC7-14D63ABB94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776" y="204694"/>
            <a:ext cx="9030448" cy="60504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386B472-6C98-4B2D-96FE-85F31194DBAD}"/>
              </a:ext>
            </a:extLst>
          </p:cNvPr>
          <p:cNvSpPr txBox="1"/>
          <p:nvPr/>
        </p:nvSpPr>
        <p:spPr>
          <a:xfrm>
            <a:off x="1163170" y="6255095"/>
            <a:ext cx="98656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Участок воды отличается по цвету от остальной поверхности моря</a:t>
            </a:r>
          </a:p>
        </p:txBody>
      </p:sp>
    </p:spTree>
    <p:extLst>
      <p:ext uri="{BB962C8B-B14F-4D97-AF65-F5344CB8AC3E}">
        <p14:creationId xmlns:p14="http://schemas.microsoft.com/office/powerpoint/2010/main" val="12213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249E2F7E-2C42-4083-B576-F820BB44FC1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86"/>
          <a:stretch/>
        </p:blipFill>
        <p:spPr>
          <a:xfrm>
            <a:off x="223068" y="419496"/>
            <a:ext cx="5757223" cy="3975053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E6E3ECF5-CA17-42B0-B3B1-3DBC21F6353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469776"/>
            <a:ext cx="5962579" cy="3975052"/>
          </a:xfrm>
        </p:spPr>
      </p:pic>
    </p:spTree>
    <p:extLst>
      <p:ext uri="{BB962C8B-B14F-4D97-AF65-F5344CB8AC3E}">
        <p14:creationId xmlns:p14="http://schemas.microsoft.com/office/powerpoint/2010/main" val="229475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6910" y="803564"/>
            <a:ext cx="1032596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u="sng" dirty="0" smtClean="0">
                <a:solidFill>
                  <a:schemeClr val="bg1"/>
                </a:solidFill>
              </a:rPr>
              <a:t>Цель </a:t>
            </a:r>
            <a:r>
              <a:rPr lang="ru-RU" sz="2000" b="1" u="sng" dirty="0" smtClean="0">
                <a:solidFill>
                  <a:schemeClr val="bg1"/>
                </a:solidFill>
              </a:rPr>
              <a:t>доклада</a:t>
            </a:r>
            <a:r>
              <a:rPr lang="ru-RU" sz="2000" b="1" dirty="0" smtClean="0">
                <a:solidFill>
                  <a:schemeClr val="bg1"/>
                </a:solidFill>
              </a:rPr>
              <a:t>: указать </a:t>
            </a:r>
            <a:r>
              <a:rPr lang="ru-RU" sz="2000" b="1" dirty="0" smtClean="0">
                <a:solidFill>
                  <a:schemeClr val="bg1"/>
                </a:solidFill>
              </a:rPr>
              <a:t>основные подходы к организации и планированию проектной деятельности обучающихся;  основные технологии организации проектирования;   подходы к оценке проектной деятельности обучающихся 11 класса по теме курса ОБЖ «ЧС природного и техногенного характера».</a:t>
            </a:r>
          </a:p>
          <a:p>
            <a:pPr algn="just"/>
            <a:endParaRPr lang="ru-RU" sz="2000" b="1" u="sng" dirty="0" smtClean="0">
              <a:solidFill>
                <a:schemeClr val="bg1"/>
              </a:solidFill>
            </a:endParaRPr>
          </a:p>
          <a:p>
            <a:pPr algn="just"/>
            <a:r>
              <a:rPr lang="ru-RU" sz="2000" b="1" u="sng" dirty="0" smtClean="0">
                <a:solidFill>
                  <a:schemeClr val="bg1"/>
                </a:solidFill>
              </a:rPr>
              <a:t>Предмет:</a:t>
            </a:r>
            <a:r>
              <a:rPr lang="ru-RU" sz="2000" b="1" dirty="0" smtClean="0">
                <a:solidFill>
                  <a:schemeClr val="bg1"/>
                </a:solidFill>
              </a:rPr>
              <a:t> планирование и организация проектной деятельности обучающихся 11 класса по теме курса ОБЖ «ЧС природного и техногенного характера».</a:t>
            </a:r>
          </a:p>
          <a:p>
            <a:pPr algn="just"/>
            <a:endParaRPr lang="ru-RU" sz="2000" b="1" u="sng" dirty="0" smtClean="0">
              <a:solidFill>
                <a:schemeClr val="bg1"/>
              </a:solidFill>
            </a:endParaRPr>
          </a:p>
          <a:p>
            <a:pPr algn="just"/>
            <a:r>
              <a:rPr lang="ru-RU" sz="2000" b="1" u="sng" dirty="0" smtClean="0">
                <a:solidFill>
                  <a:schemeClr val="bg1"/>
                </a:solidFill>
              </a:rPr>
              <a:t>Объект: </a:t>
            </a:r>
            <a:r>
              <a:rPr lang="ru-RU" sz="2000" b="1" dirty="0" smtClean="0">
                <a:solidFill>
                  <a:schemeClr val="bg1"/>
                </a:solidFill>
              </a:rPr>
              <a:t>организация проектной деятельности обучающихся.</a:t>
            </a:r>
          </a:p>
          <a:p>
            <a:pPr algn="just"/>
            <a:endParaRPr lang="ru-RU" sz="2000" b="1" dirty="0">
              <a:solidFill>
                <a:schemeClr val="bg1"/>
              </a:solidFill>
            </a:endParaRPr>
          </a:p>
          <a:p>
            <a:pPr algn="just"/>
            <a:r>
              <a:rPr lang="ru-RU" sz="2000" b="1" u="sng" dirty="0" smtClean="0">
                <a:solidFill>
                  <a:schemeClr val="bg1"/>
                </a:solidFill>
              </a:rPr>
              <a:t>Место реализации: </a:t>
            </a:r>
            <a:r>
              <a:rPr lang="ru-RU" sz="2000" b="1" dirty="0" smtClean="0">
                <a:solidFill>
                  <a:schemeClr val="bg1"/>
                </a:solidFill>
              </a:rPr>
              <a:t>ГБОУ СОШ № 539 Кировского района Санкт-Петербурга.</a:t>
            </a:r>
          </a:p>
          <a:p>
            <a:pPr algn="just"/>
            <a:endParaRPr lang="ru-RU" sz="2000" b="1" u="sng" dirty="0" smtClean="0">
              <a:solidFill>
                <a:schemeClr val="bg1"/>
              </a:solidFill>
            </a:endParaRPr>
          </a:p>
          <a:p>
            <a:pPr algn="just"/>
            <a:r>
              <a:rPr lang="ru-RU" sz="2000" b="1" u="sng" dirty="0" smtClean="0">
                <a:solidFill>
                  <a:schemeClr val="bg1"/>
                </a:solidFill>
              </a:rPr>
              <a:t>Субъекты деятельности</a:t>
            </a:r>
            <a:r>
              <a:rPr lang="ru-RU" sz="2000" b="1" dirty="0" smtClean="0">
                <a:solidFill>
                  <a:schemeClr val="bg1"/>
                </a:solidFill>
              </a:rPr>
              <a:t>: преподаватель-организатор ОБЖ; обучающиеся 11 класса (25 человек).</a:t>
            </a:r>
          </a:p>
          <a:p>
            <a:endParaRPr lang="ru-RU" sz="2000" b="1" dirty="0" smtClean="0">
              <a:solidFill>
                <a:schemeClr val="bg1"/>
              </a:solidFill>
            </a:endParaRPr>
          </a:p>
          <a:p>
            <a:endParaRPr lang="ru-RU" sz="2000" b="1" dirty="0">
              <a:solidFill>
                <a:schemeClr val="bg1"/>
              </a:solidFill>
            </a:endParaRPr>
          </a:p>
          <a:p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72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678B1DC-6156-4C5D-BA1C-1BE5C461A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87" y="201723"/>
            <a:ext cx="10654025" cy="59928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2D3DADC-DB15-4A2B-B08E-552C343A2B5B}"/>
              </a:ext>
            </a:extLst>
          </p:cNvPr>
          <p:cNvSpPr txBox="1"/>
          <p:nvPr/>
        </p:nvSpPr>
        <p:spPr>
          <a:xfrm>
            <a:off x="67734" y="6194612"/>
            <a:ext cx="12124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Обычно в местах появления разрывных волн установлены предупреждающие знаки</a:t>
            </a:r>
          </a:p>
        </p:txBody>
      </p:sp>
    </p:spTree>
    <p:extLst>
      <p:ext uri="{BB962C8B-B14F-4D97-AF65-F5344CB8AC3E}">
        <p14:creationId xmlns:p14="http://schemas.microsoft.com/office/powerpoint/2010/main" val="78399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D1D00E-7D77-49D9-AFCF-29451B158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757" y="403412"/>
            <a:ext cx="9327277" cy="1320800"/>
          </a:xfrm>
        </p:spPr>
        <p:txBody>
          <a:bodyPr>
            <a:noAutofit/>
          </a:bodyPr>
          <a:lstStyle/>
          <a:p>
            <a:r>
              <a:rPr lang="ru-RU" sz="4300" dirty="0"/>
              <a:t>Если Вы попали в отбойное течение: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FA13C1-82BA-4AE3-ADC3-FD3B99FF1AB0}"/>
              </a:ext>
            </a:extLst>
          </p:cNvPr>
          <p:cNvSpPr txBox="1"/>
          <p:nvPr/>
        </p:nvSpPr>
        <p:spPr>
          <a:xfrm>
            <a:off x="569757" y="1837765"/>
            <a:ext cx="89467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1.	Не паникуйте.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2.	Не сопротивляйтесь течению. Гребите не к берегу, а вдоль него. Если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рип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узкий (до 5 м), Вы легко из него выберетесь.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3.	Не расходуйте силы, если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рип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широкий и Вы понимаете, что выйти не получается. Расслабьтесь и позвольте течению нести Вас дальше.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4.	Когда отбойное течение ослабеет, проплывите ещё 50-100 м </a:t>
            </a:r>
            <a:r>
              <a: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вдоль берега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и только </a:t>
            </a:r>
            <a:r>
              <a: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потом возвращайтесь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к берегу.</a:t>
            </a:r>
          </a:p>
        </p:txBody>
      </p:sp>
    </p:spTree>
    <p:extLst>
      <p:ext uri="{BB962C8B-B14F-4D97-AF65-F5344CB8AC3E}">
        <p14:creationId xmlns:p14="http://schemas.microsoft.com/office/powerpoint/2010/main" val="177641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CA560C1-F0A3-442D-B2B0-E7DEBF09D6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93" y="107291"/>
            <a:ext cx="11246413" cy="6643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27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5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1891" y="302359"/>
            <a:ext cx="10954616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solidFill>
                  <a:schemeClr val="bg1"/>
                </a:solidFill>
              </a:rPr>
              <a:t>Задачи:</a:t>
            </a:r>
          </a:p>
          <a:p>
            <a:endParaRPr lang="ru-RU" sz="2000" b="1" u="sng" dirty="0" smtClean="0">
              <a:solidFill>
                <a:schemeClr val="bg1"/>
              </a:solidFill>
            </a:endParaRPr>
          </a:p>
          <a:p>
            <a:r>
              <a:rPr lang="ru-RU" sz="2000" b="1" dirty="0" smtClean="0">
                <a:solidFill>
                  <a:schemeClr val="bg1"/>
                </a:solidFill>
              </a:rPr>
              <a:t>-	Определить предметное содержание курса ОБЖ, изучаемое в рамках проектной деятельности обучающихся 11 класса по теме курса ОБЖ «ЧС природного и техногенного характера»;</a:t>
            </a:r>
          </a:p>
          <a:p>
            <a:endParaRPr lang="ru-RU" sz="2000" b="1" dirty="0" smtClean="0">
              <a:solidFill>
                <a:schemeClr val="bg1"/>
              </a:solidFill>
            </a:endParaRPr>
          </a:p>
          <a:p>
            <a:r>
              <a:rPr lang="ru-RU" sz="2000" b="1" dirty="0" smtClean="0">
                <a:solidFill>
                  <a:schemeClr val="bg1"/>
                </a:solidFill>
              </a:rPr>
              <a:t>-	Создание проблемного поля (проблемной ситуации) проектной деятельности;</a:t>
            </a:r>
          </a:p>
          <a:p>
            <a:endParaRPr lang="ru-RU" sz="2000" b="1" dirty="0" smtClean="0">
              <a:solidFill>
                <a:schemeClr val="bg1"/>
              </a:solidFill>
            </a:endParaRPr>
          </a:p>
          <a:p>
            <a:r>
              <a:rPr lang="ru-RU" sz="2000" b="1" dirty="0" smtClean="0">
                <a:solidFill>
                  <a:schemeClr val="bg1"/>
                </a:solidFill>
              </a:rPr>
              <a:t>-	Организация планирования деятельности обучающихся;</a:t>
            </a:r>
          </a:p>
          <a:p>
            <a:endParaRPr lang="ru-RU" sz="2000" b="1" dirty="0" smtClean="0">
              <a:solidFill>
                <a:schemeClr val="bg1"/>
              </a:solidFill>
            </a:endParaRPr>
          </a:p>
          <a:p>
            <a:r>
              <a:rPr lang="ru-RU" sz="2000" b="1" dirty="0" smtClean="0">
                <a:solidFill>
                  <a:schemeClr val="bg1"/>
                </a:solidFill>
              </a:rPr>
              <a:t>-	Организация проектно-исследовательской работы обучающихся 11 класса по теме курса ОБЖ «ЧС природного и техногенного характера»;</a:t>
            </a:r>
          </a:p>
          <a:p>
            <a:endParaRPr lang="ru-RU" sz="2000" b="1" dirty="0" smtClean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r>
              <a:rPr lang="ru-RU" sz="2000" b="1" dirty="0" smtClean="0">
                <a:solidFill>
                  <a:schemeClr val="bg1"/>
                </a:solidFill>
              </a:rPr>
              <a:t>Определение основных подходов к оценке проектной деятельности обучающихся.</a:t>
            </a:r>
          </a:p>
          <a:p>
            <a:pPr marL="342900" indent="-342900">
              <a:buFontTx/>
              <a:buChar char="-"/>
            </a:pPr>
            <a:endParaRPr lang="ru-RU" sz="2000" b="1" dirty="0">
              <a:solidFill>
                <a:schemeClr val="bg1"/>
              </a:solidFill>
            </a:endParaRPr>
          </a:p>
          <a:p>
            <a:r>
              <a:rPr lang="ru-RU" sz="2000" b="1" u="sng" dirty="0" smtClean="0">
                <a:solidFill>
                  <a:schemeClr val="bg1"/>
                </a:solidFill>
              </a:rPr>
              <a:t>Условия для организации работы: </a:t>
            </a:r>
            <a:r>
              <a:rPr lang="ru-RU" sz="2000" b="1" dirty="0" smtClean="0">
                <a:solidFill>
                  <a:schemeClr val="bg1"/>
                </a:solidFill>
              </a:rPr>
              <a:t>учебный класс, персональный компьютер с доступом в информационно-телекоммуникационную сеть «Интернет», принтер, USB-</a:t>
            </a:r>
            <a:r>
              <a:rPr lang="ru-RU" sz="2000" b="1" dirty="0" err="1" smtClean="0">
                <a:solidFill>
                  <a:schemeClr val="bg1"/>
                </a:solidFill>
              </a:rPr>
              <a:t>флеш</a:t>
            </a:r>
            <a:r>
              <a:rPr lang="ru-RU" sz="2000" b="1" dirty="0" smtClean="0">
                <a:solidFill>
                  <a:schemeClr val="bg1"/>
                </a:solidFill>
              </a:rPr>
              <a:t>-накопитель, проектор с экраном.</a:t>
            </a:r>
          </a:p>
          <a:p>
            <a:pPr marL="342900" indent="-342900">
              <a:buFontTx/>
              <a:buChar char="-"/>
            </a:pP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80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6691" y="775855"/>
            <a:ext cx="10557597" cy="7155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u="sng" dirty="0" err="1" smtClean="0">
                <a:solidFill>
                  <a:schemeClr val="bg1"/>
                </a:solidFill>
              </a:rPr>
              <a:t>I.Подготовительный</a:t>
            </a:r>
            <a:r>
              <a:rPr lang="ru-RU" b="1" u="sng" dirty="0" smtClean="0">
                <a:solidFill>
                  <a:schemeClr val="bg1"/>
                </a:solidFill>
              </a:rPr>
              <a:t> этап: 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chemeClr val="bg1"/>
                </a:solidFill>
              </a:rPr>
              <a:t>Анализ новостей и сбор информации о ЧС природного и техногенного характера, происшедших в России и мире в период с 15.06.21 по 15.08.21.</a:t>
            </a:r>
          </a:p>
          <a:p>
            <a:pPr>
              <a:lnSpc>
                <a:spcPct val="150000"/>
              </a:lnSpc>
            </a:pPr>
            <a:r>
              <a:rPr lang="ru-RU" b="1" u="sng" dirty="0" smtClean="0">
                <a:solidFill>
                  <a:schemeClr val="bg1"/>
                </a:solidFill>
              </a:rPr>
              <a:t>Анализ программы </a:t>
            </a:r>
            <a:r>
              <a:rPr lang="ru-RU" b="1" dirty="0" smtClean="0">
                <a:solidFill>
                  <a:schemeClr val="bg1"/>
                </a:solidFill>
              </a:rPr>
              <a:t>курса ОБЖ по теме «ЧС природного и техногенного характера», внесение корректировок в рабочую программу курса ОБЖ для 11 класса.</a:t>
            </a:r>
          </a:p>
          <a:p>
            <a:pPr>
              <a:lnSpc>
                <a:spcPct val="150000"/>
              </a:lnSpc>
            </a:pPr>
            <a:r>
              <a:rPr lang="ru-RU" b="1" u="sng" dirty="0" smtClean="0">
                <a:solidFill>
                  <a:schemeClr val="bg1"/>
                </a:solidFill>
              </a:rPr>
              <a:t>Вычленение ЧС происшедших </a:t>
            </a:r>
            <a:r>
              <a:rPr lang="ru-RU" b="1" dirty="0" smtClean="0">
                <a:solidFill>
                  <a:schemeClr val="bg1"/>
                </a:solidFill>
              </a:rPr>
              <a:t>с 15.06.21 по 15.08.21 по разнородности, классификации, месту, событию (возможны и в нашем регионе), последствиях и т.п.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chemeClr val="bg1"/>
                </a:solidFill>
              </a:rPr>
              <a:t>15.08.21-20.08.21 </a:t>
            </a:r>
            <a:r>
              <a:rPr lang="ru-RU" b="1" u="sng" dirty="0" smtClean="0">
                <a:solidFill>
                  <a:schemeClr val="bg1"/>
                </a:solidFill>
              </a:rPr>
              <a:t>Формирование окончательного списка происшествий</a:t>
            </a:r>
            <a:r>
              <a:rPr lang="ru-RU" b="1" dirty="0" smtClean="0">
                <a:solidFill>
                  <a:schemeClr val="bg1"/>
                </a:solidFill>
              </a:rPr>
              <a:t>, с указанием даты события и заголовка новостей. (Приложение №1)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chemeClr val="bg1"/>
                </a:solidFill>
              </a:rPr>
              <a:t>21-23.08.21 </a:t>
            </a:r>
            <a:r>
              <a:rPr lang="ru-RU" b="1" u="sng" dirty="0" smtClean="0">
                <a:solidFill>
                  <a:schemeClr val="bg1"/>
                </a:solidFill>
              </a:rPr>
              <a:t>корректировка рабочей программы </a:t>
            </a:r>
            <a:r>
              <a:rPr lang="ru-RU" b="1" dirty="0" smtClean="0">
                <a:solidFill>
                  <a:schemeClr val="bg1"/>
                </a:solidFill>
              </a:rPr>
              <a:t>по учебному предмету ОБЖ 11 класс, в части первого вводного урока, с обозначением выбора ЧС по теме проектной деятельности; критериев оценки проектной деятельности обучающихся.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chemeClr val="bg1"/>
                </a:solidFill>
              </a:rPr>
              <a:t>23-25.08.21 </a:t>
            </a:r>
            <a:r>
              <a:rPr lang="ru-RU" b="1" u="sng" dirty="0" smtClean="0">
                <a:solidFill>
                  <a:schemeClr val="bg1"/>
                </a:solidFill>
              </a:rPr>
              <a:t>утверждение рабочей программы </a:t>
            </a:r>
            <a:r>
              <a:rPr lang="ru-RU" b="1" dirty="0" smtClean="0">
                <a:solidFill>
                  <a:schemeClr val="bg1"/>
                </a:solidFill>
              </a:rPr>
              <a:t>по учебному предмету ОБЖ 11 класс</a:t>
            </a:r>
          </a:p>
          <a:p>
            <a:pPr>
              <a:lnSpc>
                <a:spcPct val="150000"/>
              </a:lnSpc>
            </a:pPr>
            <a:endParaRPr lang="ru-RU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ru-RU" b="1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ru-RU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287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819" y="429492"/>
            <a:ext cx="11831782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Список происшествий, с указанием даты события и заголовка новостей.                                                       Приложение №1</a:t>
            </a:r>
          </a:p>
          <a:p>
            <a:r>
              <a:rPr lang="ru-RU" sz="1400" b="1" dirty="0" smtClean="0">
                <a:solidFill>
                  <a:schemeClr val="bg1"/>
                </a:solidFill>
              </a:rPr>
              <a:t>1.	24.06. Экстремальная засуха в РФ (Башкирия, Курганская и др.).</a:t>
            </a:r>
          </a:p>
          <a:p>
            <a:r>
              <a:rPr lang="ru-RU" sz="1400" b="1" dirty="0" smtClean="0">
                <a:solidFill>
                  <a:schemeClr val="bg1"/>
                </a:solidFill>
              </a:rPr>
              <a:t>2.	28.06. Супер Ливень в Москве.</a:t>
            </a:r>
          </a:p>
          <a:p>
            <a:r>
              <a:rPr lang="ru-RU" sz="1400" b="1" dirty="0" smtClean="0">
                <a:solidFill>
                  <a:schemeClr val="bg1"/>
                </a:solidFill>
              </a:rPr>
              <a:t>3.	17.06. Потоп в Ялте и Керчи.</a:t>
            </a:r>
          </a:p>
          <a:p>
            <a:r>
              <a:rPr lang="ru-RU" sz="1400" b="1" dirty="0" smtClean="0">
                <a:solidFill>
                  <a:schemeClr val="bg1"/>
                </a:solidFill>
              </a:rPr>
              <a:t>4.	28.06. Пожар и взрыв в Лондоне.           5.	20-23.06. Ураган в Чехии.</a:t>
            </a:r>
          </a:p>
          <a:p>
            <a:r>
              <a:rPr lang="ru-RU" sz="1400" b="1" dirty="0" smtClean="0">
                <a:solidFill>
                  <a:schemeClr val="bg1"/>
                </a:solidFill>
              </a:rPr>
              <a:t>6.	25-26.06. Паводок на Дальнем Востоке</a:t>
            </a:r>
          </a:p>
          <a:p>
            <a:r>
              <a:rPr lang="ru-RU" sz="1400" b="1" dirty="0" smtClean="0">
                <a:solidFill>
                  <a:schemeClr val="bg1"/>
                </a:solidFill>
              </a:rPr>
              <a:t>7.	22.06. Пожар в многоэтажном доме от удара молнии в пригородном микрорайоне «Залесье» Челябинска.</a:t>
            </a:r>
          </a:p>
          <a:p>
            <a:r>
              <a:rPr lang="ru-RU" sz="1400" b="1" dirty="0" smtClean="0">
                <a:solidFill>
                  <a:schemeClr val="bg1"/>
                </a:solidFill>
              </a:rPr>
              <a:t>8.	22-25.06 Жара в Москве и Санкт-Петербурге. 30.06. Жара в Канаде (+49С 230 погибших).</a:t>
            </a:r>
          </a:p>
          <a:p>
            <a:r>
              <a:rPr lang="ru-RU" sz="1400" b="1" dirty="0" smtClean="0">
                <a:solidFill>
                  <a:schemeClr val="bg1"/>
                </a:solidFill>
              </a:rPr>
              <a:t>9.	02.07. Снег на Чукотке.</a:t>
            </a:r>
          </a:p>
          <a:p>
            <a:r>
              <a:rPr lang="ru-RU" sz="1400" b="1" dirty="0" smtClean="0">
                <a:solidFill>
                  <a:schemeClr val="bg1"/>
                </a:solidFill>
              </a:rPr>
              <a:t>10.	02.07. Дожди в Татарстане.</a:t>
            </a:r>
          </a:p>
          <a:p>
            <a:r>
              <a:rPr lang="ru-RU" sz="1400" b="1" dirty="0" smtClean="0">
                <a:solidFill>
                  <a:schemeClr val="bg1"/>
                </a:solidFill>
              </a:rPr>
              <a:t>11.	02.07. Лесные пожары в Якутии.</a:t>
            </a:r>
          </a:p>
          <a:p>
            <a:r>
              <a:rPr lang="ru-RU" sz="1400" b="1" dirty="0" smtClean="0">
                <a:solidFill>
                  <a:schemeClr val="bg1"/>
                </a:solidFill>
              </a:rPr>
              <a:t>12.	04.07. Ураган Эльза.</a:t>
            </a:r>
          </a:p>
          <a:p>
            <a:r>
              <a:rPr lang="ru-RU" sz="1400" b="1" dirty="0" smtClean="0">
                <a:solidFill>
                  <a:schemeClr val="bg1"/>
                </a:solidFill>
              </a:rPr>
              <a:t>13.	04.07. Оползень в Японии.</a:t>
            </a:r>
          </a:p>
          <a:p>
            <a:r>
              <a:rPr lang="ru-RU" sz="1400" b="1" dirty="0" smtClean="0">
                <a:solidFill>
                  <a:schemeClr val="bg1"/>
                </a:solidFill>
              </a:rPr>
              <a:t>14.	14.06.21. Пожар на АЗС в Новосибирске.</a:t>
            </a:r>
          </a:p>
          <a:p>
            <a:r>
              <a:rPr lang="ru-RU" sz="1400" b="1" dirty="0" smtClean="0">
                <a:solidFill>
                  <a:schemeClr val="bg1"/>
                </a:solidFill>
              </a:rPr>
              <a:t>15.	06.07. Режим «черного неба» в Красноярске.</a:t>
            </a:r>
          </a:p>
          <a:p>
            <a:r>
              <a:rPr lang="ru-RU" sz="1400" b="1" dirty="0" smtClean="0">
                <a:solidFill>
                  <a:schemeClr val="bg1"/>
                </a:solidFill>
              </a:rPr>
              <a:t>16.	06.07. Взрыв на заводе биотоплива в Чехии.</a:t>
            </a:r>
          </a:p>
          <a:p>
            <a:r>
              <a:rPr lang="ru-RU" sz="1400" b="1" dirty="0" smtClean="0">
                <a:solidFill>
                  <a:schemeClr val="bg1"/>
                </a:solidFill>
              </a:rPr>
              <a:t>17.	06.07. Крушение АН-26 на Камчатке.</a:t>
            </a:r>
          </a:p>
          <a:p>
            <a:r>
              <a:rPr lang="ru-RU" sz="1400" b="1" dirty="0" smtClean="0">
                <a:solidFill>
                  <a:schemeClr val="bg1"/>
                </a:solidFill>
              </a:rPr>
              <a:t>18.	09.07. Лесные пожары в Челябинской области, пострадали пять населенных пунктов.</a:t>
            </a:r>
          </a:p>
          <a:p>
            <a:r>
              <a:rPr lang="ru-RU" sz="1400" b="1" dirty="0" smtClean="0">
                <a:solidFill>
                  <a:schemeClr val="bg1"/>
                </a:solidFill>
              </a:rPr>
              <a:t>19.	13.07. Взрыв в гостинице Геленджика. </a:t>
            </a:r>
          </a:p>
          <a:p>
            <a:r>
              <a:rPr lang="ru-RU" sz="1400" b="1" dirty="0" smtClean="0">
                <a:solidFill>
                  <a:schemeClr val="bg1"/>
                </a:solidFill>
              </a:rPr>
              <a:t>20.	13.07. Драка эмигрантов в Москве более 100 человек.</a:t>
            </a:r>
          </a:p>
          <a:p>
            <a:r>
              <a:rPr lang="ru-RU" sz="1400" b="1" dirty="0" smtClean="0">
                <a:solidFill>
                  <a:schemeClr val="bg1"/>
                </a:solidFill>
              </a:rPr>
              <a:t>21.	</a:t>
            </a:r>
            <a:r>
              <a:rPr lang="ru-RU" sz="1400" b="1" dirty="0" smtClean="0">
                <a:solidFill>
                  <a:srgbClr val="FFC000"/>
                </a:solidFill>
              </a:rPr>
              <a:t>15.07. Лесные пожары в ЛО, г.Сосновый бор в смоге.</a:t>
            </a:r>
          </a:p>
          <a:p>
            <a:r>
              <a:rPr lang="ru-RU" sz="1400" b="1" dirty="0" smtClean="0">
                <a:solidFill>
                  <a:schemeClr val="bg1"/>
                </a:solidFill>
              </a:rPr>
              <a:t>22.	15.07. Потоп в Европе, есть погибшие.</a:t>
            </a:r>
          </a:p>
          <a:p>
            <a:r>
              <a:rPr lang="ru-RU" sz="1400" b="1" dirty="0" smtClean="0">
                <a:solidFill>
                  <a:schemeClr val="bg1"/>
                </a:solidFill>
              </a:rPr>
              <a:t>23.	</a:t>
            </a:r>
            <a:r>
              <a:rPr lang="ru-RU" sz="1400" b="1" dirty="0" smtClean="0">
                <a:solidFill>
                  <a:srgbClr val="FFC000"/>
                </a:solidFill>
              </a:rPr>
              <a:t>15.07. Массовые беспорядки в ЮАР, погромы, грабежи и поджоги.</a:t>
            </a:r>
          </a:p>
          <a:p>
            <a:r>
              <a:rPr lang="ru-RU" sz="1400" b="1" dirty="0" smtClean="0">
                <a:solidFill>
                  <a:schemeClr val="bg1"/>
                </a:solidFill>
              </a:rPr>
              <a:t>24.	15.07. В Саратове грузовик сорвался с моста и врезался в газопровод.</a:t>
            </a:r>
          </a:p>
          <a:p>
            <a:r>
              <a:rPr lang="ru-RU" sz="1400" b="1" dirty="0" smtClean="0">
                <a:solidFill>
                  <a:schemeClr val="bg1"/>
                </a:solidFill>
              </a:rPr>
              <a:t>25.	Тропические дожди в Китае, тайфун « Чемпака» (провинция Джин-</a:t>
            </a:r>
            <a:r>
              <a:rPr lang="ru-RU" sz="1400" b="1" dirty="0" err="1" smtClean="0">
                <a:solidFill>
                  <a:schemeClr val="bg1"/>
                </a:solidFill>
              </a:rPr>
              <a:t>Джоу</a:t>
            </a:r>
            <a:r>
              <a:rPr lang="ru-RU" sz="1400" b="1" dirty="0" smtClean="0">
                <a:solidFill>
                  <a:schemeClr val="bg1"/>
                </a:solidFill>
              </a:rPr>
              <a:t> и Хенань- потоп в метро).</a:t>
            </a:r>
          </a:p>
          <a:p>
            <a:r>
              <a:rPr lang="ru-RU" sz="1400" b="1" dirty="0" smtClean="0">
                <a:solidFill>
                  <a:schemeClr val="bg1"/>
                </a:solidFill>
              </a:rPr>
              <a:t>26.	</a:t>
            </a:r>
            <a:r>
              <a:rPr lang="ru-RU" sz="1400" b="1" dirty="0" smtClean="0">
                <a:solidFill>
                  <a:srgbClr val="C00000"/>
                </a:solidFill>
              </a:rPr>
              <a:t>23.07. В Калининграде опасные течения воды (седуны), есть погибшие.</a:t>
            </a:r>
          </a:p>
          <a:p>
            <a:r>
              <a:rPr lang="ru-RU" sz="1400" b="1" dirty="0" smtClean="0">
                <a:solidFill>
                  <a:schemeClr val="bg1"/>
                </a:solidFill>
              </a:rPr>
              <a:t>27.	13.06 Конфликт цыган в селе Чемодановка под Пензой.</a:t>
            </a:r>
          </a:p>
          <a:p>
            <a:r>
              <a:rPr lang="ru-RU" sz="1400" b="1" dirty="0" smtClean="0">
                <a:solidFill>
                  <a:schemeClr val="bg1"/>
                </a:solidFill>
              </a:rPr>
              <a:t>28.	</a:t>
            </a:r>
            <a:r>
              <a:rPr lang="ru-RU" sz="1400" b="1" dirty="0" smtClean="0">
                <a:solidFill>
                  <a:srgbClr val="FFC000"/>
                </a:solidFill>
              </a:rPr>
              <a:t>В провинции Новицино Минской области медведь пугает местных жителей.</a:t>
            </a:r>
          </a:p>
          <a:p>
            <a:r>
              <a:rPr lang="ru-RU" sz="1400" b="1" dirty="0" smtClean="0">
                <a:solidFill>
                  <a:schemeClr val="bg1"/>
                </a:solidFill>
              </a:rPr>
              <a:t>29.	12.08. Крушение вертолета на Камчатке, озеро Курильское.</a:t>
            </a:r>
          </a:p>
          <a:p>
            <a:r>
              <a:rPr lang="ru-RU" sz="1400" b="1" dirty="0" smtClean="0">
                <a:solidFill>
                  <a:schemeClr val="bg1"/>
                </a:solidFill>
              </a:rPr>
              <a:t>30.	13.08. Взрыв автобуса в Воронеже.</a:t>
            </a:r>
          </a:p>
          <a:p>
            <a:endParaRPr lang="ru-RU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629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2219" y="609600"/>
            <a:ext cx="1062210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solidFill>
                  <a:schemeClr val="bg1"/>
                </a:solidFill>
              </a:rPr>
              <a:t>II. этап организации проектной деятельности обучающихся 11 класса: </a:t>
            </a:r>
          </a:p>
          <a:p>
            <a:endParaRPr lang="ru-RU" b="1" u="sng" dirty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Первый урок по календарно тематическому планированию «Вводный урок».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Во второй части урока, вывод на экран ЧС происшедшие за лето, обсуждение их, выяснение заинтересованности обучающегося о конкретном происшествии (создание проблемного поля).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Выбор обучающимися (25 человек) заинтересовавших их ЧС (30 происшествий).</a:t>
            </a:r>
          </a:p>
          <a:p>
            <a:endParaRPr lang="ru-RU" b="1" dirty="0">
              <a:solidFill>
                <a:schemeClr val="bg1"/>
              </a:solidFill>
            </a:endParaRPr>
          </a:p>
          <a:p>
            <a:r>
              <a:rPr lang="ru-RU" b="1" u="sng" dirty="0" err="1" smtClean="0">
                <a:solidFill>
                  <a:schemeClr val="bg1"/>
                </a:solidFill>
              </a:rPr>
              <a:t>III.этап</a:t>
            </a:r>
            <a:r>
              <a:rPr lang="ru-RU" b="1" u="sng" dirty="0" smtClean="0">
                <a:solidFill>
                  <a:schemeClr val="bg1"/>
                </a:solidFill>
              </a:rPr>
              <a:t> Организация работы с обучающимися по планированию проектной деятельности.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Предоставление доступа обучающимся к дидактическим материалам, требованиям к планированию и этапам отчета о проделанной работе, форме согласования темы, бланкам отчетности. (Приложение №2)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Дидактический материал, бланки отчетности размещены в папке «Проекты по ОБЖ 11 класс» на рабочем столе персонального компьютера, в учебном классе, закрепленном за обучающимися 11 класса. С классным руководителем 11 класса, ответственным за имущество кабинета, достигнута договоренность о предоставлении доступа обучающимся к указанной папке.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Установлен </a:t>
            </a:r>
            <a:r>
              <a:rPr lang="ru-RU" b="1" u="sng" dirty="0" smtClean="0">
                <a:solidFill>
                  <a:schemeClr val="bg1"/>
                </a:solidFill>
              </a:rPr>
              <a:t>график консультаций</a:t>
            </a:r>
            <a:r>
              <a:rPr lang="ru-RU" b="1" dirty="0" smtClean="0">
                <a:solidFill>
                  <a:schemeClr val="bg1"/>
                </a:solidFill>
              </a:rPr>
              <a:t>: по личному согласованию или в часы проведения консультаций преподавателя-организатора ОБЖ (четверг с 15 до 16 часов, кабинет ОБЖ).</a:t>
            </a:r>
          </a:p>
          <a:p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930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3237" y="568036"/>
            <a:ext cx="117525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bg1"/>
                </a:solidFill>
              </a:rPr>
              <a:t>Приложение №2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Предоставление доступа обучающимся к дидактическим материалам: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Методические рекомендации, образцы проектов представлены обучающимся в виде документов в формате </a:t>
            </a:r>
            <a:r>
              <a:rPr lang="ru-RU" b="1" dirty="0" err="1" smtClean="0">
                <a:solidFill>
                  <a:schemeClr val="bg1"/>
                </a:solidFill>
              </a:rPr>
              <a:t>word</a:t>
            </a:r>
            <a:r>
              <a:rPr lang="ru-RU" b="1" dirty="0" smtClean="0">
                <a:solidFill>
                  <a:schemeClr val="bg1"/>
                </a:solidFill>
              </a:rPr>
              <a:t> в папке «проекты по ОБЖ» на персональном компьютере класса.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Требованиям к планированию и этапам отчета о проделанной работе представлены в виде таблицы: </a:t>
            </a:r>
            <a:endParaRPr lang="ru-RU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2111810"/>
              </p:ext>
            </p:extLst>
          </p:nvPr>
        </p:nvGraphicFramePr>
        <p:xfrm>
          <a:off x="263237" y="2322362"/>
          <a:ext cx="11752551" cy="446708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396838">
                  <a:extLst>
                    <a:ext uri="{9D8B030D-6E8A-4147-A177-3AD203B41FA5}">
                      <a16:colId xmlns:a16="http://schemas.microsoft.com/office/drawing/2014/main" val="4242022451"/>
                    </a:ext>
                  </a:extLst>
                </a:gridCol>
                <a:gridCol w="3194157">
                  <a:extLst>
                    <a:ext uri="{9D8B030D-6E8A-4147-A177-3AD203B41FA5}">
                      <a16:colId xmlns:a16="http://schemas.microsoft.com/office/drawing/2014/main" val="1655245597"/>
                    </a:ext>
                  </a:extLst>
                </a:gridCol>
                <a:gridCol w="6161556">
                  <a:extLst>
                    <a:ext uri="{9D8B030D-6E8A-4147-A177-3AD203B41FA5}">
                      <a16:colId xmlns:a16="http://schemas.microsoft.com/office/drawing/2014/main" val="3453461192"/>
                    </a:ext>
                  </a:extLst>
                </a:gridCol>
              </a:tblGrid>
              <a:tr h="58453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Этапы проектной деятельности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31" marR="21231" marT="4899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Сроки реализации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31" marR="21231" marT="4899" marB="0"/>
                </a:tc>
                <a:tc>
                  <a:txBody>
                    <a:bodyPr/>
                    <a:lstStyle/>
                    <a:p>
                      <a:pPr marR="81978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Деятельность учащегося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31" marR="21231" marT="4899" marB="0"/>
                </a:tc>
                <a:extLst>
                  <a:ext uri="{0D108BD9-81ED-4DB2-BD59-A6C34878D82A}">
                    <a16:rowId xmlns:a16="http://schemas.microsoft.com/office/drawing/2014/main" val="3166787038"/>
                  </a:ext>
                </a:extLst>
              </a:tr>
              <a:tr h="71835">
                <a:tc gridSpan="3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31" marR="21231" marT="4899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277794"/>
                  </a:ext>
                </a:extLst>
              </a:tr>
              <a:tr h="60117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1этап. Подготовительный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 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31" marR="21231" marT="4899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01-20 сентября 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31" marR="21231" marT="4899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Выбор и утверждение темы проекта.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Планирование работы над проектом. 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31" marR="21231" marT="4899" marB="0"/>
                </a:tc>
                <a:extLst>
                  <a:ext uri="{0D108BD9-81ED-4DB2-BD59-A6C34878D82A}">
                    <a16:rowId xmlns:a16="http://schemas.microsoft.com/office/drawing/2014/main" val="1599145405"/>
                  </a:ext>
                </a:extLst>
              </a:tr>
              <a:tr h="58453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2 этап. Основной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31" marR="21231" marT="4899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20сентября по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11 октября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31" marR="21231" marT="4899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Непосредственная работа над проектом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в соответствии с планом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31" marR="21231" marT="4899" marB="0"/>
                </a:tc>
                <a:extLst>
                  <a:ext uri="{0D108BD9-81ED-4DB2-BD59-A6C34878D82A}">
                    <a16:rowId xmlns:a16="http://schemas.microsoft.com/office/drawing/2014/main" val="3106209975"/>
                  </a:ext>
                </a:extLst>
              </a:tr>
              <a:tr h="60117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3этап</a:t>
                      </a:r>
                      <a:r>
                        <a:rPr lang="ru-RU" sz="1200" b="1" dirty="0">
                          <a:effectLst/>
                        </a:rPr>
                        <a:t>. Предварительная защита. </a:t>
                      </a:r>
                      <a:r>
                        <a:rPr lang="ru-RU" sz="1200" b="1" dirty="0" smtClean="0">
                          <a:effectLst/>
                        </a:rPr>
                        <a:t>Собеседование</a:t>
                      </a:r>
                      <a:r>
                        <a:rPr lang="ru-RU" sz="1200" b="1" dirty="0">
                          <a:effectLst/>
                        </a:rPr>
                        <a:t>.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31" marR="21231" marT="4899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12октября по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30 октября 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31" marR="21231" marT="4899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Реферативная часть информационных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 проектов представляется на экспертизу.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31" marR="21231" marT="4899" marB="0"/>
                </a:tc>
                <a:extLst>
                  <a:ext uri="{0D108BD9-81ED-4DB2-BD59-A6C34878D82A}">
                    <a16:rowId xmlns:a16="http://schemas.microsoft.com/office/drawing/2014/main" val="4058742227"/>
                  </a:ext>
                </a:extLst>
              </a:tr>
              <a:tr h="65256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4 этап. Заключительный 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31" marR="21231" marT="4899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20 октября по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8 ноября 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31" marR="21231" marT="4899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Устранение выявленных </a:t>
                      </a:r>
                      <a:r>
                        <a:rPr lang="ru-RU" sz="1200" b="1" dirty="0" smtClean="0">
                          <a:effectLst/>
                        </a:rPr>
                        <a:t>недостатков работы; Создание </a:t>
                      </a:r>
                      <a:r>
                        <a:rPr lang="ru-RU" sz="1200" b="1" dirty="0">
                          <a:effectLst/>
                        </a:rPr>
                        <a:t>презентации к </a:t>
                      </a:r>
                      <a:r>
                        <a:rPr lang="ru-RU" sz="1200" b="1" dirty="0" smtClean="0">
                          <a:effectLst/>
                        </a:rPr>
                        <a:t>защите; Создание </a:t>
                      </a:r>
                      <a:r>
                        <a:rPr lang="ru-RU" sz="1200" b="1" dirty="0">
                          <a:effectLst/>
                        </a:rPr>
                        <a:t>продукта </a:t>
                      </a:r>
                      <a:r>
                        <a:rPr lang="ru-RU" sz="1200" b="1" dirty="0" smtClean="0">
                          <a:effectLst/>
                        </a:rPr>
                        <a:t>проекта; Окончание </a:t>
                      </a:r>
                      <a:r>
                        <a:rPr lang="ru-RU" sz="1200" b="1" dirty="0">
                          <a:effectLst/>
                        </a:rPr>
                        <a:t>работы над проектом;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31" marR="21231" marT="4899" marB="0"/>
                </a:tc>
                <a:extLst>
                  <a:ext uri="{0D108BD9-81ED-4DB2-BD59-A6C34878D82A}">
                    <a16:rowId xmlns:a16="http://schemas.microsoft.com/office/drawing/2014/main" val="1111597549"/>
                  </a:ext>
                </a:extLst>
              </a:tr>
              <a:tr h="116388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5 этап. Подведение итогов. Рефлексия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31" marR="21231" marT="4899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Ноябрь - апрель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31" marR="21231" marT="4899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Защита </a:t>
                      </a:r>
                      <a:r>
                        <a:rPr lang="ru-RU" sz="1200" b="1" dirty="0" smtClean="0">
                          <a:effectLst/>
                        </a:rPr>
                        <a:t>проекта. Анализ </a:t>
                      </a:r>
                      <a:r>
                        <a:rPr lang="ru-RU" sz="1200" b="1" dirty="0">
                          <a:effectLst/>
                        </a:rPr>
                        <a:t>полученных результатов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проектной </a:t>
                      </a:r>
                      <a:r>
                        <a:rPr lang="ru-RU" sz="1200" b="1" dirty="0" smtClean="0">
                          <a:effectLst/>
                        </a:rPr>
                        <a:t>деятельности; Обсуждение </a:t>
                      </a:r>
                      <a:r>
                        <a:rPr lang="ru-RU" sz="1200" b="1" dirty="0">
                          <a:effectLst/>
                        </a:rPr>
                        <a:t>перспектив;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Представление лучших </a:t>
                      </a:r>
                      <a:r>
                        <a:rPr lang="ru-RU" sz="1200" b="1" dirty="0" smtClean="0">
                          <a:effectLst/>
                        </a:rPr>
                        <a:t>проектов на </a:t>
                      </a:r>
                      <a:r>
                        <a:rPr lang="ru-RU" sz="1200" b="1" dirty="0">
                          <a:effectLst/>
                        </a:rPr>
                        <a:t>районных, городских конференциях</a:t>
                      </a:r>
                      <a:r>
                        <a:rPr lang="ru-RU" sz="1200" b="1" dirty="0" smtClean="0">
                          <a:effectLst/>
                        </a:rPr>
                        <a:t>, </a:t>
                      </a:r>
                      <a:r>
                        <a:rPr lang="ru-RU" sz="1200" b="1" dirty="0">
                          <a:effectLst/>
                        </a:rPr>
                        <a:t>конкурсах 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31" marR="21231" marT="4899" marB="0"/>
                </a:tc>
                <a:extLst>
                  <a:ext uri="{0D108BD9-81ED-4DB2-BD59-A6C34878D82A}">
                    <a16:rowId xmlns:a16="http://schemas.microsoft.com/office/drawing/2014/main" val="41436008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5773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61418" y="124691"/>
            <a:ext cx="2125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b="1" smtClean="0">
                <a:solidFill>
                  <a:schemeClr val="bg1"/>
                </a:solidFill>
              </a:rPr>
              <a:t>Приложение №2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7527" y="595745"/>
            <a:ext cx="44951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u="sng" dirty="0" smtClean="0">
                <a:solidFill>
                  <a:schemeClr val="bg1"/>
                </a:solidFill>
              </a:rPr>
              <a:t>Форма согласования темы проекта:</a:t>
            </a:r>
          </a:p>
          <a:p>
            <a:endParaRPr lang="ru-RU" b="1" u="sng" dirty="0">
              <a:solidFill>
                <a:schemeClr val="bg1"/>
              </a:solidFill>
            </a:endParaRPr>
          </a:p>
          <a:p>
            <a:endParaRPr lang="ru-RU" b="1" u="sng" dirty="0" smtClean="0">
              <a:solidFill>
                <a:schemeClr val="bg1"/>
              </a:solidFill>
            </a:endParaRPr>
          </a:p>
          <a:p>
            <a:endParaRPr lang="ru-RU" b="1" u="sng" dirty="0">
              <a:solidFill>
                <a:schemeClr val="bg1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4050346"/>
              </p:ext>
            </p:extLst>
          </p:nvPr>
        </p:nvGraphicFramePr>
        <p:xfrm>
          <a:off x="997527" y="1007961"/>
          <a:ext cx="11089794" cy="890111"/>
        </p:xfrm>
        <a:graphic>
          <a:graphicData uri="http://schemas.openxmlformats.org/drawingml/2006/table">
            <a:tbl>
              <a:tblPr firstRow="1" firstCol="1" bandRow="1"/>
              <a:tblGrid>
                <a:gridCol w="1425024">
                  <a:extLst>
                    <a:ext uri="{9D8B030D-6E8A-4147-A177-3AD203B41FA5}">
                      <a16:colId xmlns:a16="http://schemas.microsoft.com/office/drawing/2014/main" val="3619829411"/>
                    </a:ext>
                  </a:extLst>
                </a:gridCol>
                <a:gridCol w="1410916">
                  <a:extLst>
                    <a:ext uri="{9D8B030D-6E8A-4147-A177-3AD203B41FA5}">
                      <a16:colId xmlns:a16="http://schemas.microsoft.com/office/drawing/2014/main" val="986873164"/>
                    </a:ext>
                  </a:extLst>
                </a:gridCol>
                <a:gridCol w="2807721">
                  <a:extLst>
                    <a:ext uri="{9D8B030D-6E8A-4147-A177-3AD203B41FA5}">
                      <a16:colId xmlns:a16="http://schemas.microsoft.com/office/drawing/2014/main" val="2545860856"/>
                    </a:ext>
                  </a:extLst>
                </a:gridCol>
                <a:gridCol w="1114624">
                  <a:extLst>
                    <a:ext uri="{9D8B030D-6E8A-4147-A177-3AD203B41FA5}">
                      <a16:colId xmlns:a16="http://schemas.microsoft.com/office/drawing/2014/main" val="4198229193"/>
                    </a:ext>
                  </a:extLst>
                </a:gridCol>
                <a:gridCol w="2229246">
                  <a:extLst>
                    <a:ext uri="{9D8B030D-6E8A-4147-A177-3AD203B41FA5}">
                      <a16:colId xmlns:a16="http://schemas.microsoft.com/office/drawing/2014/main" val="2912325855"/>
                    </a:ext>
                  </a:extLst>
                </a:gridCol>
                <a:gridCol w="2102263">
                  <a:extLst>
                    <a:ext uri="{9D8B030D-6E8A-4147-A177-3AD203B41FA5}">
                      <a16:colId xmlns:a16="http://schemas.microsoft.com/office/drawing/2014/main" val="1641527718"/>
                    </a:ext>
                  </a:extLst>
                </a:gridCol>
              </a:tblGrid>
              <a:tr h="59340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Фамилия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Тема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Руководитель проекта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Предмет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Подпись 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обучающегося. Дата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Подпись</a:t>
                      </a:r>
                      <a:r>
                        <a:rPr lang="ru-RU" sz="1600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руководителя. Дата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1589163"/>
                  </a:ext>
                </a:extLst>
              </a:tr>
              <a:tr h="29670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0476459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97527" y="2050473"/>
            <a:ext cx="102662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Индивидуальный план выполнения проекта.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Фамилия, имя, отчество обучающегося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Класс         Тема:</a:t>
            </a:r>
          </a:p>
          <a:p>
            <a:endParaRPr lang="ru-RU" b="1" dirty="0">
              <a:solidFill>
                <a:schemeClr val="bg1"/>
              </a:solidFill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2945705"/>
              </p:ext>
            </p:extLst>
          </p:nvPr>
        </p:nvGraphicFramePr>
        <p:xfrm>
          <a:off x="997527" y="3049002"/>
          <a:ext cx="10764981" cy="3652903"/>
        </p:xfrm>
        <a:graphic>
          <a:graphicData uri="http://schemas.openxmlformats.org/drawingml/2006/table">
            <a:tbl>
              <a:tblPr firstRow="1" firstCol="1" bandRow="1"/>
              <a:tblGrid>
                <a:gridCol w="1817036">
                  <a:extLst>
                    <a:ext uri="{9D8B030D-6E8A-4147-A177-3AD203B41FA5}">
                      <a16:colId xmlns:a16="http://schemas.microsoft.com/office/drawing/2014/main" val="569095007"/>
                    </a:ext>
                  </a:extLst>
                </a:gridCol>
                <a:gridCol w="4504165">
                  <a:extLst>
                    <a:ext uri="{9D8B030D-6E8A-4147-A177-3AD203B41FA5}">
                      <a16:colId xmlns:a16="http://schemas.microsoft.com/office/drawing/2014/main" val="3070780257"/>
                    </a:ext>
                  </a:extLst>
                </a:gridCol>
                <a:gridCol w="1963817">
                  <a:extLst>
                    <a:ext uri="{9D8B030D-6E8A-4147-A177-3AD203B41FA5}">
                      <a16:colId xmlns:a16="http://schemas.microsoft.com/office/drawing/2014/main" val="3353604612"/>
                    </a:ext>
                  </a:extLst>
                </a:gridCol>
                <a:gridCol w="1177636">
                  <a:extLst>
                    <a:ext uri="{9D8B030D-6E8A-4147-A177-3AD203B41FA5}">
                      <a16:colId xmlns:a16="http://schemas.microsoft.com/office/drawing/2014/main" val="3544928449"/>
                    </a:ext>
                  </a:extLst>
                </a:gridCol>
                <a:gridCol w="1302327">
                  <a:extLst>
                    <a:ext uri="{9D8B030D-6E8A-4147-A177-3AD203B41FA5}">
                      <a16:colId xmlns:a16="http://schemas.microsoft.com/office/drawing/2014/main" val="17396455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Этапы</a:t>
                      </a:r>
                      <a:endParaRPr lang="ru-RU" sz="16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Виды деятельности</a:t>
                      </a:r>
                      <a:endParaRPr lang="ru-RU" sz="16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Планируемая дата исполнения</a:t>
                      </a:r>
                      <a:endParaRPr lang="ru-RU" sz="16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Дата фактически</a:t>
                      </a:r>
                      <a:endParaRPr lang="ru-RU" sz="16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Подпись руководителя</a:t>
                      </a:r>
                      <a:endParaRPr lang="ru-RU" sz="16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81614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Подготовка</a:t>
                      </a:r>
                      <a:endParaRPr lang="ru-RU" sz="16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Выбор темы проекта и тем исследований, разработка основополагающего вопроса и проблемных вопросов  учебной темы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50103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Планирование</a:t>
                      </a:r>
                      <a:endParaRPr lang="ru-RU" sz="16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Формулировка задач, которые следует решить; выбор средств и методов решения задач; определение последовательности и сроков работ</a:t>
                      </a:r>
                      <a:endParaRPr lang="ru-RU" sz="16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52655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Процесс проектирования</a:t>
                      </a:r>
                      <a:endParaRPr lang="ru-RU" sz="16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Самостоятельная работа</a:t>
                      </a:r>
                      <a:endParaRPr lang="ru-RU" sz="16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08167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итог</a:t>
                      </a:r>
                      <a:endParaRPr lang="ru-RU" sz="16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Оформление результатов</a:t>
                      </a:r>
                      <a:endParaRPr lang="ru-RU" sz="16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91357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Защита проекта</a:t>
                      </a:r>
                      <a:endParaRPr lang="ru-RU" sz="16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72488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70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8765" y="0"/>
            <a:ext cx="11055926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solidFill>
                  <a:schemeClr val="bg1"/>
                </a:solidFill>
              </a:rPr>
              <a:t>IV. Этап. Осуществление проектной деятельности обучающихся. Контроль и консультации.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Самостоятельная формулировка темы проекта, ее согласование. Формулирование целей и задач проекта, определение последовательности и сроков этапов работ, самостоятельная работа, оформление проектной работы на бумажном носителе, в виде презентации и видеоролика, памятки по действиям </a:t>
            </a:r>
            <a:r>
              <a:rPr lang="ru-RU" b="1" smtClean="0">
                <a:solidFill>
                  <a:schemeClr val="bg1"/>
                </a:solidFill>
              </a:rPr>
              <a:t>в подобной </a:t>
            </a:r>
            <a:r>
              <a:rPr lang="ru-RU" b="1" dirty="0" smtClean="0">
                <a:solidFill>
                  <a:schemeClr val="bg1"/>
                </a:solidFill>
              </a:rPr>
              <a:t>ЧС. </a:t>
            </a:r>
          </a:p>
          <a:p>
            <a:endParaRPr lang="ru-RU" b="1" dirty="0">
              <a:solidFill>
                <a:schemeClr val="bg1"/>
              </a:solidFill>
            </a:endParaRPr>
          </a:p>
          <a:p>
            <a:r>
              <a:rPr lang="ru-RU" b="1" u="sng" dirty="0" err="1" smtClean="0">
                <a:solidFill>
                  <a:schemeClr val="bg1"/>
                </a:solidFill>
              </a:rPr>
              <a:t>V.этап.Определение</a:t>
            </a:r>
            <a:r>
              <a:rPr lang="ru-RU" b="1" u="sng" dirty="0" smtClean="0">
                <a:solidFill>
                  <a:schemeClr val="bg1"/>
                </a:solidFill>
              </a:rPr>
              <a:t> основных подходов к оценке проектной деятельности обучающихся.</a:t>
            </a:r>
          </a:p>
          <a:p>
            <a:r>
              <a:rPr lang="ru-RU" sz="1600" b="1" u="sng" dirty="0" smtClean="0">
                <a:solidFill>
                  <a:schemeClr val="bg1"/>
                </a:solidFill>
              </a:rPr>
              <a:t>Работа над проектом </a:t>
            </a:r>
            <a:r>
              <a:rPr lang="ru-RU" sz="1600" b="1" dirty="0" smtClean="0">
                <a:solidFill>
                  <a:schemeClr val="bg1"/>
                </a:solidFill>
              </a:rPr>
              <a:t>(выставлял оценки в электронный журнал, добавив в строку контроль- «домашнее сочинение»):</a:t>
            </a:r>
          </a:p>
          <a:p>
            <a:r>
              <a:rPr lang="ru-RU" sz="1600" b="1" dirty="0" smtClean="0">
                <a:solidFill>
                  <a:schemeClr val="bg1"/>
                </a:solidFill>
              </a:rPr>
              <a:t>- Актуальность проекта (количество подобных ЧС в последнее время и возможность столкновения с ними в нашей повседневной жизни);</a:t>
            </a:r>
          </a:p>
          <a:p>
            <a:r>
              <a:rPr lang="ru-RU" sz="1600" b="1" dirty="0" smtClean="0">
                <a:solidFill>
                  <a:schemeClr val="bg1"/>
                </a:solidFill>
              </a:rPr>
              <a:t>- Самостоятельность (уровень самостоятельной работы, планирование и выполнение всех этапов проектной деятельности);</a:t>
            </a:r>
          </a:p>
          <a:p>
            <a:r>
              <a:rPr lang="ru-RU" sz="1600" b="1" dirty="0" smtClean="0">
                <a:solidFill>
                  <a:schemeClr val="bg1"/>
                </a:solidFill>
              </a:rPr>
              <a:t>- Проблемность (наличие и характер проблемы в проектной деятельности, умение формулировать проблему, проблемную ситуацию);</a:t>
            </a:r>
          </a:p>
          <a:p>
            <a:r>
              <a:rPr lang="ru-RU" sz="1600" b="1" dirty="0" smtClean="0">
                <a:solidFill>
                  <a:schemeClr val="bg1"/>
                </a:solidFill>
              </a:rPr>
              <a:t>- Содержательность (уровень информативности, смысловой емкости проекта);</a:t>
            </a:r>
          </a:p>
          <a:p>
            <a:r>
              <a:rPr lang="ru-RU" sz="1600" b="1" dirty="0" smtClean="0">
                <a:solidFill>
                  <a:schemeClr val="bg1"/>
                </a:solidFill>
              </a:rPr>
              <a:t>- Научность (соотношение изученного и представленного в проекте материала, а также методов работы с таковыми в данной научной области по исследуемой проблеме, использование конкретных научных терминов и возможность оперирования ими)</a:t>
            </a:r>
          </a:p>
          <a:p>
            <a:r>
              <a:rPr lang="ru-RU" sz="1600" b="1" dirty="0" smtClean="0">
                <a:solidFill>
                  <a:schemeClr val="bg1"/>
                </a:solidFill>
              </a:rPr>
              <a:t>- Работа с информацией (уровень работы с информацией, способа поиска новой информации, способа подачи информации - от воспроизведения до анализа);</a:t>
            </a:r>
          </a:p>
          <a:p>
            <a:r>
              <a:rPr lang="ru-RU" sz="1600" b="1" dirty="0" smtClean="0">
                <a:solidFill>
                  <a:schemeClr val="bg1"/>
                </a:solidFill>
              </a:rPr>
              <a:t>- Системность (способность рассматривать все явления, процессы в совокупности, выделять обобщенный способ действия и применять его при решении задач в работе);</a:t>
            </a:r>
          </a:p>
          <a:p>
            <a:r>
              <a:rPr lang="ru-RU" sz="1600" b="1" dirty="0" smtClean="0">
                <a:solidFill>
                  <a:schemeClr val="bg1"/>
                </a:solidFill>
              </a:rPr>
              <a:t>- Коммуникативность.</a:t>
            </a:r>
          </a:p>
          <a:p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>
              <a:solidFill>
                <a:schemeClr val="bg1"/>
              </a:solidFill>
            </a:endParaRPr>
          </a:p>
          <a:p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322466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Аспект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131</TotalTime>
  <Words>1385</Words>
  <Application>Microsoft Office PowerPoint</Application>
  <PresentationFormat>Широкоэкранный</PresentationFormat>
  <Paragraphs>222</Paragraphs>
  <Slides>23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31" baseType="lpstr">
      <vt:lpstr>Arial</vt:lpstr>
      <vt:lpstr>Calibri</vt:lpstr>
      <vt:lpstr>Century Gothic</vt:lpstr>
      <vt:lpstr>Times New Roman</vt:lpstr>
      <vt:lpstr>Trebuchet MS</vt:lpstr>
      <vt:lpstr>Wingdings 3</vt:lpstr>
      <vt:lpstr>Сектор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Лето 2021. Отбойные течения в Калининградской области</vt:lpstr>
      <vt:lpstr>Обзор ЧС</vt:lpstr>
      <vt:lpstr>Отбойное течение (от англ. "rip current") - </vt:lpstr>
      <vt:lpstr>Признаки отбойного течения: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Если Вы попали в отбойное течение: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</dc:creator>
  <cp:lastModifiedBy>Дмитрий</cp:lastModifiedBy>
  <cp:revision>15</cp:revision>
  <dcterms:created xsi:type="dcterms:W3CDTF">2021-12-13T14:49:13Z</dcterms:created>
  <dcterms:modified xsi:type="dcterms:W3CDTF">2023-06-05T19:14:39Z</dcterms:modified>
</cp:coreProperties>
</file>