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4" r:id="rId3"/>
    <p:sldId id="265" r:id="rId4"/>
    <p:sldId id="257" r:id="rId5"/>
    <p:sldId id="258" r:id="rId6"/>
    <p:sldId id="256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66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40C0C-AC12-423A-A5DC-7575FA3EE4B6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E09F-581E-4009-8695-0C24377A58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40C0C-AC12-423A-A5DC-7575FA3EE4B6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E09F-581E-4009-8695-0C24377A58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40C0C-AC12-423A-A5DC-7575FA3EE4B6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E09F-581E-4009-8695-0C24377A58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40C0C-AC12-423A-A5DC-7575FA3EE4B6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E09F-581E-4009-8695-0C24377A58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40C0C-AC12-423A-A5DC-7575FA3EE4B6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E09F-581E-4009-8695-0C24377A58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40C0C-AC12-423A-A5DC-7575FA3EE4B6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E09F-581E-4009-8695-0C24377A58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40C0C-AC12-423A-A5DC-7575FA3EE4B6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E09F-581E-4009-8695-0C24377A58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40C0C-AC12-423A-A5DC-7575FA3EE4B6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E09F-581E-4009-8695-0C24377A58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40C0C-AC12-423A-A5DC-7575FA3EE4B6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E09F-581E-4009-8695-0C24377A58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40C0C-AC12-423A-A5DC-7575FA3EE4B6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E09F-581E-4009-8695-0C24377A58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40C0C-AC12-423A-A5DC-7575FA3EE4B6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E09F-581E-4009-8695-0C24377A58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40C0C-AC12-423A-A5DC-7575FA3EE4B6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EE09F-581E-4009-8695-0C24377A58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img-fotki.yandex.ru/get/6809/156241142.1bc/0_139e2c_e707f952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96536" y="2276872"/>
            <a:ext cx="2836917" cy="3744416"/>
          </a:xfrm>
          <a:prstGeom prst="rect">
            <a:avLst/>
          </a:prstGeom>
          <a:noFill/>
        </p:spPr>
      </p:pic>
      <p:pic>
        <p:nvPicPr>
          <p:cNvPr id="5126" name="Picture 6" descr="https://static8.depositphotos.com/1035468/827/v/950/depositphotos_8274083-stock-illustration-a-cartoon-dog-a-guita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92480" y="0"/>
            <a:ext cx="2592288" cy="2592288"/>
          </a:xfrm>
          <a:prstGeom prst="rect">
            <a:avLst/>
          </a:prstGeom>
          <a:noFill/>
        </p:spPr>
      </p:pic>
      <p:pic>
        <p:nvPicPr>
          <p:cNvPr id="5128" name="Picture 8" descr="https://sun3-4.userapi.com/c636222/v636222263/415cb/cO2DI0wEaF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81128"/>
            <a:ext cx="9144000" cy="227687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64920" y="1268760"/>
            <a:ext cx="8048998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Игровой канон </a:t>
            </a:r>
          </a:p>
          <a:p>
            <a:pPr algn="just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		как элемент</a:t>
            </a:r>
          </a:p>
          <a:p>
            <a:pPr algn="just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			педагогической </a:t>
            </a:r>
          </a:p>
          <a:p>
            <a:pPr algn="just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					технологии</a:t>
            </a:r>
            <a:endParaRPr lang="ru-RU" sz="44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 практике игровая деятельность выполняет следующие функции: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Содержимое 16"/>
          <p:cNvSpPr>
            <a:spLocks noGrp="1"/>
          </p:cNvSpPr>
          <p:nvPr>
            <p:ph idx="1"/>
          </p:nvPr>
        </p:nvSpPr>
        <p:spPr>
          <a:xfrm>
            <a:off x="1403648" y="1628800"/>
            <a:ext cx="7139136" cy="4525963"/>
          </a:xfrm>
        </p:spPr>
        <p:txBody>
          <a:bodyPr/>
          <a:lstStyle/>
          <a:p>
            <a:pPr marL="514350" indent="-514350">
              <a:buFont typeface="Wingdings" pitchFamily="2" charset="2"/>
              <a:buChar char="ü"/>
            </a:pPr>
            <a:r>
              <a:rPr lang="ru-RU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развлекательная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ru-RU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коммуникативная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ru-RU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игротерапевтическая</a:t>
            </a:r>
            <a:endParaRPr lang="ru-RU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Wingdings" pitchFamily="2" charset="2"/>
              <a:buChar char="ü"/>
            </a:pPr>
            <a:r>
              <a:rPr lang="ru-RU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диагностическая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ru-RU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функция коррекции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ru-RU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межнациональной коммуникации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ru-RU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социализации</a:t>
            </a:r>
            <a:endParaRPr lang="ru-RU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1340693">
            <a:off x="563632" y="456163"/>
            <a:ext cx="337893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Бабушка кисель варила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400" b="1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черепушечке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400" b="1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черепушечке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400" b="1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горушечке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Чмок-чмок, киселёк,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Чмок-чмок, сладенёк.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 rot="20664943">
            <a:off x="1295939" y="3474924"/>
            <a:ext cx="435965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Юбочка, юбочка,</a:t>
            </a:r>
            <a:endParaRPr lang="ru-RU" sz="2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Узкая, как трубочка.</a:t>
            </a:r>
            <a:endParaRPr lang="ru-RU" sz="2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Девочка плясать пустилась – </a:t>
            </a:r>
            <a:endParaRPr lang="ru-RU" sz="2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Юбка зонтиком раскрылась.</a:t>
            </a:r>
            <a:endParaRPr lang="ru-RU" sz="2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 rot="312401">
            <a:off x="5011346" y="519429"/>
            <a:ext cx="420442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Ехала телега тёмным лесом</a:t>
            </a:r>
            <a:endParaRPr lang="ru-RU" sz="24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каким-то интересом.</a:t>
            </a:r>
            <a:endParaRPr lang="ru-RU" sz="24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Стук, звон,</a:t>
            </a:r>
            <a:endParaRPr lang="ru-RU" sz="24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Выйди вон!</a:t>
            </a:r>
            <a:endParaRPr lang="ru-RU" sz="24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 rot="21292997">
            <a:off x="6156176" y="4581128"/>
            <a:ext cx="267053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Фокус, покус,</a:t>
            </a:r>
            <a:endParaRPr lang="ru-RU" sz="2400" b="1" dirty="0" smtClean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i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Тили-тили, </a:t>
            </a:r>
            <a:r>
              <a:rPr lang="ru-RU" sz="2400" b="1" i="1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мокус</a:t>
            </a:r>
            <a:r>
              <a:rPr lang="ru-RU" sz="2400" b="1" i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endParaRPr lang="ru-RU" sz="2400" b="1" dirty="0" smtClean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i="1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Крибле</a:t>
            </a:r>
            <a:r>
              <a:rPr lang="ru-RU" sz="2400" b="1" i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крабле</a:t>
            </a:r>
            <a:r>
              <a:rPr lang="ru-RU" sz="2400" b="1" i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endParaRPr lang="ru-RU" sz="2400" b="1" dirty="0" smtClean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i="1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Бумс</a:t>
            </a:r>
            <a:r>
              <a:rPr lang="ru-RU" sz="2400" b="1" i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2400" b="1" dirty="0" smtClean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2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Документы - Алёна\Работа\СЕМИНАРЫ\игоровые технологии\Игровые каноны\037.jpg"/>
          <p:cNvPicPr/>
          <p:nvPr/>
        </p:nvPicPr>
        <p:blipFill>
          <a:blip r:embed="rId2" cstate="print">
            <a:lum bright="20000" contrast="10000"/>
          </a:blip>
          <a:srcRect l="4340" t="63404" b="4000"/>
          <a:stretch>
            <a:fillRect/>
          </a:stretch>
        </p:blipFill>
        <p:spPr bwMode="auto">
          <a:xfrm>
            <a:off x="1907867" y="1745432"/>
            <a:ext cx="7236133" cy="51125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 rot="19619132">
            <a:off x="84503" y="551565"/>
            <a:ext cx="3322874" cy="12949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>
                <a:gd name="adj" fmla="val 30520"/>
              </a:avLst>
            </a:prstTxWarp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РЕЧЕВОЙ 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КАНОН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Документы - Алёна\Работа\СЕМИНАРЫ\игоровые технологии\Игровые каноны\049.jpg"/>
          <p:cNvPicPr/>
          <p:nvPr/>
        </p:nvPicPr>
        <p:blipFill>
          <a:blip r:embed="rId2" cstate="print">
            <a:lum bright="20000" contrast="10000"/>
          </a:blip>
          <a:srcRect l="5273" t="14383" r="5891" b="6553"/>
          <a:stretch>
            <a:fillRect/>
          </a:stretch>
        </p:blipFill>
        <p:spPr bwMode="auto">
          <a:xfrm>
            <a:off x="3419872" y="188640"/>
            <a:ext cx="5280313" cy="64354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 rot="19619132">
            <a:off x="-96456" y="2073509"/>
            <a:ext cx="3918228" cy="146977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ТЕМБРОВЫЙ 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КАНОН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Документы - Алёна\Работа\СЕМИНАРЫ\игоровые технологии\Игровые каноны\006.jpg"/>
          <p:cNvPicPr/>
          <p:nvPr/>
        </p:nvPicPr>
        <p:blipFill>
          <a:blip r:embed="rId2" cstate="print">
            <a:lum bright="20000" contrast="10000"/>
          </a:blip>
          <a:srcRect l="5507" t="5277" r="1493" b="28425"/>
          <a:stretch>
            <a:fillRect/>
          </a:stretch>
        </p:blipFill>
        <p:spPr bwMode="auto">
          <a:xfrm>
            <a:off x="1763688" y="188640"/>
            <a:ext cx="7272808" cy="648072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 rot="19619132">
            <a:off x="-359781" y="634996"/>
            <a:ext cx="3578677" cy="119551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>
                <a:gd name="adj" fmla="val 40186"/>
              </a:avLst>
            </a:prstTxWarp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МЕЛОДИЧЕСКИЙ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КАНОН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https://cdn5.vectorstock.com/i/1000x1000/17/64/surprised-emoticon-smiley-vector-506176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527"/>
          <a:stretch>
            <a:fillRect/>
          </a:stretch>
        </p:blipFill>
        <p:spPr bwMode="auto">
          <a:xfrm>
            <a:off x="5724128" y="1196752"/>
            <a:ext cx="866020" cy="864096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1916832"/>
            <a:ext cx="863724" cy="131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744" y="2204864"/>
            <a:ext cx="64503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4758240"/>
            <a:ext cx="801628" cy="173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Группа 9"/>
          <p:cNvGrpSpPr/>
          <p:nvPr/>
        </p:nvGrpSpPr>
        <p:grpSpPr>
          <a:xfrm>
            <a:off x="323528" y="2564904"/>
            <a:ext cx="306631" cy="864096"/>
            <a:chOff x="1950606" y="2276872"/>
            <a:chExt cx="306631" cy="864096"/>
          </a:xfrm>
        </p:grpSpPr>
        <p:pic>
          <p:nvPicPr>
            <p:cNvPr id="20487" name="Picture 7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50606" y="2276872"/>
              <a:ext cx="296575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60662" y="2708920"/>
              <a:ext cx="296575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2" name="Прямая соединительная линия 11"/>
          <p:cNvCxnSpPr/>
          <p:nvPr/>
        </p:nvCxnSpPr>
        <p:spPr>
          <a:xfrm>
            <a:off x="251520" y="2996952"/>
            <a:ext cx="8784976" cy="720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95536" y="6021288"/>
            <a:ext cx="8640960" cy="720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/>
          <p:cNvGrpSpPr/>
          <p:nvPr/>
        </p:nvGrpSpPr>
        <p:grpSpPr>
          <a:xfrm>
            <a:off x="251520" y="2348880"/>
            <a:ext cx="298201" cy="1256556"/>
            <a:chOff x="395536" y="696913"/>
            <a:chExt cx="298201" cy="1256556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>
              <a:off x="395536" y="836712"/>
              <a:ext cx="0" cy="100811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Полилиния 20"/>
            <p:cNvSpPr/>
            <p:nvPr/>
          </p:nvSpPr>
          <p:spPr>
            <a:xfrm>
              <a:off x="419100" y="696913"/>
              <a:ext cx="274637" cy="160337"/>
            </a:xfrm>
            <a:custGeom>
              <a:avLst/>
              <a:gdLst>
                <a:gd name="connsiteX0" fmla="*/ 0 w 274637"/>
                <a:gd name="connsiteY0" fmla="*/ 160337 h 160337"/>
                <a:gd name="connsiteX1" fmla="*/ 209550 w 274637"/>
                <a:gd name="connsiteY1" fmla="*/ 122237 h 160337"/>
                <a:gd name="connsiteX2" fmla="*/ 266700 w 274637"/>
                <a:gd name="connsiteY2" fmla="*/ 17462 h 160337"/>
                <a:gd name="connsiteX3" fmla="*/ 257175 w 274637"/>
                <a:gd name="connsiteY3" fmla="*/ 17462 h 160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637" h="160337">
                  <a:moveTo>
                    <a:pt x="0" y="160337"/>
                  </a:moveTo>
                  <a:cubicBezTo>
                    <a:pt x="82550" y="153193"/>
                    <a:pt x="165100" y="146049"/>
                    <a:pt x="209550" y="122237"/>
                  </a:cubicBezTo>
                  <a:cubicBezTo>
                    <a:pt x="254000" y="98425"/>
                    <a:pt x="258763" y="34924"/>
                    <a:pt x="266700" y="17462"/>
                  </a:cubicBezTo>
                  <a:cubicBezTo>
                    <a:pt x="274637" y="0"/>
                    <a:pt x="265906" y="8731"/>
                    <a:pt x="257175" y="17462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олилиния 21"/>
            <p:cNvSpPr/>
            <p:nvPr/>
          </p:nvSpPr>
          <p:spPr>
            <a:xfrm flipV="1">
              <a:off x="395536" y="1825774"/>
              <a:ext cx="274637" cy="127695"/>
            </a:xfrm>
            <a:custGeom>
              <a:avLst/>
              <a:gdLst>
                <a:gd name="connsiteX0" fmla="*/ 0 w 274637"/>
                <a:gd name="connsiteY0" fmla="*/ 160337 h 160337"/>
                <a:gd name="connsiteX1" fmla="*/ 209550 w 274637"/>
                <a:gd name="connsiteY1" fmla="*/ 122237 h 160337"/>
                <a:gd name="connsiteX2" fmla="*/ 266700 w 274637"/>
                <a:gd name="connsiteY2" fmla="*/ 17462 h 160337"/>
                <a:gd name="connsiteX3" fmla="*/ 257175 w 274637"/>
                <a:gd name="connsiteY3" fmla="*/ 17462 h 160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637" h="160337">
                  <a:moveTo>
                    <a:pt x="0" y="160337"/>
                  </a:moveTo>
                  <a:cubicBezTo>
                    <a:pt x="82550" y="153193"/>
                    <a:pt x="165100" y="146049"/>
                    <a:pt x="209550" y="122237"/>
                  </a:cubicBezTo>
                  <a:cubicBezTo>
                    <a:pt x="254000" y="98425"/>
                    <a:pt x="258763" y="34924"/>
                    <a:pt x="266700" y="17462"/>
                  </a:cubicBezTo>
                  <a:cubicBezTo>
                    <a:pt x="274637" y="0"/>
                    <a:pt x="265906" y="8731"/>
                    <a:pt x="257175" y="17462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4" name="Рисунок 23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91536" y="1946016"/>
            <a:ext cx="863724" cy="131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688" y="1949928"/>
            <a:ext cx="863724" cy="131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1988840"/>
            <a:ext cx="863724" cy="131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1988840"/>
            <a:ext cx="863724" cy="131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2204864"/>
            <a:ext cx="64503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" name="Прямая соединительная линия 30"/>
          <p:cNvCxnSpPr/>
          <p:nvPr/>
        </p:nvCxnSpPr>
        <p:spPr>
          <a:xfrm>
            <a:off x="2915816" y="548680"/>
            <a:ext cx="0" cy="29969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5220072" y="548680"/>
            <a:ext cx="0" cy="29969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112" y="2852936"/>
            <a:ext cx="503059" cy="43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2852936"/>
            <a:ext cx="503059" cy="43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Прямая соединительная линия 36"/>
          <p:cNvCxnSpPr/>
          <p:nvPr/>
        </p:nvCxnSpPr>
        <p:spPr>
          <a:xfrm>
            <a:off x="7092280" y="548680"/>
            <a:ext cx="0" cy="29969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9036496" y="620688"/>
            <a:ext cx="0" cy="29969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Рисунок 38" descr="хихи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43608" y="980728"/>
            <a:ext cx="1306578" cy="1306578"/>
          </a:xfrm>
          <a:prstGeom prst="rect">
            <a:avLst/>
          </a:prstGeom>
        </p:spPr>
      </p:pic>
      <p:pic>
        <p:nvPicPr>
          <p:cNvPr id="40" name="Рисунок 39" descr="хаха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91880" y="1124744"/>
            <a:ext cx="936104" cy="936104"/>
          </a:xfrm>
          <a:prstGeom prst="rect">
            <a:avLst/>
          </a:prstGeom>
        </p:spPr>
      </p:pic>
      <p:pic>
        <p:nvPicPr>
          <p:cNvPr id="41" name="Рисунок 40" descr="тс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08304" y="1196751"/>
            <a:ext cx="1281742" cy="1068119"/>
          </a:xfrm>
          <a:prstGeom prst="rect">
            <a:avLst/>
          </a:prstGeom>
        </p:spPr>
      </p:pic>
      <p:pic>
        <p:nvPicPr>
          <p:cNvPr id="42" name="Рисунок 41" descr="smiley_PNG177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259632" y="4178264"/>
            <a:ext cx="826652" cy="864096"/>
          </a:xfrm>
          <a:prstGeom prst="rect">
            <a:avLst/>
          </a:prstGeom>
        </p:spPr>
      </p:pic>
      <p:pic>
        <p:nvPicPr>
          <p:cNvPr id="43" name="Рисунок 4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4941168"/>
            <a:ext cx="863724" cy="131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Рисунок 43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4974264"/>
            <a:ext cx="863724" cy="131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Рисунок 44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1988840"/>
            <a:ext cx="863724" cy="131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Рисунок 45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5229200"/>
            <a:ext cx="64503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Рисунок 46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5229200"/>
            <a:ext cx="64503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" name="Прямая соединительная линия 47"/>
          <p:cNvCxnSpPr/>
          <p:nvPr/>
        </p:nvCxnSpPr>
        <p:spPr>
          <a:xfrm>
            <a:off x="2915816" y="3861048"/>
            <a:ext cx="0" cy="29969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Рисунок 48" descr="хм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flipH="1">
            <a:off x="5724128" y="4293096"/>
            <a:ext cx="864096" cy="864096"/>
          </a:xfrm>
          <a:prstGeom prst="rect">
            <a:avLst/>
          </a:prstGeom>
        </p:spPr>
      </p:pic>
      <p:pic>
        <p:nvPicPr>
          <p:cNvPr id="50" name="Рисунок 49" descr="ух.pn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7864" y="4149080"/>
            <a:ext cx="1163478" cy="1008112"/>
          </a:xfrm>
          <a:prstGeom prst="rect">
            <a:avLst/>
          </a:prstGeom>
        </p:spPr>
      </p:pic>
      <p:pic>
        <p:nvPicPr>
          <p:cNvPr id="52" name="Рисунок 51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4764056"/>
            <a:ext cx="801628" cy="173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112" y="5877272"/>
            <a:ext cx="503059" cy="43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5877272"/>
            <a:ext cx="503059" cy="43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5" name="Прямая соединительная линия 54"/>
          <p:cNvCxnSpPr/>
          <p:nvPr/>
        </p:nvCxnSpPr>
        <p:spPr>
          <a:xfrm>
            <a:off x="5220072" y="3861048"/>
            <a:ext cx="0" cy="29969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7164288" y="3861048"/>
            <a:ext cx="0" cy="29969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9036496" y="3861048"/>
            <a:ext cx="0" cy="29969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68024" y="3429000"/>
            <a:ext cx="1813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Хи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хи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хи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987824" y="3356992"/>
            <a:ext cx="1733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Ха,  ха,  ха!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364088" y="3284984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О-о-о!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236296" y="3284984"/>
            <a:ext cx="1094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Тс-с-с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308304" y="6396335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Р-р-р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131840" y="6396335"/>
            <a:ext cx="1725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Ух         ты!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364088" y="6396335"/>
            <a:ext cx="1550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Хм-м-м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27584" y="6396335"/>
            <a:ext cx="1685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Ой!      Ой!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771800" y="0"/>
            <a:ext cx="3279833" cy="113207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>
                <a:gd name="adj" fmla="val 22381"/>
              </a:avLst>
            </a:prstTxWarp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МИМИЧЕСКИЙ 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КАНОН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pSp>
        <p:nvGrpSpPr>
          <p:cNvPr id="71" name="Группа 70"/>
          <p:cNvGrpSpPr/>
          <p:nvPr/>
        </p:nvGrpSpPr>
        <p:grpSpPr>
          <a:xfrm>
            <a:off x="539552" y="764704"/>
            <a:ext cx="360040" cy="648072"/>
            <a:chOff x="539552" y="937295"/>
            <a:chExt cx="360040" cy="648072"/>
          </a:xfrm>
        </p:grpSpPr>
        <p:sp>
          <p:nvSpPr>
            <p:cNvPr id="59" name="TextBox 58"/>
            <p:cNvSpPr txBox="1"/>
            <p:nvPr/>
          </p:nvSpPr>
          <p:spPr>
            <a:xfrm>
              <a:off x="549077" y="980728"/>
              <a:ext cx="34496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539552" y="937295"/>
              <a:ext cx="360040" cy="64807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2" name="Группа 71"/>
          <p:cNvGrpSpPr/>
          <p:nvPr/>
        </p:nvGrpSpPr>
        <p:grpSpPr>
          <a:xfrm>
            <a:off x="5331321" y="764704"/>
            <a:ext cx="505267" cy="648072"/>
            <a:chOff x="5331321" y="908720"/>
            <a:chExt cx="505267" cy="648072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5364088" y="908720"/>
              <a:ext cx="432048" cy="64807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331321" y="942628"/>
              <a:ext cx="5052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II</a:t>
              </a:r>
              <a:endPara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3" name="Picture 2" descr="http://rlv.zcache.com/angry_smiley_face_sticker-rdb9840cc8c9143d9b36f9d641c6dd56c_v9waf_8byvr_630.jpg?view_padding=%5B285,0,285,0%5D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889" r="24490"/>
          <a:stretch>
            <a:fillRect/>
          </a:stretch>
        </p:blipFill>
        <p:spPr bwMode="auto">
          <a:xfrm>
            <a:off x="7596336" y="4221088"/>
            <a:ext cx="1020887" cy="1080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122</Words>
  <Application>Microsoft Office PowerPoint</Application>
  <PresentationFormat>Экран (4:3)</PresentationFormat>
  <Paragraphs>48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В практике игровая деятельность выполняет следующие функции: </vt:lpstr>
      <vt:lpstr>Слайд 3</vt:lpstr>
      <vt:lpstr>Слайд 4</vt:lpstr>
      <vt:lpstr>Слайд 5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Алёна</dc:creator>
  <cp:lastModifiedBy>usr-wks-01</cp:lastModifiedBy>
  <cp:revision>15</cp:revision>
  <dcterms:created xsi:type="dcterms:W3CDTF">2018-10-21T10:16:21Z</dcterms:created>
  <dcterms:modified xsi:type="dcterms:W3CDTF">2018-10-23T10:01:06Z</dcterms:modified>
</cp:coreProperties>
</file>