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  <p:sldId id="268" r:id="rId5"/>
    <p:sldId id="259" r:id="rId6"/>
    <p:sldId id="260" r:id="rId7"/>
    <p:sldId id="262" r:id="rId8"/>
    <p:sldId id="263" r:id="rId9"/>
    <p:sldId id="264" r:id="rId10"/>
    <p:sldId id="275" r:id="rId11"/>
    <p:sldId id="266" r:id="rId12"/>
    <p:sldId id="267" r:id="rId13"/>
    <p:sldId id="269" r:id="rId14"/>
    <p:sldId id="276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C0C0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49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6A471-89A0-4E06-8CDF-6AA54EC692CC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2AD3A-71C1-49CF-AAC4-C95EBAE8B4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5385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6A471-89A0-4E06-8CDF-6AA54EC692CC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2AD3A-71C1-49CF-AAC4-C95EBAE8B4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5522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6A471-89A0-4E06-8CDF-6AA54EC692CC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2AD3A-71C1-49CF-AAC4-C95EBAE8B4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0614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6A471-89A0-4E06-8CDF-6AA54EC692CC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2AD3A-71C1-49CF-AAC4-C95EBAE8B4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2323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6A471-89A0-4E06-8CDF-6AA54EC692CC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2AD3A-71C1-49CF-AAC4-C95EBAE8B4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9039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6A471-89A0-4E06-8CDF-6AA54EC692CC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2AD3A-71C1-49CF-AAC4-C95EBAE8B4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1529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6A471-89A0-4E06-8CDF-6AA54EC692CC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2AD3A-71C1-49CF-AAC4-C95EBAE8B4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9201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6A471-89A0-4E06-8CDF-6AA54EC692CC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2AD3A-71C1-49CF-AAC4-C95EBAE8B4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4905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6A471-89A0-4E06-8CDF-6AA54EC692CC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2AD3A-71C1-49CF-AAC4-C95EBAE8B4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3239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6A471-89A0-4E06-8CDF-6AA54EC692CC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2AD3A-71C1-49CF-AAC4-C95EBAE8B4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6488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6A471-89A0-4E06-8CDF-6AA54EC692CC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2AD3A-71C1-49CF-AAC4-C95EBAE8B4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4562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74000"/>
            <a:lum/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rcRect/>
          <a:stretch>
            <a:fillRect l="-3000" t="-3000" r="-70000" b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6A471-89A0-4E06-8CDF-6AA54EC692CC}" type="datetimeFigureOut">
              <a:rPr lang="ru-RU" smtClean="0"/>
              <a:t>20.04.2021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2AD3A-71C1-49CF-AAC4-C95EBAE8B4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6915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07704" y="404664"/>
            <a:ext cx="505843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800" dirty="0" smtClean="0">
                <a:solidFill>
                  <a:srgbClr val="0070C0"/>
                </a:solidFill>
              </a:rPr>
              <a:t>Основная теорема</a:t>
            </a:r>
          </a:p>
          <a:p>
            <a:pPr algn="ctr"/>
            <a:r>
              <a:rPr lang="ru-RU" sz="4800" dirty="0" smtClean="0">
                <a:solidFill>
                  <a:srgbClr val="0070C0"/>
                </a:solidFill>
              </a:rPr>
              <a:t> арифметики</a:t>
            </a:r>
          </a:p>
          <a:p>
            <a:pPr algn="ctr"/>
            <a:r>
              <a:rPr lang="ru-RU" sz="4800" dirty="0" smtClean="0">
                <a:solidFill>
                  <a:srgbClr val="0070C0"/>
                </a:solidFill>
              </a:rPr>
              <a:t> и её применение</a:t>
            </a:r>
            <a:endParaRPr lang="ru-RU" sz="4800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75656" y="3140968"/>
            <a:ext cx="572695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Открытый урок</a:t>
            </a:r>
          </a:p>
          <a:p>
            <a:pPr algn="ctr"/>
            <a:r>
              <a:rPr lang="ru-RU" dirty="0" smtClean="0">
                <a:solidFill>
                  <a:srgbClr val="C00000"/>
                </a:solidFill>
              </a:rPr>
              <a:t> в рамках городской научно-практической конференции</a:t>
            </a:r>
          </a:p>
          <a:p>
            <a:pPr algn="ctr"/>
            <a:r>
              <a:rPr lang="ru-RU" dirty="0" smtClean="0">
                <a:solidFill>
                  <a:srgbClr val="C00000"/>
                </a:solidFill>
              </a:rPr>
              <a:t> «Математическое образование:</a:t>
            </a:r>
          </a:p>
          <a:p>
            <a:pPr algn="ctr"/>
            <a:r>
              <a:rPr lang="ru-RU" dirty="0" smtClean="0">
                <a:solidFill>
                  <a:srgbClr val="C00000"/>
                </a:solidFill>
              </a:rPr>
              <a:t> развитие талантов и способностей»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912" y="5517232"/>
            <a:ext cx="58204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002060"/>
                </a:solidFill>
              </a:rPr>
              <a:t>Учитель: Шведова Ольга Николаевна</a:t>
            </a:r>
            <a:endParaRPr lang="ru-RU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458311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 txBox="1">
            <a:spLocks/>
          </p:cNvSpPr>
          <p:nvPr/>
        </p:nvSpPr>
        <p:spPr>
          <a:xfrm>
            <a:off x="1547664" y="1277144"/>
            <a:ext cx="6120680" cy="17198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3050" indent="-273050" algn="just">
              <a:buFont typeface="Arial" panose="020B0604020202020204" pitchFamily="34" charset="0"/>
              <a:buNone/>
            </a:pPr>
            <a:r>
              <a:rPr lang="ru-RU" sz="2000" dirty="0" smtClean="0"/>
              <a:t>а) Существует ли натуральное число </a:t>
            </a:r>
            <a:r>
              <a:rPr lang="en-US" sz="2000" i="1" dirty="0" smtClean="0"/>
              <a:t>n</a:t>
            </a:r>
            <a:r>
              <a:rPr lang="ru-RU" sz="2000" dirty="0" smtClean="0"/>
              <a:t>, делящееся нацело на 12 и при этом имеющее ровно 12 различных натуральных делителей (в число делителей числа </a:t>
            </a:r>
            <a:r>
              <a:rPr lang="en-US" sz="2000" i="1" dirty="0" smtClean="0"/>
              <a:t>n </a:t>
            </a:r>
            <a:r>
              <a:rPr lang="ru-RU" sz="2000" dirty="0" smtClean="0"/>
              <a:t>включается единица и само число </a:t>
            </a:r>
            <a:r>
              <a:rPr lang="en-US" sz="2000" i="1" dirty="0" smtClean="0"/>
              <a:t>n</a:t>
            </a:r>
            <a:r>
              <a:rPr lang="ru-RU" sz="2000" dirty="0" smtClean="0"/>
              <a:t>)?</a:t>
            </a: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1475656" y="3284984"/>
            <a:ext cx="6192688" cy="1296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3050" indent="-273050" algn="just">
              <a:buFont typeface="Arial" panose="020B0604020202020204" pitchFamily="34" charset="0"/>
              <a:buNone/>
            </a:pPr>
            <a:r>
              <a:rPr lang="ru-RU" sz="2000" dirty="0" smtClean="0">
                <a:solidFill>
                  <a:srgbClr val="C0C0C0"/>
                </a:solidFill>
              </a:rPr>
              <a:t>б) Найдите все натуральные числа, делящиеся нацело на 14 и имеющие ровно 14 различных натуральных делителей</a:t>
            </a: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1403648" y="4653136"/>
            <a:ext cx="6264696" cy="10081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3050" indent="-273050" algn="just">
              <a:buFont typeface="Arial" panose="020B0604020202020204" pitchFamily="34" charset="0"/>
              <a:buNone/>
            </a:pPr>
            <a:r>
              <a:rPr lang="ru-RU" sz="2000" dirty="0" smtClean="0">
                <a:solidFill>
                  <a:srgbClr val="C0C0C0"/>
                </a:solidFill>
              </a:rPr>
              <a:t>в) Существует ли натуральное число, делящееся нацело на 2014 и имеющее ровно 2014 различных делителей?</a:t>
            </a:r>
          </a:p>
          <a:p>
            <a:pPr algn="just"/>
            <a:endParaRPr lang="ru-RU" sz="2000" dirty="0">
              <a:solidFill>
                <a:srgbClr val="C0C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15616" y="1268760"/>
            <a:ext cx="5132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19.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4256240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115616" y="1196752"/>
                <a:ext cx="6552728" cy="3773015"/>
              </a:xfrm>
            </p:spPr>
            <p:txBody>
              <a:bodyPr>
                <a:noAutofit/>
              </a:bodyPr>
              <a:lstStyle/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800" b="0" i="1" smtClean="0">
                          <a:latin typeface="Cambria Math"/>
                        </a:rPr>
                        <m:t> </m:t>
                      </m:r>
                      <m:r>
                        <a:rPr lang="ru-RU" sz="2800" i="1" smtClean="0">
                          <a:latin typeface="Cambria Math"/>
                        </a:rPr>
                        <m:t>𝑛</m:t>
                      </m:r>
                      <m:r>
                        <a:rPr lang="ru-RU" sz="2800" i="1" smtClean="0">
                          <a:latin typeface="Cambria Math"/>
                        </a:rPr>
                        <m:t>=</m:t>
                      </m:r>
                      <m:sSubSup>
                        <m:sSubSup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ru-RU" sz="2800" i="1"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ru-RU" sz="2800" i="1">
                              <a:latin typeface="Cambria Math"/>
                            </a:rPr>
                            <m:t>1</m:t>
                          </m:r>
                        </m:sub>
                        <m:sup>
                          <m:sSub>
                            <m:sSubPr>
                              <m:ctrlPr>
                                <a:rPr lang="ru-RU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2800" i="1">
                                  <a:latin typeface="Cambria Math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ru-RU" sz="28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sup>
                      </m:sSubSup>
                      <m:r>
                        <a:rPr lang="ru-RU" sz="2800" i="1">
                          <a:latin typeface="Cambria Math"/>
                        </a:rPr>
                        <m:t>∙</m:t>
                      </m:r>
                      <m:sSubSup>
                        <m:sSubSup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ru-RU" sz="2800" i="1"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ru-RU" sz="2800" i="1">
                              <a:latin typeface="Cambria Math"/>
                            </a:rPr>
                            <m:t>2</m:t>
                          </m:r>
                        </m:sub>
                        <m:sup>
                          <m:sSub>
                            <m:sSubPr>
                              <m:ctrlPr>
                                <a:rPr lang="ru-RU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2800" i="1">
                                  <a:latin typeface="Cambria Math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ru-RU" sz="28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sup>
                      </m:sSubSup>
                      <m:r>
                        <a:rPr lang="ru-RU" sz="2800" i="1">
                          <a:latin typeface="Cambria Math"/>
                        </a:rPr>
                        <m:t>∙</m:t>
                      </m:r>
                      <m:r>
                        <a:rPr lang="ru-RU" sz="2800" b="0" i="1" smtClean="0">
                          <a:latin typeface="Cambria Math"/>
                        </a:rPr>
                        <m:t>…</m:t>
                      </m:r>
                      <m:r>
                        <a:rPr lang="ru-RU" sz="2800" i="1">
                          <a:latin typeface="Cambria Math"/>
                        </a:rPr>
                        <m:t>∙</m:t>
                      </m:r>
                      <m:sSubSup>
                        <m:sSubSup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800" i="1"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ru-RU" sz="2800" i="1">
                              <a:latin typeface="Cambria Math"/>
                            </a:rPr>
                            <m:t>к</m:t>
                          </m:r>
                        </m:sub>
                        <m:sup>
                          <m:sSub>
                            <m:sSubPr>
                              <m:ctrlPr>
                                <a:rPr lang="ru-RU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2800" i="1">
                                  <a:latin typeface="Cambria Math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ru-RU" sz="2800" i="1">
                                  <a:latin typeface="Cambria Math"/>
                                </a:rPr>
                                <m:t>к</m:t>
                              </m:r>
                            </m:sub>
                          </m:sSub>
                        </m:sup>
                      </m:sSubSup>
                      <m:r>
                        <a:rPr lang="en-US" sz="2800" b="0" i="1" smtClean="0">
                          <a:latin typeface="Cambria Math"/>
                        </a:rPr>
                        <m:t>,</m:t>
                      </m:r>
                    </m:oMath>
                  </m:oMathPara>
                </a14:m>
                <a:endParaRPr lang="ru-RU" sz="2800" i="1" dirty="0" smtClean="0"/>
              </a:p>
              <a:p>
                <a:pPr marL="0" indent="0" algn="just">
                  <a:buNone/>
                </a:pPr>
                <a:endParaRPr lang="en-US" sz="2800" i="1" dirty="0" smtClean="0"/>
              </a:p>
              <a:p>
                <a:pPr marL="0" indent="0" algn="just">
                  <a:buNone/>
                </a:pPr>
                <a:r>
                  <a:rPr lang="ru-RU" sz="2800" dirty="0" smtClean="0"/>
                  <a:t> где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ru-RU" sz="28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ru-RU" sz="2800" i="1"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ru-RU" sz="2800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ru-RU" sz="2800" i="1">
                        <a:latin typeface="Cambria Math"/>
                      </a:rPr>
                      <m:t>, …, </m:t>
                    </m:r>
                    <m:sSub>
                      <m:sSub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ru-RU" sz="2800" i="1">
                            <a:latin typeface="Cambria Math"/>
                          </a:rPr>
                          <m:t>к</m:t>
                        </m:r>
                      </m:sub>
                    </m:sSub>
                  </m:oMath>
                </a14:m>
                <a:r>
                  <a:rPr lang="ru-RU" sz="2800" dirty="0"/>
                  <a:t> – простые числа</a:t>
                </a:r>
                <a:r>
                  <a:rPr lang="ru-RU" sz="2800" dirty="0" smtClean="0"/>
                  <a:t>,</a:t>
                </a:r>
              </a:p>
              <a:p>
                <a:pPr marL="0" indent="0" algn="just">
                  <a:buNone/>
                </a:pPr>
                <a:endParaRPr lang="ru-RU" sz="2800" dirty="0"/>
              </a:p>
              <a:p>
                <a:pPr marL="0" indent="0" algn="just">
                  <a:buNone/>
                </a:pPr>
                <a:r>
                  <a:rPr lang="ru-RU" sz="2800" dirty="0" smtClean="0"/>
                  <a:t> </a:t>
                </a:r>
                <a:r>
                  <a:rPr lang="ru-RU" sz="2800" dirty="0"/>
                  <a:t>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2800" i="1">
                            <a:latin typeface="Cambria Math"/>
                          </a:rPr>
                          <m:t>𝛼</m:t>
                        </m:r>
                      </m:e>
                      <m:sub>
                        <m:r>
                          <a:rPr lang="ru-RU" sz="28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ru-RU" sz="2800" i="1">
                        <a:latin typeface="Cambria Math"/>
                      </a:rPr>
                      <m:t>, ...,  </m:t>
                    </m:r>
                    <m:sSub>
                      <m:sSub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2800" i="1">
                            <a:latin typeface="Cambria Math"/>
                          </a:rPr>
                          <m:t>𝛼</m:t>
                        </m:r>
                      </m:e>
                      <m:sub>
                        <m:r>
                          <a:rPr lang="ru-RU" sz="2800" i="1">
                            <a:latin typeface="Cambria Math"/>
                          </a:rPr>
                          <m:t>к</m:t>
                        </m:r>
                      </m:sub>
                    </m:sSub>
                  </m:oMath>
                </a14:m>
                <a:r>
                  <a:rPr lang="ru-RU" sz="2800" dirty="0"/>
                  <a:t> </a:t>
                </a:r>
                <a:r>
                  <a:rPr lang="ru-RU" sz="2800" dirty="0" smtClean="0"/>
                  <a:t>– натуральные числа</a:t>
                </a:r>
              </a:p>
              <a:p>
                <a:pPr marL="0" indent="0" algn="just">
                  <a:buNone/>
                </a:pPr>
                <a:endParaRPr lang="en-US" sz="2800" i="1" dirty="0" smtClean="0"/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 smtClean="0">
                          <a:latin typeface="Cambria Math"/>
                        </a:rPr>
                        <m:t>𝑑</m:t>
                      </m:r>
                      <m:d>
                        <m:d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800" i="1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ru-RU" sz="2800" i="1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800" i="1">
                              <a:latin typeface="Cambria Math"/>
                            </a:rPr>
                            <m:t>1+</m:t>
                          </m:r>
                          <m:sSub>
                            <m:sSubPr>
                              <m:ctrlPr>
                                <a:rPr lang="ru-RU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2800" i="1">
                                  <a:latin typeface="Cambria Math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ru-RU" sz="28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ru-RU" sz="2800" i="1">
                          <a:latin typeface="Cambria Math"/>
                        </a:rPr>
                        <m:t>∙</m:t>
                      </m:r>
                      <m:d>
                        <m:d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800" i="1">
                              <a:latin typeface="Cambria Math"/>
                            </a:rPr>
                            <m:t>1+</m:t>
                          </m:r>
                          <m:sSub>
                            <m:sSubPr>
                              <m:ctrlPr>
                                <a:rPr lang="ru-RU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2800" i="1">
                                  <a:latin typeface="Cambria Math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ru-RU" sz="28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ru-RU" sz="2800" i="1">
                          <a:latin typeface="Cambria Math"/>
                        </a:rPr>
                        <m:t>∙…∙</m:t>
                      </m:r>
                      <m:d>
                        <m:d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800" i="1">
                              <a:latin typeface="Cambria Math"/>
                            </a:rPr>
                            <m:t>1+</m:t>
                          </m:r>
                          <m:sSub>
                            <m:sSubPr>
                              <m:ctrlPr>
                                <a:rPr lang="ru-RU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2800" i="1">
                                  <a:latin typeface="Cambria Math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ru-RU" sz="2800" i="1">
                                  <a:latin typeface="Cambria Math"/>
                                </a:rPr>
                                <m:t>к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15616" y="1196752"/>
                <a:ext cx="6552728" cy="3773015"/>
              </a:xfrm>
              <a:blipFill rotWithShape="1">
                <a:blip r:embed="rId2"/>
                <a:stretch>
                  <a:fillRect l="-6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14527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115616" y="260648"/>
                <a:ext cx="6552728" cy="86409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ru-RU" sz="2800" i="1">
                        <a:latin typeface="Cambria Math"/>
                      </a:rPr>
                      <m:t>𝑛</m:t>
                    </m:r>
                    <m:r>
                      <a:rPr lang="ru-RU" sz="2800" i="1">
                        <a:latin typeface="Cambria Math"/>
                      </a:rPr>
                      <m:t>⋮14</m:t>
                    </m:r>
                  </m:oMath>
                </a14:m>
                <a:r>
                  <a:rPr lang="ru-RU" sz="2800" dirty="0"/>
                  <a:t>, то </a:t>
                </a:r>
                <a14:m>
                  <m:oMath xmlns:m="http://schemas.openxmlformats.org/officeDocument/2006/math">
                    <m:r>
                      <a:rPr lang="ru-RU" sz="2800" i="1">
                        <a:latin typeface="Cambria Math"/>
                      </a:rPr>
                      <m:t>𝑛</m:t>
                    </m:r>
                    <m:r>
                      <a:rPr lang="ru-RU" sz="2800" i="1">
                        <a:latin typeface="Cambria Math"/>
                      </a:rPr>
                      <m:t>⋮2 и </m:t>
                    </m:r>
                    <m:r>
                      <a:rPr lang="en-US" sz="2800" i="1">
                        <a:latin typeface="Cambria Math"/>
                      </a:rPr>
                      <m:t>𝑛</m:t>
                    </m:r>
                    <m:r>
                      <a:rPr lang="ru-RU" sz="2800" i="1">
                        <a:latin typeface="Cambria Math"/>
                      </a:rPr>
                      <m:t>⋮7</m:t>
                    </m:r>
                  </m:oMath>
                </a14:m>
                <a:endParaRPr lang="ru-RU" sz="28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15616" y="260648"/>
                <a:ext cx="6552728" cy="864096"/>
              </a:xfrm>
              <a:blipFill rotWithShape="1">
                <a:blip r:embed="rId2"/>
                <a:stretch>
                  <a:fillRect t="-63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115616" y="908720"/>
                <a:ext cx="6480720" cy="44681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 algn="just">
                  <a:buAutoNum type="arabicParenR"/>
                </a:pPr>
                <a:r>
                  <a:rPr lang="ru-RU" sz="2800" dirty="0" smtClean="0"/>
                  <a:t>либо </a:t>
                </a:r>
                <a14:m>
                  <m:oMath xmlns:m="http://schemas.openxmlformats.org/officeDocument/2006/math">
                    <m:r>
                      <a:rPr lang="ru-RU" sz="2800" b="0" i="1">
                        <a:latin typeface="Cambria Math"/>
                      </a:rPr>
                      <m:t>𝑛</m:t>
                    </m:r>
                    <m:r>
                      <a:rPr lang="ru-RU" sz="2800" b="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800" b="0" i="1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ru-RU" sz="2800" b="0" i="1">
                            <a:latin typeface="Cambria Math"/>
                          </a:rPr>
                          <m:t>𝛼</m:t>
                        </m:r>
                      </m:sup>
                    </m:sSup>
                    <m:r>
                      <a:rPr lang="ru-RU" sz="2800" b="0" i="1">
                        <a:latin typeface="Cambria Math"/>
                      </a:rPr>
                      <m:t>∙</m:t>
                    </m:r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800" b="0" i="1">
                            <a:latin typeface="Cambria Math"/>
                          </a:rPr>
                          <m:t>7</m:t>
                        </m:r>
                      </m:e>
                      <m:sup>
                        <m:r>
                          <a:rPr lang="ru-RU" sz="2800" b="0" i="1">
                            <a:latin typeface="Cambria Math"/>
                          </a:rPr>
                          <m:t>𝛽</m:t>
                        </m:r>
                      </m:sup>
                    </m:sSup>
                    <m:r>
                      <a:rPr lang="ru-RU" sz="2800" b="0" i="1">
                        <a:latin typeface="Cambria Math"/>
                      </a:rPr>
                      <m:t>,  где </m:t>
                    </m:r>
                    <m:r>
                      <a:rPr lang="ru-RU" sz="2800" b="0" i="1">
                        <a:latin typeface="Cambria Math"/>
                      </a:rPr>
                      <m:t>𝛼</m:t>
                    </m:r>
                    <m:r>
                      <a:rPr lang="ru-RU" sz="2800" b="0" i="1">
                        <a:latin typeface="Cambria Math"/>
                      </a:rPr>
                      <m:t>, </m:t>
                    </m:r>
                    <m:r>
                      <a:rPr lang="ru-RU" sz="2800" b="0" i="1">
                        <a:latin typeface="Cambria Math"/>
                      </a:rPr>
                      <m:t>𝛽</m:t>
                    </m:r>
                    <m:r>
                      <a:rPr lang="ru-RU" sz="2800" b="0" i="1">
                        <a:latin typeface="Cambria Math"/>
                      </a:rPr>
                      <m:t>∈</m:t>
                    </m:r>
                    <m:r>
                      <a:rPr lang="en-US" sz="2800" b="0" i="1">
                        <a:latin typeface="Cambria Math"/>
                      </a:rPr>
                      <m:t>𝑁</m:t>
                    </m:r>
                  </m:oMath>
                </a14:m>
                <a:r>
                  <a:rPr lang="ru-RU" sz="2800" dirty="0" smtClean="0"/>
                  <a:t>;</a:t>
                </a:r>
              </a:p>
              <a:p>
                <a:pPr algn="just"/>
                <a:endParaRPr lang="ru-RU" sz="2800" dirty="0"/>
              </a:p>
              <a:p>
                <a:pPr algn="just"/>
                <a:r>
                  <a:rPr lang="ru-RU" sz="2800" dirty="0"/>
                  <a:t>2) либо </a:t>
                </a:r>
                <a14:m>
                  <m:oMath xmlns:m="http://schemas.openxmlformats.org/officeDocument/2006/math">
                    <m:r>
                      <a:rPr lang="ru-RU" sz="2800" b="0" i="1">
                        <a:latin typeface="Cambria Math"/>
                      </a:rPr>
                      <m:t>𝑛</m:t>
                    </m:r>
                    <m:r>
                      <a:rPr lang="ru-RU" sz="2800" b="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800" b="0" i="1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ru-RU" sz="2800" b="0" i="1">
                            <a:latin typeface="Cambria Math"/>
                          </a:rPr>
                          <m:t>𝛼</m:t>
                        </m:r>
                      </m:sup>
                    </m:sSup>
                    <m:r>
                      <a:rPr lang="ru-RU" sz="2800" b="0" i="1">
                        <a:latin typeface="Cambria Math"/>
                      </a:rPr>
                      <m:t>∙</m:t>
                    </m:r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800" b="0" i="1">
                            <a:latin typeface="Cambria Math"/>
                          </a:rPr>
                          <m:t>7</m:t>
                        </m:r>
                      </m:e>
                      <m:sup>
                        <m:r>
                          <a:rPr lang="ru-RU" sz="2800" b="0" i="1">
                            <a:latin typeface="Cambria Math"/>
                          </a:rPr>
                          <m:t>𝛽</m:t>
                        </m:r>
                      </m:sup>
                    </m:sSup>
                    <m:r>
                      <a:rPr lang="ru-RU" sz="2800" b="0" i="1">
                        <a:latin typeface="Cambria Math"/>
                      </a:rPr>
                      <m:t>∙</m:t>
                    </m:r>
                    <m:sSubSup>
                      <m:sSub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800" b="0" i="1"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ru-RU" sz="2800" b="0" i="1">
                            <a:latin typeface="Cambria Math"/>
                          </a:rPr>
                          <m:t>1</m:t>
                        </m:r>
                      </m:sub>
                      <m:sup>
                        <m:sSub>
                          <m:sSubPr>
                            <m:ctrlPr>
                              <a:rPr lang="ru-RU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2800" b="0" i="1">
                                <a:latin typeface="Cambria Math"/>
                              </a:rPr>
                              <m:t>𝛾</m:t>
                            </m:r>
                          </m:e>
                          <m:sub>
                            <m:r>
                              <a:rPr lang="ru-RU" sz="2800" b="0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sup>
                    </m:sSubSup>
                    <m:r>
                      <a:rPr lang="ru-RU" sz="2800" b="0" i="1">
                        <a:latin typeface="Cambria Math"/>
                      </a:rPr>
                      <m:t>∙… ∙</m:t>
                    </m:r>
                    <m:sSubSup>
                      <m:sSub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ru-RU" sz="2800" b="0" i="1">
                            <a:latin typeface="Cambria Math"/>
                          </a:rPr>
                          <m:t>р</m:t>
                        </m:r>
                      </m:e>
                      <m:sub>
                        <m:r>
                          <a:rPr lang="ru-RU" sz="2800" b="0" i="1">
                            <a:latin typeface="Cambria Math"/>
                          </a:rPr>
                          <m:t>к</m:t>
                        </m:r>
                      </m:sub>
                      <m:sup>
                        <m:sSub>
                          <m:sSubPr>
                            <m:ctrlPr>
                              <a:rPr lang="ru-RU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2800" b="0" i="1">
                                <a:latin typeface="Cambria Math"/>
                              </a:rPr>
                              <m:t>𝛾</m:t>
                            </m:r>
                          </m:e>
                          <m:sub>
                            <m:r>
                              <a:rPr lang="ru-RU" sz="2800" b="0" i="1">
                                <a:latin typeface="Cambria Math"/>
                              </a:rPr>
                              <m:t>к</m:t>
                            </m:r>
                          </m:sub>
                        </m:sSub>
                      </m:sup>
                    </m:sSubSup>
                    <m:r>
                      <a:rPr lang="en-US" sz="2800" b="0" i="1" smtClean="0">
                        <a:latin typeface="Cambria Math"/>
                      </a:rPr>
                      <m:t>,</m:t>
                    </m:r>
                  </m:oMath>
                </a14:m>
                <a:endParaRPr lang="ru-RU" sz="2800" b="0" i="1" dirty="0" smtClean="0">
                  <a:latin typeface="Cambria Math"/>
                </a:endParaRPr>
              </a:p>
              <a:p>
                <a:pPr algn="just"/>
                <a:endParaRPr lang="en-US" sz="2800" b="0" i="1" dirty="0" smtClean="0">
                  <a:latin typeface="Cambria Math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800" b="0" i="1">
                          <a:latin typeface="Cambria Math"/>
                        </a:rPr>
                        <m:t>где </m:t>
                      </m:r>
                      <m:sSub>
                        <m:sSub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ru-RU" sz="2800" b="0" i="1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ru-RU" sz="2800" b="0" i="1">
                          <a:latin typeface="Cambria Math"/>
                        </a:rPr>
                        <m:t>, </m:t>
                      </m:r>
                      <m:sSub>
                        <m:sSub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ru-RU" sz="2800" b="0" i="1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ru-RU" sz="2800" b="0" i="1">
                          <a:latin typeface="Cambria Math"/>
                        </a:rPr>
                        <m:t>, …, </m:t>
                      </m:r>
                      <m:sSub>
                        <m:sSub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ru-RU" sz="2800" b="0" i="1">
                              <a:latin typeface="Cambria Math"/>
                            </a:rPr>
                            <m:t>к</m:t>
                          </m:r>
                        </m:sub>
                      </m:sSub>
                      <m:r>
                        <a:rPr lang="ru-RU" sz="2800" b="0">
                          <a:latin typeface="Cambria Math"/>
                        </a:rPr>
                        <m:t>– простые числа,</m:t>
                      </m:r>
                    </m:oMath>
                  </m:oMathPara>
                </a14:m>
                <a:endParaRPr lang="ru-RU" sz="2800" b="0" dirty="0" smtClean="0">
                  <a:latin typeface="Cambria Math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800" b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800" b="0" dirty="0" smtClean="0">
                  <a:latin typeface="Cambria Math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800" b="0" i="1">
                          <a:latin typeface="Cambria Math"/>
                        </a:rPr>
                        <m:t>𝛼</m:t>
                      </m:r>
                      <m:r>
                        <a:rPr lang="ru-RU" sz="2800" b="0" i="1">
                          <a:latin typeface="Cambria Math"/>
                        </a:rPr>
                        <m:t>, </m:t>
                      </m:r>
                      <m:r>
                        <a:rPr lang="ru-RU" sz="2800" b="0" i="1">
                          <a:latin typeface="Cambria Math"/>
                        </a:rPr>
                        <m:t>𝛽</m:t>
                      </m:r>
                      <m:r>
                        <a:rPr lang="ru-RU" sz="2800" b="0" i="1">
                          <a:latin typeface="Cambria Math"/>
                        </a:rPr>
                        <m:t>, </m:t>
                      </m:r>
                      <m:sSub>
                        <m:sSub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2800" b="0" i="1">
                              <a:latin typeface="Cambria Math"/>
                            </a:rPr>
                            <m:t>𝛾</m:t>
                          </m:r>
                        </m:e>
                        <m:sub>
                          <m:r>
                            <a:rPr lang="ru-RU" sz="2800" b="0" i="1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ru-RU" sz="2800" b="0" i="1">
                          <a:latin typeface="Cambria Math"/>
                        </a:rPr>
                        <m:t>, …, </m:t>
                      </m:r>
                      <m:sSub>
                        <m:sSub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2800" b="0" i="1">
                              <a:latin typeface="Cambria Math"/>
                            </a:rPr>
                            <m:t>𝛾</m:t>
                          </m:r>
                        </m:e>
                        <m:sub>
                          <m:r>
                            <a:rPr lang="ru-RU" sz="2800" b="0" i="1">
                              <a:latin typeface="Cambria Math"/>
                            </a:rPr>
                            <m:t>к</m:t>
                          </m:r>
                        </m:sub>
                      </m:sSub>
                      <m:r>
                        <a:rPr lang="ru-RU" sz="2800" b="0" i="1">
                          <a:latin typeface="Cambria Math"/>
                        </a:rPr>
                        <m:t>∈</m:t>
                      </m:r>
                      <m:r>
                        <a:rPr lang="en-US" sz="2800" b="0" i="1">
                          <a:latin typeface="Cambria Math"/>
                        </a:rPr>
                        <m:t>𝑁</m:t>
                      </m:r>
                    </m:oMath>
                  </m:oMathPara>
                </a14:m>
                <a:endParaRPr lang="ru-RU" sz="2800" dirty="0" smtClean="0"/>
              </a:p>
              <a:p>
                <a:pPr algn="just"/>
                <a:endParaRPr lang="ru-RU" sz="2800" dirty="0"/>
              </a:p>
              <a:p>
                <a:pPr algn="just"/>
                <a:endParaRPr lang="ru-RU" sz="2800" dirty="0"/>
              </a:p>
              <a:p>
                <a:pPr algn="just"/>
                <a:endParaRPr lang="ru-RU" sz="28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616" y="908720"/>
                <a:ext cx="6480720" cy="4468146"/>
              </a:xfrm>
              <a:prstGeom prst="rect">
                <a:avLst/>
              </a:prstGeom>
              <a:blipFill rotWithShape="1">
                <a:blip r:embed="rId3"/>
                <a:stretch>
                  <a:fillRect l="-1881" t="-9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043608" y="4365104"/>
                <a:ext cx="6624736" cy="2246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2800" i="1" smtClean="0">
                        <a:latin typeface="Cambria Math"/>
                      </a:rPr>
                      <m:t>𝑑</m:t>
                    </m:r>
                    <m:d>
                      <m:d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u-RU" sz="2800" i="1">
                            <a:latin typeface="Cambria Math"/>
                          </a:rPr>
                          <m:t>14</m:t>
                        </m:r>
                      </m:e>
                    </m:d>
                    <m:r>
                      <a:rPr lang="ru-RU" sz="2800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u-RU" sz="2800" i="1">
                            <a:latin typeface="Cambria Math"/>
                          </a:rPr>
                          <m:t>𝛼</m:t>
                        </m:r>
                        <m:r>
                          <a:rPr lang="ru-RU" sz="2800" i="1">
                            <a:latin typeface="Cambria Math"/>
                          </a:rPr>
                          <m:t>+1</m:t>
                        </m:r>
                      </m:e>
                    </m:d>
                    <m:r>
                      <a:rPr lang="ru-RU" sz="2800" i="1">
                        <a:latin typeface="Cambria Math"/>
                      </a:rPr>
                      <m:t>∙</m:t>
                    </m:r>
                    <m:d>
                      <m:d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u-RU" sz="2800" i="1">
                            <a:latin typeface="Cambria Math"/>
                          </a:rPr>
                          <m:t>𝛽</m:t>
                        </m:r>
                        <m:r>
                          <a:rPr lang="ru-RU" sz="2800" i="1">
                            <a:latin typeface="Cambria Math"/>
                          </a:rPr>
                          <m:t>+1</m:t>
                        </m:r>
                      </m:e>
                    </m:d>
                    <m:r>
                      <a:rPr lang="ru-RU" sz="2800" i="1">
                        <a:latin typeface="Cambria Math"/>
                      </a:rPr>
                      <m:t>=14</m:t>
                    </m:r>
                  </m:oMath>
                </a14:m>
                <a:r>
                  <a:rPr lang="ru-RU" sz="2800" dirty="0"/>
                  <a:t> </a:t>
                </a:r>
                <a:r>
                  <a:rPr lang="ru-RU" sz="2800" dirty="0" smtClean="0"/>
                  <a:t>или</a:t>
                </a:r>
              </a:p>
              <a:p>
                <a:endParaRPr lang="ru-RU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800" b="0" i="1">
                          <a:latin typeface="Cambria Math"/>
                        </a:rPr>
                        <m:t>𝑑</m:t>
                      </m:r>
                      <m:d>
                        <m:d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800" b="0" i="1">
                              <a:latin typeface="Cambria Math"/>
                            </a:rPr>
                            <m:t>14</m:t>
                          </m:r>
                        </m:e>
                      </m:d>
                      <m:r>
                        <a:rPr lang="ru-RU" sz="2800" b="0" i="1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800" b="0" i="1">
                              <a:latin typeface="Cambria Math"/>
                            </a:rPr>
                            <m:t>𝛼</m:t>
                          </m:r>
                          <m:r>
                            <a:rPr lang="ru-RU" sz="2800" b="0" i="1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ru-RU" sz="2800" i="1">
                          <a:latin typeface="Cambria Math"/>
                        </a:rPr>
                        <m:t>∙</m:t>
                      </m:r>
                      <m:d>
                        <m:d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800" i="1">
                              <a:latin typeface="Cambria Math"/>
                            </a:rPr>
                            <m:t>𝛽</m:t>
                          </m:r>
                          <m:r>
                            <a:rPr lang="ru-RU" sz="2800" i="1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ru-RU" sz="2800" i="1">
                          <a:latin typeface="Cambria Math"/>
                        </a:rPr>
                        <m:t>∙… ∙</m:t>
                      </m:r>
                      <m:d>
                        <m:d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2800" i="1">
                                  <a:latin typeface="Cambria Math"/>
                                </a:rPr>
                                <m:t>𝛾</m:t>
                              </m:r>
                            </m:e>
                            <m:sub>
                              <m:r>
                                <a:rPr lang="ru-RU" sz="2800" i="1">
                                  <a:latin typeface="Cambria Math"/>
                                </a:rPr>
                                <m:t>к</m:t>
                              </m:r>
                            </m:sub>
                          </m:sSub>
                          <m:r>
                            <a:rPr lang="ru-RU" sz="2800" i="1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ru-RU" sz="28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800" b="0" i="1" dirty="0" smtClean="0">
                  <a:latin typeface="Cambria Math"/>
                </a:endParaRPr>
              </a:p>
              <a:p>
                <a:endParaRPr lang="ru-RU" sz="2800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800" i="1">
                          <a:latin typeface="Cambria Math"/>
                        </a:rPr>
                        <m:t>=14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4365104"/>
                <a:ext cx="6624736" cy="2246769"/>
              </a:xfrm>
              <a:prstGeom prst="rect">
                <a:avLst/>
              </a:prstGeom>
              <a:blipFill rotWithShape="1">
                <a:blip r:embed="rId4"/>
                <a:stretch>
                  <a:fillRect t="-24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04207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971600" y="1412776"/>
                <a:ext cx="7200800" cy="820688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800" i="1">
                              <a:latin typeface="Cambria Math"/>
                            </a:rPr>
                            <m:t>𝛼</m:t>
                          </m:r>
                          <m:r>
                            <a:rPr lang="ru-RU" sz="2800" i="1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ru-RU" sz="2800" i="1">
                          <a:latin typeface="Cambria Math"/>
                        </a:rPr>
                        <m:t>∙</m:t>
                      </m:r>
                      <m:d>
                        <m:d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800" i="1">
                              <a:latin typeface="Cambria Math"/>
                            </a:rPr>
                            <m:t>𝛽</m:t>
                          </m:r>
                          <m:r>
                            <a:rPr lang="ru-RU" sz="2800" i="1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ru-RU" sz="2800" i="1">
                          <a:latin typeface="Cambria Math"/>
                        </a:rPr>
                        <m:t>=14=2∙7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71600" y="1412776"/>
                <a:ext cx="7200800" cy="820688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971600" y="2636912"/>
                <a:ext cx="72008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ru-RU" sz="2800" i="1">
                        <a:latin typeface="Cambria Math"/>
                      </a:rPr>
                      <m:t>𝛼</m:t>
                    </m:r>
                    <m:r>
                      <a:rPr lang="ru-RU" sz="2800" i="1">
                        <a:latin typeface="Cambria Math"/>
                      </a:rPr>
                      <m:t>=1, </m:t>
                    </m:r>
                    <m:r>
                      <a:rPr lang="ru-RU" sz="2800" i="1">
                        <a:latin typeface="Cambria Math"/>
                      </a:rPr>
                      <m:t>𝛽</m:t>
                    </m:r>
                    <m:r>
                      <a:rPr lang="ru-RU" sz="2800" i="1">
                        <a:latin typeface="Cambria Math"/>
                      </a:rPr>
                      <m:t>=6</m:t>
                    </m:r>
                  </m:oMath>
                </a14:m>
                <a:r>
                  <a:rPr lang="ru-RU" sz="2800" dirty="0"/>
                  <a:t> </a:t>
                </a:r>
                <a:r>
                  <a:rPr lang="ru-RU" sz="2800" dirty="0" smtClean="0"/>
                  <a:t>или </a:t>
                </a:r>
                <a14:m>
                  <m:oMath xmlns:m="http://schemas.openxmlformats.org/officeDocument/2006/math">
                    <m:r>
                      <a:rPr lang="ru-RU" sz="2800" i="1">
                        <a:latin typeface="Cambria Math"/>
                      </a:rPr>
                      <m:t>𝛼</m:t>
                    </m:r>
                    <m:r>
                      <a:rPr lang="ru-RU" sz="2800" i="1">
                        <a:latin typeface="Cambria Math"/>
                      </a:rPr>
                      <m:t>=6, </m:t>
                    </m:r>
                    <m:r>
                      <a:rPr lang="ru-RU" sz="2800" i="1">
                        <a:latin typeface="Cambria Math"/>
                      </a:rPr>
                      <m:t>𝛽</m:t>
                    </m:r>
                    <m:r>
                      <a:rPr lang="ru-RU" sz="2800" i="1">
                        <a:latin typeface="Cambria Math"/>
                      </a:rPr>
                      <m:t>=1</m:t>
                    </m:r>
                  </m:oMath>
                </a14:m>
                <a:endParaRPr lang="ru-RU" sz="28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2636912"/>
                <a:ext cx="7200800" cy="523220"/>
              </a:xfrm>
              <a:prstGeom prst="rect">
                <a:avLst/>
              </a:prstGeom>
              <a:blipFill rotWithShape="1">
                <a:blip r:embed="rId3"/>
                <a:stretch>
                  <a:fillRect t="-10588" b="-341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475656" y="3933056"/>
                <a:ext cx="6696744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ru-RU" sz="2800" i="1" dirty="0" smtClean="0"/>
                  <a:t>Ответ</a:t>
                </a:r>
                <a:r>
                  <a:rPr lang="ru-RU" sz="2800" i="1" dirty="0"/>
                  <a:t>: </a:t>
                </a:r>
                <a:r>
                  <a:rPr lang="ru-RU" sz="2800" dirty="0"/>
                  <a:t> </a:t>
                </a:r>
                <a14:m>
                  <m:oMath xmlns:m="http://schemas.openxmlformats.org/officeDocument/2006/math">
                    <m:r>
                      <a:rPr lang="ru-RU" sz="2800" i="1">
                        <a:latin typeface="Cambria Math"/>
                      </a:rPr>
                      <m:t>2∙</m:t>
                    </m:r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800" i="1">
                            <a:latin typeface="Cambria Math"/>
                          </a:rPr>
                          <m:t>7</m:t>
                        </m:r>
                      </m:e>
                      <m:sup>
                        <m:r>
                          <a:rPr lang="ru-RU" sz="2800" i="1">
                            <a:latin typeface="Cambria Math"/>
                          </a:rPr>
                          <m:t>6</m:t>
                        </m:r>
                      </m:sup>
                    </m:sSup>
                  </m:oMath>
                </a14:m>
                <a:r>
                  <a:rPr lang="ru-RU" sz="2800" dirty="0"/>
                  <a:t> или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800" i="1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ru-RU" sz="2800" i="1">
                            <a:latin typeface="Cambria Math"/>
                          </a:rPr>
                          <m:t>6</m:t>
                        </m:r>
                      </m:sup>
                    </m:sSup>
                    <m:r>
                      <a:rPr lang="ru-RU" sz="2800" i="1">
                        <a:latin typeface="Cambria Math"/>
                      </a:rPr>
                      <m:t>∙7</m:t>
                    </m:r>
                  </m:oMath>
                </a14:m>
                <a:endParaRPr lang="ru-RU" sz="2800" dirty="0"/>
              </a:p>
              <a:p>
                <a:pPr algn="just"/>
                <a:endParaRPr lang="ru-RU" sz="28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656" y="3933056"/>
                <a:ext cx="6696744" cy="954107"/>
              </a:xfrm>
              <a:prstGeom prst="rect">
                <a:avLst/>
              </a:prstGeom>
              <a:blipFill rotWithShape="1">
                <a:blip r:embed="rId4"/>
                <a:stretch>
                  <a:fillRect l="-1820" t="-57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4487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 txBox="1">
            <a:spLocks/>
          </p:cNvSpPr>
          <p:nvPr/>
        </p:nvSpPr>
        <p:spPr>
          <a:xfrm>
            <a:off x="1547664" y="1277144"/>
            <a:ext cx="6120680" cy="17198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3050" indent="-273050" algn="just">
              <a:buFont typeface="Arial" panose="020B0604020202020204" pitchFamily="34" charset="0"/>
              <a:buNone/>
            </a:pPr>
            <a:r>
              <a:rPr lang="ru-RU" sz="2000" dirty="0" smtClean="0">
                <a:solidFill>
                  <a:srgbClr val="C0C0C0"/>
                </a:solidFill>
              </a:rPr>
              <a:t>а) Существует ли натуральное число </a:t>
            </a:r>
            <a:r>
              <a:rPr lang="en-US" sz="2000" i="1" dirty="0" smtClean="0">
                <a:solidFill>
                  <a:srgbClr val="C0C0C0"/>
                </a:solidFill>
              </a:rPr>
              <a:t>n</a:t>
            </a:r>
            <a:r>
              <a:rPr lang="ru-RU" sz="2000" dirty="0" smtClean="0">
                <a:solidFill>
                  <a:srgbClr val="C0C0C0"/>
                </a:solidFill>
              </a:rPr>
              <a:t>, делящееся нацело на 12 и при этом имеющее ровно 12 различных натуральных делителей (в число делителей числа </a:t>
            </a:r>
            <a:r>
              <a:rPr lang="en-US" sz="2000" i="1" dirty="0" smtClean="0">
                <a:solidFill>
                  <a:srgbClr val="C0C0C0"/>
                </a:solidFill>
              </a:rPr>
              <a:t>n </a:t>
            </a:r>
            <a:r>
              <a:rPr lang="ru-RU" sz="2000" dirty="0" smtClean="0">
                <a:solidFill>
                  <a:srgbClr val="C0C0C0"/>
                </a:solidFill>
              </a:rPr>
              <a:t>включается единица и само число </a:t>
            </a:r>
            <a:r>
              <a:rPr lang="en-US" sz="2000" i="1" dirty="0" smtClean="0">
                <a:solidFill>
                  <a:srgbClr val="C0C0C0"/>
                </a:solidFill>
              </a:rPr>
              <a:t>n</a:t>
            </a:r>
            <a:r>
              <a:rPr lang="ru-RU" sz="2000" dirty="0" smtClean="0">
                <a:solidFill>
                  <a:srgbClr val="C0C0C0"/>
                </a:solidFill>
              </a:rPr>
              <a:t>)?</a:t>
            </a: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1475656" y="3284984"/>
            <a:ext cx="6192688" cy="1296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3050" indent="-273050" algn="just">
              <a:buFont typeface="Arial" panose="020B0604020202020204" pitchFamily="34" charset="0"/>
              <a:buNone/>
            </a:pPr>
            <a:r>
              <a:rPr lang="ru-RU" sz="2000" dirty="0" smtClean="0"/>
              <a:t>б) Найдите все натуральные числа, делящиеся нацело на 14 и имеющие ровно 14 различных натуральных делителей</a:t>
            </a: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1403648" y="4653136"/>
            <a:ext cx="6264696" cy="10081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3050" indent="-273050" algn="just">
              <a:buFont typeface="Arial" panose="020B0604020202020204" pitchFamily="34" charset="0"/>
              <a:buNone/>
            </a:pPr>
            <a:r>
              <a:rPr lang="ru-RU" sz="2000" dirty="0" smtClean="0">
                <a:solidFill>
                  <a:srgbClr val="C0C0C0"/>
                </a:solidFill>
              </a:rPr>
              <a:t>в) Существует ли натуральное число, делящееся нацело на 2014 и имеющее ровно 2014 различных делителей?</a:t>
            </a:r>
          </a:p>
          <a:p>
            <a:pPr algn="just"/>
            <a:endParaRPr lang="ru-RU" sz="2000" dirty="0">
              <a:solidFill>
                <a:srgbClr val="C0C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15616" y="1268760"/>
            <a:ext cx="5132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19.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752321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691680" y="188640"/>
                <a:ext cx="5760640" cy="720079"/>
              </a:xfrm>
            </p:spPr>
            <p:txBody>
              <a:bodyPr>
                <a:normAutofit/>
              </a:bodyPr>
              <a:lstStyle/>
              <a:p>
                <a:pPr lvl="0" algn="ctr"/>
                <a:r>
                  <a:rPr lang="ru-RU" sz="2000" dirty="0"/>
                  <a:t>Сколько грамм жира в </a:t>
                </a:r>
                <a14:m>
                  <m:oMath xmlns:m="http://schemas.openxmlformats.org/officeDocument/2006/math">
                    <m:r>
                      <a:rPr lang="ru-RU" sz="2000" i="1">
                        <a:latin typeface="Cambria Math"/>
                      </a:rPr>
                      <m:t>200 г</m:t>
                    </m:r>
                  </m:oMath>
                </a14:m>
                <a:r>
                  <a:rPr lang="ru-RU" sz="2000" dirty="0"/>
                  <a:t> </a:t>
                </a:r>
                <a:r>
                  <a:rPr lang="ru-RU" sz="2000" dirty="0" smtClean="0"/>
                  <a:t>мороженого жирностью </a:t>
                </a:r>
                <a14:m>
                  <m:oMath xmlns:m="http://schemas.openxmlformats.org/officeDocument/2006/math">
                    <m:r>
                      <a:rPr lang="ru-RU" sz="2000" i="1">
                        <a:latin typeface="Cambria Math"/>
                      </a:rPr>
                      <m:t>10%</m:t>
                    </m:r>
                  </m:oMath>
                </a14:m>
                <a:r>
                  <a:rPr lang="ru-RU" sz="2000" dirty="0"/>
                  <a:t>.</a:t>
                </a: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691680" y="188640"/>
                <a:ext cx="5760640" cy="720079"/>
              </a:xfrm>
              <a:blipFill rotWithShape="1">
                <a:blip r:embed="rId2"/>
                <a:stretch>
                  <a:fillRect t="-4237" b="-1271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2"/>
              <p:cNvSpPr txBox="1">
                <a:spLocks/>
              </p:cNvSpPr>
              <p:nvPr/>
            </p:nvSpPr>
            <p:spPr>
              <a:xfrm>
                <a:off x="1691680" y="1772816"/>
                <a:ext cx="5760640" cy="79208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ru-RU" sz="2000" dirty="0" smtClean="0"/>
                  <a:t>Оптовая </a:t>
                </a:r>
                <a:r>
                  <a:rPr lang="ru-RU" sz="2000" dirty="0"/>
                  <a:t>цена </a:t>
                </a:r>
                <a14:m>
                  <m:oMath xmlns:m="http://schemas.openxmlformats.org/officeDocument/2006/math">
                    <m:r>
                      <a:rPr lang="ru-RU" sz="2000" i="1">
                        <a:latin typeface="Cambria Math"/>
                      </a:rPr>
                      <m:t>80 руб.</m:t>
                    </m:r>
                  </m:oMath>
                </a14:m>
                <a:r>
                  <a:rPr lang="ru-RU" sz="2000" dirty="0"/>
                  <a:t>, магазин продает с наценкой </a:t>
                </a:r>
                <a14:m>
                  <m:oMath xmlns:m="http://schemas.openxmlformats.org/officeDocument/2006/math">
                    <m:r>
                      <a:rPr lang="ru-RU" sz="2000" i="1">
                        <a:latin typeface="Cambria Math"/>
                      </a:rPr>
                      <m:t>40%</m:t>
                    </m:r>
                  </m:oMath>
                </a14:m>
                <a:r>
                  <a:rPr lang="ru-RU" sz="2000" dirty="0"/>
                  <a:t>. Какова розничная цена</a:t>
                </a:r>
                <a:r>
                  <a:rPr lang="ru-RU" sz="2000" dirty="0" smtClean="0"/>
                  <a:t>?</a:t>
                </a:r>
                <a:endParaRPr lang="ru-RU" sz="2000" dirty="0"/>
              </a:p>
            </p:txBody>
          </p:sp>
        </mc:Choice>
        <mc:Fallback xmlns="">
          <p:sp>
            <p:nvSpPr>
              <p:cNvPr id="4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1680" y="1772816"/>
                <a:ext cx="5760640" cy="792088"/>
              </a:xfrm>
              <a:prstGeom prst="rect">
                <a:avLst/>
              </a:prstGeom>
              <a:blipFill rotWithShape="1">
                <a:blip r:embed="rId3"/>
                <a:stretch>
                  <a:fillRect t="-3846" b="-23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Объект 2"/>
              <p:cNvSpPr txBox="1">
                <a:spLocks/>
              </p:cNvSpPr>
              <p:nvPr/>
            </p:nvSpPr>
            <p:spPr>
              <a:xfrm>
                <a:off x="1691680" y="980728"/>
                <a:ext cx="5760640" cy="6480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ru-RU" sz="2000" dirty="0" smtClean="0"/>
                  <a:t>Сколько </a:t>
                </a:r>
                <a:r>
                  <a:rPr lang="ru-RU" sz="2000" dirty="0"/>
                  <a:t>грамм сухого вещества в </a:t>
                </a:r>
                <a14:m>
                  <m:oMath xmlns:m="http://schemas.openxmlformats.org/officeDocument/2006/math">
                    <m:r>
                      <a:rPr lang="ru-RU" sz="2000" i="1">
                        <a:latin typeface="Cambria Math"/>
                      </a:rPr>
                      <m:t>1 кг</m:t>
                    </m:r>
                  </m:oMath>
                </a14:m>
                <a:r>
                  <a:rPr lang="ru-RU" sz="2000" dirty="0"/>
                  <a:t> винограда влажностью </a:t>
                </a:r>
                <a14:m>
                  <m:oMath xmlns:m="http://schemas.openxmlformats.org/officeDocument/2006/math">
                    <m:r>
                      <a:rPr lang="ru-RU" sz="2000" i="1">
                        <a:latin typeface="Cambria Math"/>
                      </a:rPr>
                      <m:t>95%</m:t>
                    </m:r>
                  </m:oMath>
                </a14:m>
                <a:r>
                  <a:rPr lang="ru-RU" sz="2000" dirty="0"/>
                  <a:t>.</a:t>
                </a:r>
              </a:p>
            </p:txBody>
          </p:sp>
        </mc:Choice>
        <mc:Fallback xmlns="">
          <p:sp>
            <p:nvSpPr>
              <p:cNvPr id="5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1680" y="980728"/>
                <a:ext cx="5760640" cy="648072"/>
              </a:xfrm>
              <a:prstGeom prst="rect">
                <a:avLst/>
              </a:prstGeom>
              <a:blipFill rotWithShape="1">
                <a:blip r:embed="rId4"/>
                <a:stretch>
                  <a:fillRect t="-4717" b="-2547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Объект 2"/>
              <p:cNvSpPr txBox="1">
                <a:spLocks/>
              </p:cNvSpPr>
              <p:nvPr/>
            </p:nvSpPr>
            <p:spPr>
              <a:xfrm>
                <a:off x="1691680" y="3933056"/>
                <a:ext cx="5760640" cy="108012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ru-RU" sz="2000" dirty="0" smtClean="0"/>
                  <a:t>Стоимость </a:t>
                </a:r>
                <a:r>
                  <a:rPr lang="ru-RU" sz="2000" dirty="0"/>
                  <a:t>одной акции </a:t>
                </a:r>
                <a14:m>
                  <m:oMath xmlns:m="http://schemas.openxmlformats.org/officeDocument/2006/math">
                    <m:r>
                      <a:rPr lang="ru-RU" sz="2000" i="1">
                        <a:latin typeface="Cambria Math"/>
                      </a:rPr>
                      <m:t>200 руб.</m:t>
                    </m:r>
                  </m:oMath>
                </a14:m>
                <a:r>
                  <a:rPr lang="ru-RU" sz="2000" dirty="0"/>
                  <a:t>, в понедельник акции подорожали на </a:t>
                </a:r>
                <a14:m>
                  <m:oMath xmlns:m="http://schemas.openxmlformats.org/officeDocument/2006/math">
                    <m:r>
                      <a:rPr lang="ru-RU" sz="2000" i="1">
                        <a:latin typeface="Cambria Math"/>
                      </a:rPr>
                      <m:t>х%</m:t>
                    </m:r>
                  </m:oMath>
                </a14:m>
                <a:r>
                  <a:rPr lang="ru-RU" sz="2000" dirty="0"/>
                  <a:t>. Найти новую стоимость одной акции</a:t>
                </a:r>
                <a:r>
                  <a:rPr lang="ru-RU" sz="2000" dirty="0" smtClean="0"/>
                  <a:t>.</a:t>
                </a:r>
                <a:endParaRPr lang="ru-RU" sz="2000" dirty="0"/>
              </a:p>
            </p:txBody>
          </p:sp>
        </mc:Choice>
        <mc:Fallback xmlns="">
          <p:sp>
            <p:nvSpPr>
              <p:cNvPr id="6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1680" y="3933056"/>
                <a:ext cx="5760640" cy="1080120"/>
              </a:xfrm>
              <a:prstGeom prst="rect">
                <a:avLst/>
              </a:prstGeom>
              <a:blipFill rotWithShape="1">
                <a:blip r:embed="rId5"/>
                <a:stretch>
                  <a:fillRect t="-2825" r="-318" b="-33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Объект 2"/>
              <p:cNvSpPr txBox="1">
                <a:spLocks/>
              </p:cNvSpPr>
              <p:nvPr/>
            </p:nvSpPr>
            <p:spPr>
              <a:xfrm>
                <a:off x="1691680" y="2708920"/>
                <a:ext cx="5760640" cy="100811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ru-RU" sz="2000" dirty="0" smtClean="0"/>
                  <a:t>Набор </a:t>
                </a:r>
                <a:r>
                  <a:rPr lang="ru-RU" sz="2000" dirty="0"/>
                  <a:t>стоит </a:t>
                </a:r>
                <a14:m>
                  <m:oMath xmlns:m="http://schemas.openxmlformats.org/officeDocument/2006/math">
                    <m:r>
                      <a:rPr lang="ru-RU" sz="2000" i="1">
                        <a:latin typeface="Cambria Math"/>
                      </a:rPr>
                      <m:t>600 руб.</m:t>
                    </m:r>
                  </m:oMath>
                </a14:m>
                <a:r>
                  <a:rPr lang="ru-RU" sz="2000" dirty="0"/>
                  <a:t>, магазин продает его со скидкой </a:t>
                </a:r>
                <a14:m>
                  <m:oMath xmlns:m="http://schemas.openxmlformats.org/officeDocument/2006/math">
                    <m:r>
                      <a:rPr lang="ru-RU" sz="2000" i="1">
                        <a:latin typeface="Cambria Math"/>
                      </a:rPr>
                      <m:t>30%</m:t>
                    </m:r>
                  </m:oMath>
                </a14:m>
                <a:r>
                  <a:rPr lang="ru-RU" sz="2000" dirty="0"/>
                  <a:t>. Какова стоимость набора во время распродажи</a:t>
                </a:r>
                <a:r>
                  <a:rPr lang="ru-RU" sz="2000" dirty="0" smtClean="0"/>
                  <a:t>?</a:t>
                </a:r>
                <a:endParaRPr lang="ru-RU" sz="2000" dirty="0"/>
              </a:p>
            </p:txBody>
          </p:sp>
        </mc:Choice>
        <mc:Fallback xmlns="">
          <p:sp>
            <p:nvSpPr>
              <p:cNvPr id="7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1680" y="2708920"/>
                <a:ext cx="5760640" cy="1008112"/>
              </a:xfrm>
              <a:prstGeom prst="rect">
                <a:avLst/>
              </a:prstGeom>
              <a:blipFill rotWithShape="1">
                <a:blip r:embed="rId6"/>
                <a:stretch>
                  <a:fillRect t="-3012" b="-102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Объект 2"/>
              <p:cNvSpPr txBox="1">
                <a:spLocks/>
              </p:cNvSpPr>
              <p:nvPr/>
            </p:nvSpPr>
            <p:spPr>
              <a:xfrm>
                <a:off x="1691680" y="5157192"/>
                <a:ext cx="5760640" cy="108012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ru-RU" sz="2000" dirty="0" smtClean="0"/>
                  <a:t>Стоимость </a:t>
                </a:r>
                <a:r>
                  <a:rPr lang="ru-RU" sz="2000" dirty="0"/>
                  <a:t>одной акции </a:t>
                </a:r>
                <a14:m>
                  <m:oMath xmlns:m="http://schemas.openxmlformats.org/officeDocument/2006/math">
                    <m:r>
                      <a:rPr lang="ru-RU" sz="2000" i="1">
                        <a:latin typeface="Cambria Math"/>
                      </a:rPr>
                      <m:t>300 руб.</m:t>
                    </m:r>
                  </m:oMath>
                </a14:m>
                <a:r>
                  <a:rPr lang="ru-RU" sz="2000" dirty="0"/>
                  <a:t>, во вторник акции подешевели на </a:t>
                </a:r>
                <a14:m>
                  <m:oMath xmlns:m="http://schemas.openxmlformats.org/officeDocument/2006/math">
                    <m:r>
                      <a:rPr lang="ru-RU" sz="2000" i="1">
                        <a:latin typeface="Cambria Math"/>
                      </a:rPr>
                      <m:t>у%</m:t>
                    </m:r>
                  </m:oMath>
                </a14:m>
                <a:r>
                  <a:rPr lang="ru-RU" sz="2000" dirty="0"/>
                  <a:t>. Найти новую стоимость одной акции.</a:t>
                </a:r>
              </a:p>
            </p:txBody>
          </p:sp>
        </mc:Choice>
        <mc:Fallback xmlns="">
          <p:sp>
            <p:nvSpPr>
              <p:cNvPr id="8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1680" y="5157192"/>
                <a:ext cx="5760640" cy="1080120"/>
              </a:xfrm>
              <a:prstGeom prst="rect">
                <a:avLst/>
              </a:prstGeom>
              <a:blipFill rotWithShape="1">
                <a:blip r:embed="rId7"/>
                <a:stretch>
                  <a:fillRect t="-2825" b="-33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96689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66000" y="66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</p:cBhvr>
                                      <p:by x="66000" y="66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</p:cBhvr>
                                      <p:by x="66000" y="66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</p:cBhvr>
                                      <p:by x="66000" y="66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3" dur="500" fill="hold"/>
                                        <p:tgtEl>
                                          <p:spTgt spid="6"/>
                                        </p:tgtEl>
                                      </p:cBhvr>
                                      <p:by x="66000" y="66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9" dur="5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3" dur="500" fill="hold"/>
                                        <p:tgtEl>
                                          <p:spTgt spid="8"/>
                                        </p:tgtEl>
                                      </p:cBhvr>
                                      <p:by x="66000" y="66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3" grpId="2" build="p"/>
      <p:bldP spid="4" grpId="0"/>
      <p:bldP spid="4" grpId="1"/>
      <p:bldP spid="4" grpId="2"/>
      <p:bldP spid="5" grpId="0"/>
      <p:bldP spid="5" grpId="1"/>
      <p:bldP spid="5" grpId="2"/>
      <p:bldP spid="6" grpId="0"/>
      <p:bldP spid="6" grpId="1"/>
      <p:bldP spid="6" grpId="2"/>
      <p:bldP spid="7" grpId="0"/>
      <p:bldP spid="7" grpId="1"/>
      <p:bldP spid="7" grpId="2"/>
      <p:bldP spid="8" grpId="0"/>
      <p:bldP spid="8" grpId="1"/>
      <p:bldP spid="8" grpId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620688"/>
            <a:ext cx="7200800" cy="74867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20</a:t>
            </a:r>
            <a:endParaRPr lang="ru-RU" sz="2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971600" y="1412776"/>
            <a:ext cx="7200800" cy="7486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2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50</a:t>
            </a:r>
            <a:endParaRPr lang="ru-RU" sz="2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ru-RU" sz="2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971600" y="2176265"/>
            <a:ext cx="7200800" cy="7486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2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112</a:t>
            </a:r>
            <a:endParaRPr lang="ru-RU" sz="2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971600" y="2968353"/>
            <a:ext cx="7200800" cy="7486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2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420</a:t>
            </a:r>
            <a:endParaRPr lang="ru-RU" sz="2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ru-RU" sz="2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Объект 2"/>
              <p:cNvSpPr txBox="1">
                <a:spLocks/>
              </p:cNvSpPr>
              <p:nvPr/>
            </p:nvSpPr>
            <p:spPr>
              <a:xfrm>
                <a:off x="971600" y="3760441"/>
                <a:ext cx="7200800" cy="74867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>
                          <a:latin typeface="Cambria Math"/>
                        </a:rPr>
                        <m:t>200∙</m:t>
                      </m:r>
                      <m:d>
                        <m:dPr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400" i="1">
                              <a:latin typeface="Cambria Math"/>
                            </a:rPr>
                            <m:t>1+</m:t>
                          </m:r>
                          <m:f>
                            <m:fPr>
                              <m:ctrlPr>
                                <a:rPr lang="ru-RU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ru-RU" sz="2400" i="1">
                                  <a:latin typeface="Cambria Math"/>
                                </a:rPr>
                                <m:t>х</m:t>
                              </m:r>
                            </m:num>
                            <m:den>
                              <m:r>
                                <a:rPr lang="ru-RU" sz="2400" i="1">
                                  <a:latin typeface="Cambria Math"/>
                                </a:rPr>
                                <m:t>100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ru-RU" sz="2400" i="1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ru-RU" sz="2400" dirty="0"/>
              </a:p>
            </p:txBody>
          </p:sp>
        </mc:Choice>
        <mc:Fallback xmlns="">
          <p:sp>
            <p:nvSpPr>
              <p:cNvPr id="7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3760441"/>
                <a:ext cx="7200800" cy="74867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Объект 2"/>
              <p:cNvSpPr txBox="1">
                <a:spLocks/>
              </p:cNvSpPr>
              <p:nvPr/>
            </p:nvSpPr>
            <p:spPr>
              <a:xfrm>
                <a:off x="971600" y="4768553"/>
                <a:ext cx="7200800" cy="74867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>
                          <a:latin typeface="Cambria Math"/>
                        </a:rPr>
                        <m:t>300∙</m:t>
                      </m:r>
                      <m:d>
                        <m:dPr>
                          <m:ctrlPr>
                            <a:rPr lang="ru-RU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400" i="1">
                              <a:latin typeface="Cambria Math"/>
                            </a:rPr>
                            <m:t>1−</m:t>
                          </m:r>
                          <m:f>
                            <m:fPr>
                              <m:ctrlPr>
                                <a:rPr lang="ru-RU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ru-RU" sz="2400" i="1">
                                  <a:latin typeface="Cambria Math"/>
                                </a:rPr>
                                <m:t>у</m:t>
                              </m:r>
                            </m:num>
                            <m:den>
                              <m:r>
                                <a:rPr lang="ru-RU" sz="2400" i="1">
                                  <a:latin typeface="Cambria Math"/>
                                </a:rPr>
                                <m:t>100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ru-RU" sz="24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ru-RU" sz="2400" dirty="0"/>
              </a:p>
            </p:txBody>
          </p:sp>
        </mc:Choice>
        <mc:Fallback xmlns="">
          <p:sp>
            <p:nvSpPr>
              <p:cNvPr id="8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4768553"/>
                <a:ext cx="7200800" cy="74867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05550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259632" y="1268760"/>
                <a:ext cx="6336704" cy="3805883"/>
              </a:xfrm>
            </p:spPr>
            <p:txBody>
              <a:bodyPr>
                <a:normAutofit/>
              </a:bodyPr>
              <a:lstStyle/>
              <a:p>
                <a:pPr marL="0" indent="450850" algn="just">
                  <a:lnSpc>
                    <a:spcPct val="150000"/>
                  </a:lnSpc>
                  <a:buNone/>
                </a:pPr>
                <a:r>
                  <a:rPr lang="ru-RU" sz="2000" dirty="0"/>
                  <a:t>Во время хранения вклада в банке начислялись ежемесячно проценты: сначала в размере </a:t>
                </a:r>
                <a14:m>
                  <m:oMath xmlns:m="http://schemas.openxmlformats.org/officeDocument/2006/math">
                    <m:r>
                      <a:rPr lang="ru-RU" sz="2000" b="0" i="1">
                        <a:latin typeface="Cambria Math"/>
                      </a:rPr>
                      <m:t>5%</m:t>
                    </m:r>
                  </m:oMath>
                </a14:m>
                <a:r>
                  <a:rPr lang="ru-RU" sz="2000" dirty="0"/>
                  <a:t>, затем </a:t>
                </a:r>
                <a14:m>
                  <m:oMath xmlns:m="http://schemas.openxmlformats.org/officeDocument/2006/math">
                    <m:r>
                      <a:rPr lang="ru-RU" sz="2000" b="0" i="1">
                        <a:latin typeface="Cambria Math"/>
                      </a:rPr>
                      <m:t>12%</m:t>
                    </m:r>
                  </m:oMath>
                </a14:m>
                <a:r>
                  <a:rPr lang="ru-RU" sz="2000" dirty="0"/>
                  <a:t>, потом </a:t>
                </a:r>
                <a14:m>
                  <m:oMath xmlns:m="http://schemas.openxmlformats.org/officeDocument/2006/math">
                    <m:r>
                      <a:rPr lang="ru-RU" sz="2000" b="0" i="1">
                        <a:latin typeface="Cambria Math"/>
                      </a:rPr>
                      <m:t>11</m:t>
                    </m:r>
                    <m:f>
                      <m:f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ru-RU" sz="2000" b="0" i="1">
                            <a:latin typeface="Cambria Math"/>
                          </a:rPr>
                          <m:t>9</m:t>
                        </m:r>
                      </m:den>
                    </m:f>
                    <m:r>
                      <a:rPr lang="ru-RU" sz="2000" b="0" i="1">
                        <a:latin typeface="Cambria Math"/>
                      </a:rPr>
                      <m:t>%</m:t>
                    </m:r>
                  </m:oMath>
                </a14:m>
                <a:r>
                  <a:rPr lang="ru-RU" sz="2000" dirty="0"/>
                  <a:t> и, наконец, </a:t>
                </a:r>
                <a14:m>
                  <m:oMath xmlns:m="http://schemas.openxmlformats.org/officeDocument/2006/math">
                    <m:r>
                      <a:rPr lang="ru-RU" sz="2000" b="0" i="1">
                        <a:latin typeface="Cambria Math"/>
                      </a:rPr>
                      <m:t>12,5%</m:t>
                    </m:r>
                  </m:oMath>
                </a14:m>
                <a:r>
                  <a:rPr lang="ru-RU" sz="2000" dirty="0"/>
                  <a:t> в месяц. Известно, что под действием каждой новой процентной ставки вклад находился целое число месяцев и по истечении срока хранения первоначальная сумма увеличилась на </a:t>
                </a:r>
                <a14:m>
                  <m:oMath xmlns:m="http://schemas.openxmlformats.org/officeDocument/2006/math">
                    <m:r>
                      <a:rPr lang="ru-RU" sz="2000" b="0" i="1">
                        <a:latin typeface="Cambria Math"/>
                      </a:rPr>
                      <m:t>104</m:t>
                    </m:r>
                    <m:f>
                      <m:fPr>
                        <m:ctrlPr>
                          <a:rPr lang="ru-RU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ru-RU" sz="2000" b="0" i="1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ru-RU" sz="2000" b="0" i="1">
                        <a:latin typeface="Cambria Math"/>
                      </a:rPr>
                      <m:t>%</m:t>
                    </m:r>
                  </m:oMath>
                </a14:m>
                <a:r>
                  <a:rPr lang="ru-RU" sz="2000" dirty="0"/>
                  <a:t>. Определите срок </a:t>
                </a:r>
                <a:r>
                  <a:rPr lang="ru-RU" sz="2000" dirty="0" smtClean="0"/>
                  <a:t>вклада</a:t>
                </a:r>
                <a:endParaRPr lang="ru-RU" sz="20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59632" y="1268760"/>
                <a:ext cx="6336704" cy="3805883"/>
              </a:xfrm>
              <a:blipFill rotWithShape="1">
                <a:blip r:embed="rId2"/>
                <a:stretch>
                  <a:fillRect l="-1059" r="-9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97562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187624" y="548680"/>
                <a:ext cx="6408712" cy="4525963"/>
              </a:xfrm>
            </p:spPr>
            <p:txBody>
              <a:bodyPr>
                <a:noAutofit/>
              </a:bodyPr>
              <a:lstStyle/>
              <a:p>
                <a:pPr marL="0" indent="450850" algn="just">
                  <a:lnSpc>
                    <a:spcPct val="150000"/>
                  </a:lnSpc>
                  <a:buNone/>
                </a:pPr>
                <a:r>
                  <a:rPr lang="ru-RU" sz="2000" dirty="0" smtClean="0"/>
                  <a:t>Домашнее задание</a:t>
                </a:r>
              </a:p>
              <a:p>
                <a:pPr marL="0" indent="450850" algn="just">
                  <a:lnSpc>
                    <a:spcPct val="150000"/>
                  </a:lnSpc>
                  <a:buNone/>
                </a:pPr>
                <a:endParaRPr lang="ru-RU" sz="2000" dirty="0" smtClean="0"/>
              </a:p>
              <a:p>
                <a:pPr marL="0" indent="450850" algn="just">
                  <a:lnSpc>
                    <a:spcPct val="150000"/>
                  </a:lnSpc>
                  <a:buNone/>
                </a:pPr>
                <a:r>
                  <a:rPr lang="ru-RU" sz="2000" dirty="0" smtClean="0"/>
                  <a:t>Цена </a:t>
                </a:r>
                <a:r>
                  <a:rPr lang="ru-RU" sz="2000" dirty="0"/>
                  <a:t>производителя на некоторое изделие составляет 25 рублей. Прежде чем попасть на прилавок магазина, изделие проходит через несколько фирм-посредников, каждая из которых увеличивает цену в 1,5 или 2 раза, осуществляя услуги по хранению и транспортировке изделий. Магазин делает наценку </a:t>
                </a:r>
                <a14:m>
                  <m:oMath xmlns:m="http://schemas.openxmlformats.org/officeDocument/2006/math">
                    <m:r>
                      <a:rPr lang="ru-RU" sz="2000" i="1">
                        <a:latin typeface="Cambria Math"/>
                      </a:rPr>
                      <m:t>20%</m:t>
                    </m:r>
                  </m:oMath>
                </a14:m>
                <a:r>
                  <a:rPr lang="ru-RU" sz="2000" dirty="0"/>
                  <a:t>, после чего изделие поступает в продажу по цене 405 рулей. Сколько посредников было между магазином и производителем?</a:t>
                </a: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87624" y="548680"/>
                <a:ext cx="6408712" cy="4525963"/>
              </a:xfrm>
              <a:blipFill rotWithShape="1">
                <a:blip r:embed="rId2"/>
                <a:stretch>
                  <a:fillRect l="-1047" r="-951" b="-172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0045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15616" y="260648"/>
            <a:ext cx="655272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850" algn="just"/>
            <a:r>
              <a:rPr lang="ru-RU" sz="2800" dirty="0"/>
              <a:t>Любое натуральное число (кроме единицы) можно представить в виде </a:t>
            </a:r>
            <a:r>
              <a:rPr lang="ru-RU" sz="2800" dirty="0" smtClean="0"/>
              <a:t>произведения простых </a:t>
            </a:r>
            <a:r>
              <a:rPr lang="ru-RU" sz="2800" dirty="0"/>
              <a:t>множителей, и притом единственным образом (с точностью до порядка сомножителей</a:t>
            </a:r>
            <a:r>
              <a:rPr lang="ru-RU" sz="2800" dirty="0" smtClean="0"/>
              <a:t>):</a:t>
            </a:r>
            <a:endParaRPr lang="ru-RU" sz="2800" i="1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043608" y="2564904"/>
                <a:ext cx="65527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ru-RU" sz="2800" i="1" smtClean="0">
                        <a:latin typeface="Cambria Math"/>
                      </a:rPr>
                      <m:t>𝑛</m:t>
                    </m:r>
                    <m:r>
                      <a:rPr lang="ru-RU" sz="280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2800" i="1"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ru-RU" sz="28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ru-RU" sz="2800" i="1">
                        <a:latin typeface="Cambria Math"/>
                      </a:rPr>
                      <m:t>∙</m:t>
                    </m:r>
                    <m:sSub>
                      <m:sSub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2800" i="1"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ru-RU" sz="2800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ru-RU" sz="2800" i="1">
                        <a:latin typeface="Cambria Math"/>
                      </a:rPr>
                      <m:t>∙</m:t>
                    </m:r>
                    <m:r>
                      <a:rPr lang="ru-RU" sz="2800" b="0" i="1" smtClean="0">
                        <a:latin typeface="Cambria Math"/>
                      </a:rPr>
                      <m:t> … </m:t>
                    </m:r>
                    <m:r>
                      <a:rPr lang="ru-RU" sz="2800" i="1">
                        <a:latin typeface="Cambria Math"/>
                      </a:rPr>
                      <m:t>∙</m:t>
                    </m:r>
                    <m:sSub>
                      <m:sSub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ru-RU" sz="2800" i="1">
                            <a:latin typeface="Cambria Math"/>
                          </a:rPr>
                          <m:t>к</m:t>
                        </m:r>
                      </m:sub>
                    </m:sSub>
                  </m:oMath>
                </a14:m>
                <a:r>
                  <a:rPr lang="ru-RU" sz="2800" dirty="0"/>
                  <a:t>, 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2564904"/>
                <a:ext cx="6552728" cy="523220"/>
              </a:xfrm>
              <a:prstGeom prst="rect">
                <a:avLst/>
              </a:prstGeom>
              <a:blipFill rotWithShape="1">
                <a:blip r:embed="rId2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115616" y="3140968"/>
                <a:ext cx="648072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ru-RU" sz="2800" dirty="0" smtClean="0"/>
                  <a:t>где </a:t>
                </a:r>
                <a:r>
                  <a:rPr lang="en-US" sz="28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n</a:t>
                </a:r>
                <a:r>
                  <a:rPr lang="ru-RU" sz="2800" dirty="0"/>
                  <a:t> – некоторое составное число, 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ru-RU" sz="28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ru-RU" sz="2800" i="1"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ru-RU" sz="2800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ru-RU" sz="2800" i="1">
                        <a:latin typeface="Cambria Math"/>
                      </a:rPr>
                      <m:t>, …, </m:t>
                    </m:r>
                    <m:sSub>
                      <m:sSub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ru-RU" sz="2800" i="1">
                            <a:latin typeface="Cambria Math"/>
                          </a:rPr>
                          <m:t>к</m:t>
                        </m:r>
                      </m:sub>
                    </m:sSub>
                  </m:oMath>
                </a14:m>
                <a:r>
                  <a:rPr lang="ru-RU" sz="2800" dirty="0"/>
                  <a:t> – простые </a:t>
                </a:r>
                <a:r>
                  <a:rPr lang="ru-RU" sz="2800" dirty="0" smtClean="0"/>
                  <a:t>числа,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616" y="3140968"/>
                <a:ext cx="6480720" cy="954107"/>
              </a:xfrm>
              <a:prstGeom prst="rect">
                <a:avLst/>
              </a:prstGeom>
              <a:blipFill rotWithShape="1">
                <a:blip r:embed="rId3"/>
                <a:stretch>
                  <a:fillRect l="-1881" t="-7643" r="-1976" b="-171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1115616" y="4149080"/>
            <a:ext cx="7128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а </a:t>
            </a:r>
            <a:r>
              <a:rPr lang="ru-RU" sz="2800" dirty="0"/>
              <a:t>в каноническом </a:t>
            </a:r>
            <a:r>
              <a:rPr lang="ru-RU" sz="2800" dirty="0" smtClean="0"/>
              <a:t>виде: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043609" y="5373216"/>
                <a:ext cx="65527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i="1" dirty="0" smtClean="0"/>
                  <a:t>где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2800" i="1">
                            <a:latin typeface="Cambria Math"/>
                          </a:rPr>
                          <m:t>𝛼</m:t>
                        </m:r>
                      </m:e>
                      <m:sub>
                        <m:r>
                          <a:rPr lang="ru-RU" sz="28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ru-RU" sz="2800" i="1">
                        <a:latin typeface="Cambria Math"/>
                      </a:rPr>
                      <m:t>, ..., </m:t>
                    </m:r>
                    <m:sSub>
                      <m:sSub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2800" i="1">
                            <a:latin typeface="Cambria Math"/>
                          </a:rPr>
                          <m:t>𝛼</m:t>
                        </m:r>
                      </m:e>
                      <m:sub>
                        <m:r>
                          <a:rPr lang="ru-RU" sz="2800" i="1">
                            <a:latin typeface="Cambria Math"/>
                          </a:rPr>
                          <m:t>к</m:t>
                        </m:r>
                      </m:sub>
                    </m:sSub>
                  </m:oMath>
                </a14:m>
                <a:r>
                  <a:rPr lang="ru-RU" sz="2800" dirty="0"/>
                  <a:t> – натуральные </a:t>
                </a:r>
                <a:r>
                  <a:rPr lang="ru-RU" sz="2800" dirty="0" smtClean="0"/>
                  <a:t>числа</a:t>
                </a:r>
                <a:endParaRPr lang="ru-RU" sz="28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9" y="5373216"/>
                <a:ext cx="6552728" cy="523220"/>
              </a:xfrm>
              <a:prstGeom prst="rect">
                <a:avLst/>
              </a:prstGeom>
              <a:blipFill rotWithShape="1">
                <a:blip r:embed="rId4"/>
                <a:stretch>
                  <a:fillRect l="-1860" t="-10465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043608" y="4725144"/>
                <a:ext cx="6552728" cy="5699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ru-RU" sz="2800" i="1">
                        <a:latin typeface="Cambria Math"/>
                      </a:rPr>
                      <m:t>𝑛</m:t>
                    </m:r>
                    <m:r>
                      <a:rPr lang="ru-RU" sz="2800" i="1">
                        <a:latin typeface="Cambria Math"/>
                      </a:rPr>
                      <m:t>=</m:t>
                    </m:r>
                    <m:sSubSup>
                      <m:sSub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ru-RU" sz="2800" i="1"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ru-RU" sz="2800" i="1">
                            <a:latin typeface="Cambria Math"/>
                          </a:rPr>
                          <m:t>1</m:t>
                        </m:r>
                      </m:sub>
                      <m:sup>
                        <m:sSub>
                          <m:sSubPr>
                            <m:ctrlPr>
                              <a:rPr lang="ru-RU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2800" i="1">
                                <a:latin typeface="Cambria Math"/>
                              </a:rPr>
                              <m:t>𝛼</m:t>
                            </m:r>
                          </m:e>
                          <m:sub>
                            <m:r>
                              <a:rPr lang="ru-RU" sz="2800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sup>
                    </m:sSubSup>
                    <m:r>
                      <a:rPr lang="ru-RU" sz="2800" i="1">
                        <a:latin typeface="Cambria Math"/>
                      </a:rPr>
                      <m:t>∙</m:t>
                    </m:r>
                    <m:sSubSup>
                      <m:sSub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ru-RU" sz="2800" i="1"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ru-RU" sz="2800" i="1">
                            <a:latin typeface="Cambria Math"/>
                          </a:rPr>
                          <m:t>2</m:t>
                        </m:r>
                      </m:sub>
                      <m:sup>
                        <m:sSub>
                          <m:sSubPr>
                            <m:ctrlPr>
                              <a:rPr lang="ru-RU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2800" i="1">
                                <a:latin typeface="Cambria Math"/>
                              </a:rPr>
                              <m:t>𝛼</m:t>
                            </m:r>
                          </m:e>
                          <m:sub>
                            <m:r>
                              <a:rPr lang="ru-RU" sz="2800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sup>
                    </m:sSubSup>
                    <m:r>
                      <a:rPr lang="ru-RU" sz="2800" i="1">
                        <a:latin typeface="Cambria Math"/>
                      </a:rPr>
                      <m:t>∙…∙</m:t>
                    </m:r>
                    <m:sSubSup>
                      <m:sSub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800" i="1"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ru-RU" sz="2800" i="1">
                            <a:latin typeface="Cambria Math"/>
                          </a:rPr>
                          <m:t>к</m:t>
                        </m:r>
                      </m:sub>
                      <m:sup>
                        <m:sSub>
                          <m:sSubPr>
                            <m:ctrlPr>
                              <a:rPr lang="ru-RU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2800" i="1">
                                <a:latin typeface="Cambria Math"/>
                              </a:rPr>
                              <m:t>𝛼</m:t>
                            </m:r>
                          </m:e>
                          <m:sub>
                            <m:r>
                              <a:rPr lang="ru-RU" sz="2800" i="1">
                                <a:latin typeface="Cambria Math"/>
                              </a:rPr>
                              <m:t>к</m:t>
                            </m:r>
                          </m:sub>
                        </m:sSub>
                      </m:sup>
                    </m:sSubSup>
                  </m:oMath>
                </a14:m>
                <a:r>
                  <a:rPr lang="ru-RU" sz="2800" i="1" dirty="0"/>
                  <a:t>, </a:t>
                </a:r>
                <a:endParaRPr lang="ru-RU" sz="28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4725144"/>
                <a:ext cx="6552728" cy="569900"/>
              </a:xfrm>
              <a:prstGeom prst="rect">
                <a:avLst/>
              </a:prstGeom>
              <a:blipFill rotWithShape="1">
                <a:blip r:embed="rId5"/>
                <a:stretch>
                  <a:fillRect t="-4255" b="-265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78849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15616" y="1412776"/>
            <a:ext cx="648072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/>
              <a:t>ОСНОВНАЯ ТЕОРЕМА</a:t>
            </a:r>
          </a:p>
          <a:p>
            <a:pPr algn="ctr"/>
            <a:endParaRPr lang="ru-RU" sz="4400" dirty="0" smtClean="0"/>
          </a:p>
          <a:p>
            <a:pPr algn="ctr"/>
            <a:r>
              <a:rPr lang="ru-RU" sz="4400" dirty="0" smtClean="0"/>
              <a:t> АРИФМЕТИКИ</a:t>
            </a:r>
          </a:p>
          <a:p>
            <a:pPr algn="ctr"/>
            <a:endParaRPr lang="ru-RU" sz="4400" dirty="0" smtClean="0"/>
          </a:p>
          <a:p>
            <a:pPr algn="ctr"/>
            <a:r>
              <a:rPr lang="ru-RU" sz="4400" dirty="0" smtClean="0"/>
              <a:t>И ЕЁ</a:t>
            </a:r>
            <a:r>
              <a:rPr lang="en-US" sz="4400" dirty="0" smtClean="0"/>
              <a:t> </a:t>
            </a:r>
            <a:r>
              <a:rPr lang="ru-RU" sz="4400" dirty="0" smtClean="0"/>
              <a:t>ПРИМЕНЕНИЕ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889340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403648" y="980728"/>
                <a:ext cx="6048672" cy="1584176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ru-RU" sz="2800" i="1">
                        <a:latin typeface="Cambria Math"/>
                      </a:rPr>
                      <m:t>18=2∙</m:t>
                    </m:r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800" i="1">
                            <a:latin typeface="Cambria Math"/>
                          </a:rPr>
                          <m:t>3</m:t>
                        </m:r>
                      </m:e>
                      <m:sup>
                        <m:r>
                          <a:rPr lang="ru-RU" sz="2800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sz="2800" dirty="0"/>
                  <a:t>, </a:t>
                </a:r>
                <a14:m>
                  <m:oMath xmlns:m="http://schemas.openxmlformats.org/officeDocument/2006/math">
                    <m:r>
                      <a:rPr lang="ru-RU" sz="2800" i="1">
                        <a:latin typeface="Cambria Math"/>
                      </a:rPr>
                      <m:t>24=</m:t>
                    </m:r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800" i="1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ru-RU" sz="2800" i="1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ru-RU" sz="2800" i="1">
                        <a:latin typeface="Cambria Math"/>
                      </a:rPr>
                      <m:t>∙3</m:t>
                    </m:r>
                  </m:oMath>
                </a14:m>
                <a:endParaRPr lang="ru-RU" sz="2800" dirty="0" smtClean="0"/>
              </a:p>
              <a:p>
                <a:pPr marL="0" indent="0">
                  <a:buNone/>
                </a:pPr>
                <a:r>
                  <a:rPr lang="ru-RU" sz="2800" dirty="0"/>
                  <a:t> </a:t>
                </a:r>
                <a:endParaRPr lang="en-US" sz="2800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ru-RU" sz="2800" i="1" smtClean="0">
                        <a:latin typeface="Cambria Math"/>
                      </a:rPr>
                      <m:t>НОК</m:t>
                    </m:r>
                    <m:d>
                      <m:d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ru-RU" sz="2800" i="1">
                            <a:latin typeface="Cambria Math"/>
                          </a:rPr>
                          <m:t>18;24</m:t>
                        </m:r>
                      </m:e>
                    </m:d>
                    <m:r>
                      <a:rPr lang="ru-RU" sz="28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800" i="1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ru-RU" sz="2800" i="1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ru-RU" sz="2800" i="1">
                        <a:latin typeface="Cambria Math"/>
                      </a:rPr>
                      <m:t>∙</m:t>
                    </m:r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800" i="1">
                            <a:latin typeface="Cambria Math"/>
                          </a:rPr>
                          <m:t>3</m:t>
                        </m:r>
                      </m:e>
                      <m:sup>
                        <m:r>
                          <a:rPr lang="ru-RU" sz="2800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sz="2800" dirty="0" smtClean="0"/>
                  <a:t>=72</a:t>
                </a:r>
                <a:endParaRPr lang="ru-RU" sz="2800" dirty="0"/>
              </a:p>
              <a:p>
                <a:endParaRPr lang="ru-RU" sz="28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03648" y="980728"/>
                <a:ext cx="6048672" cy="1584176"/>
              </a:xfrm>
              <a:blipFill rotWithShape="1">
                <a:blip r:embed="rId2"/>
                <a:stretch>
                  <a:fillRect t="-3462" b="-84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2"/>
              <p:cNvSpPr txBox="1">
                <a:spLocks/>
              </p:cNvSpPr>
              <p:nvPr/>
            </p:nvSpPr>
            <p:spPr>
              <a:xfrm>
                <a:off x="1403648" y="2996952"/>
                <a:ext cx="6192688" cy="57606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800" i="1">
                          <a:latin typeface="Cambria Math"/>
                        </a:rPr>
                        <m:t>НОД</m:t>
                      </m:r>
                      <m:d>
                        <m:d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800" i="1">
                              <a:latin typeface="Cambria Math"/>
                            </a:rPr>
                            <m:t>18;24</m:t>
                          </m:r>
                        </m:e>
                      </m:d>
                      <m:r>
                        <a:rPr lang="ru-RU" sz="2800" i="1">
                          <a:latin typeface="Cambria Math"/>
                        </a:rPr>
                        <m:t>=2∙3=6</m:t>
                      </m:r>
                    </m:oMath>
                  </m:oMathPara>
                </a14:m>
                <a:endParaRPr lang="ru-RU" sz="2800" dirty="0"/>
              </a:p>
              <a:p>
                <a:endParaRPr lang="ru-RU" sz="2800" dirty="0"/>
              </a:p>
            </p:txBody>
          </p:sp>
        </mc:Choice>
        <mc:Fallback xmlns="">
          <p:sp>
            <p:nvSpPr>
              <p:cNvPr id="4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3648" y="2996952"/>
                <a:ext cx="6192688" cy="57606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Объект 2"/>
              <p:cNvSpPr txBox="1">
                <a:spLocks/>
              </p:cNvSpPr>
              <p:nvPr/>
            </p:nvSpPr>
            <p:spPr>
              <a:xfrm>
                <a:off x="1259632" y="4005064"/>
                <a:ext cx="6408712" cy="158417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defTabSz="27305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ctrlPr>
                            <a:rPr lang="ru-RU" sz="28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a:rPr lang="ru-RU" sz="2800" i="1">
                              <a:latin typeface="Cambria Math"/>
                            </a:rPr>
                            <m:t>3</m:t>
                          </m:r>
                        </m:deg>
                        <m:e>
                          <m:r>
                            <a:rPr lang="ru-RU" sz="2800" i="1">
                              <a:latin typeface="Cambria Math"/>
                            </a:rPr>
                            <m:t>18∙24</m:t>
                          </m:r>
                        </m:e>
                      </m:rad>
                      <m:r>
                        <a:rPr lang="ru-RU" sz="2800" i="1">
                          <a:latin typeface="Cambria Math"/>
                        </a:rPr>
                        <m:t>=</m:t>
                      </m:r>
                      <m:rad>
                        <m:rad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a:rPr lang="ru-RU" sz="2800" i="1">
                              <a:latin typeface="Cambria Math"/>
                            </a:rPr>
                            <m:t>3</m:t>
                          </m:r>
                        </m:deg>
                        <m:e>
                          <m:r>
                            <a:rPr lang="ru-RU" sz="2800" i="1">
                              <a:latin typeface="Cambria Math"/>
                            </a:rPr>
                            <m:t>2∙</m:t>
                          </m:r>
                          <m:sSup>
                            <m:sSupPr>
                              <m:ctrlPr>
                                <a:rPr lang="ru-RU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2800" i="1">
                                  <a:latin typeface="Cambria Math"/>
                                </a:rPr>
                                <m:t>3</m:t>
                              </m:r>
                            </m:e>
                            <m:sup>
                              <m:r>
                                <a:rPr lang="ru-RU" sz="28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ru-RU" sz="2800" i="1">
                              <a:latin typeface="Cambria Math"/>
                            </a:rPr>
                            <m:t>∙</m:t>
                          </m:r>
                          <m:sSup>
                            <m:sSupPr>
                              <m:ctrlPr>
                                <a:rPr lang="ru-RU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2800" i="1">
                                  <a:latin typeface="Cambria Math"/>
                                </a:rPr>
                                <m:t>2</m:t>
                              </m:r>
                            </m:e>
                            <m:sup>
                              <m:r>
                                <a:rPr lang="ru-RU" sz="2800" i="1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  <m:r>
                            <a:rPr lang="ru-RU" sz="2800" i="1">
                              <a:latin typeface="Cambria Math"/>
                            </a:rPr>
                            <m:t>∙3</m:t>
                          </m:r>
                        </m:e>
                      </m:rad>
                      <m:r>
                        <a:rPr lang="ru-RU" sz="2800" i="1">
                          <a:latin typeface="Cambria Math"/>
                        </a:rPr>
                        <m:t>=2∙3</m:t>
                      </m:r>
                      <m:rad>
                        <m:rad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a:rPr lang="ru-RU" sz="2800" i="1">
                              <a:latin typeface="Cambria Math"/>
                            </a:rPr>
                            <m:t>3</m:t>
                          </m:r>
                        </m:deg>
                        <m:e>
                          <m:r>
                            <a:rPr lang="ru-RU" sz="2800" i="1">
                              <a:latin typeface="Cambria Math"/>
                            </a:rPr>
                            <m:t>2</m:t>
                          </m:r>
                          <m:r>
                            <a:rPr lang="ru-RU" sz="2800" b="0" i="1" smtClean="0">
                              <a:latin typeface="Cambria Math"/>
                            </a:rPr>
                            <m:t>=</m:t>
                          </m:r>
                        </m:e>
                      </m:rad>
                    </m:oMath>
                  </m:oMathPara>
                </a14:m>
                <a:endParaRPr lang="ru-RU" sz="2800" i="1" dirty="0" smtClean="0">
                  <a:latin typeface="Cambria Math"/>
                </a:endParaRPr>
              </a:p>
              <a:p>
                <a:pPr marL="0" indent="0" defTabSz="273050">
                  <a:buFont typeface="Arial" panose="020B0604020202020204" pitchFamily="34" charset="0"/>
                  <a:buNone/>
                </a:pPr>
                <a:endParaRPr lang="ru-RU" sz="2800" i="1" dirty="0" smtClean="0">
                  <a:latin typeface="Cambria Math"/>
                </a:endParaRPr>
              </a:p>
              <a:p>
                <a:pPr marL="0" indent="0" defTabSz="27305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800" i="1">
                          <a:latin typeface="Cambria Math"/>
                        </a:rPr>
                        <m:t>=6</m:t>
                      </m:r>
                      <m:rad>
                        <m:rad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a:rPr lang="ru-RU" sz="2800" i="1">
                              <a:latin typeface="Cambria Math"/>
                            </a:rPr>
                            <m:t>3</m:t>
                          </m:r>
                        </m:deg>
                        <m:e>
                          <m:r>
                            <a:rPr lang="ru-RU" sz="2800" i="1">
                              <a:latin typeface="Cambria Math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ru-RU" sz="2800" dirty="0"/>
              </a:p>
              <a:p>
                <a:endParaRPr lang="ru-RU" sz="2800" dirty="0"/>
              </a:p>
            </p:txBody>
          </p:sp>
        </mc:Choice>
        <mc:Fallback xmlns="">
          <p:sp>
            <p:nvSpPr>
              <p:cNvPr id="5" name="Объект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4005064"/>
                <a:ext cx="6408712" cy="158417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29394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3648" y="188640"/>
            <a:ext cx="6820360" cy="6408712"/>
          </a:xfrm>
        </p:spPr>
        <p:txBody>
          <a:bodyPr>
            <a:noAutofit/>
          </a:bodyPr>
          <a:lstStyle/>
          <a:p>
            <a:pPr marL="450850" lvl="0" indent="-450850">
              <a:spcBef>
                <a:spcPts val="300"/>
              </a:spcBef>
              <a:buFont typeface="+mj-lt"/>
              <a:buAutoNum type="arabicPeriod"/>
            </a:pPr>
            <a:r>
              <a:rPr lang="ru-RU" sz="2000" dirty="0"/>
              <a:t>Простейшие текстовые </a:t>
            </a:r>
            <a:r>
              <a:rPr lang="ru-RU" sz="2000" dirty="0" smtClean="0"/>
              <a:t>задачи</a:t>
            </a:r>
            <a:endParaRPr lang="ru-RU" sz="2000" dirty="0"/>
          </a:p>
          <a:p>
            <a:pPr marL="450850" lvl="0" indent="-450850">
              <a:spcBef>
                <a:spcPts val="300"/>
              </a:spcBef>
              <a:buFont typeface="+mj-lt"/>
              <a:buAutoNum type="arabicPeriod"/>
            </a:pPr>
            <a:r>
              <a:rPr lang="ru-RU" sz="2000" dirty="0"/>
              <a:t>Чтение графиков и </a:t>
            </a:r>
            <a:r>
              <a:rPr lang="ru-RU" sz="2000" dirty="0" smtClean="0"/>
              <a:t>диаграмм</a:t>
            </a:r>
            <a:endParaRPr lang="ru-RU" sz="2000" dirty="0"/>
          </a:p>
          <a:p>
            <a:pPr marL="450850" lvl="0" indent="-450850">
              <a:spcBef>
                <a:spcPts val="300"/>
              </a:spcBef>
              <a:buFont typeface="+mj-lt"/>
              <a:buAutoNum type="arabicPeriod"/>
            </a:pPr>
            <a:r>
              <a:rPr lang="ru-RU" sz="2000" dirty="0"/>
              <a:t>Квадратная решётка, координатная </a:t>
            </a:r>
            <a:r>
              <a:rPr lang="ru-RU" sz="2000" dirty="0" smtClean="0"/>
              <a:t>плоскость</a:t>
            </a:r>
            <a:endParaRPr lang="ru-RU" sz="2000" dirty="0"/>
          </a:p>
          <a:p>
            <a:pPr marL="450850" lvl="0" indent="-450850">
              <a:spcBef>
                <a:spcPts val="300"/>
              </a:spcBef>
              <a:buFont typeface="+mj-lt"/>
              <a:buAutoNum type="arabicPeriod"/>
            </a:pPr>
            <a:r>
              <a:rPr lang="ru-RU" sz="2000" dirty="0"/>
              <a:t>Начала теории </a:t>
            </a:r>
            <a:r>
              <a:rPr lang="ru-RU" sz="2000" dirty="0" smtClean="0"/>
              <a:t>вероятности</a:t>
            </a:r>
            <a:endParaRPr lang="ru-RU" sz="2000" dirty="0"/>
          </a:p>
          <a:p>
            <a:pPr marL="450850" lvl="0" indent="-450850">
              <a:spcBef>
                <a:spcPts val="300"/>
              </a:spcBef>
              <a:buFont typeface="+mj-lt"/>
              <a:buAutoNum type="arabicPeriod"/>
            </a:pPr>
            <a:r>
              <a:rPr lang="ru-RU" sz="2000" dirty="0"/>
              <a:t>Простейшие </a:t>
            </a:r>
            <a:r>
              <a:rPr lang="ru-RU" sz="2000" dirty="0" smtClean="0"/>
              <a:t>уравнения</a:t>
            </a:r>
            <a:endParaRPr lang="ru-RU" sz="2000" dirty="0"/>
          </a:p>
          <a:p>
            <a:pPr marL="450850" lvl="0" indent="-450850">
              <a:spcBef>
                <a:spcPts val="300"/>
              </a:spcBef>
              <a:buFont typeface="+mj-lt"/>
              <a:buAutoNum type="arabicPeriod"/>
            </a:pPr>
            <a:r>
              <a:rPr lang="ru-RU" sz="2000" dirty="0" smtClean="0"/>
              <a:t>Планиметрия</a:t>
            </a:r>
            <a:endParaRPr lang="ru-RU" sz="2000" dirty="0"/>
          </a:p>
          <a:p>
            <a:pPr marL="450850" lvl="0" indent="-450850">
              <a:spcBef>
                <a:spcPts val="300"/>
              </a:spcBef>
              <a:buFont typeface="+mj-lt"/>
              <a:buAutoNum type="arabicPeriod"/>
            </a:pPr>
            <a:r>
              <a:rPr lang="ru-RU" sz="2000" dirty="0"/>
              <a:t>Производная и </a:t>
            </a:r>
            <a:r>
              <a:rPr lang="ru-RU" sz="2000" dirty="0" smtClean="0"/>
              <a:t>первообразная</a:t>
            </a:r>
            <a:endParaRPr lang="ru-RU" sz="2000" dirty="0"/>
          </a:p>
          <a:p>
            <a:pPr marL="450850" lvl="0" indent="-450850">
              <a:spcBef>
                <a:spcPts val="300"/>
              </a:spcBef>
              <a:buFont typeface="+mj-lt"/>
              <a:buAutoNum type="arabicPeriod"/>
            </a:pPr>
            <a:r>
              <a:rPr lang="ru-RU" sz="2000" dirty="0" smtClean="0"/>
              <a:t>Стереометрия</a:t>
            </a:r>
            <a:endParaRPr lang="ru-RU" sz="2000" dirty="0"/>
          </a:p>
          <a:p>
            <a:pPr marL="450850" lvl="0" indent="-450850">
              <a:spcBef>
                <a:spcPts val="300"/>
              </a:spcBef>
              <a:buFont typeface="+mj-lt"/>
              <a:buAutoNum type="arabicPeriod"/>
            </a:pPr>
            <a:r>
              <a:rPr lang="ru-RU" sz="2000" dirty="0"/>
              <a:t>Вычисления и </a:t>
            </a:r>
            <a:r>
              <a:rPr lang="ru-RU" sz="2000" dirty="0" smtClean="0"/>
              <a:t>преобразования</a:t>
            </a:r>
            <a:endParaRPr lang="ru-RU" sz="2000" dirty="0"/>
          </a:p>
          <a:p>
            <a:pPr marL="450850" lvl="0" indent="-450850">
              <a:spcBef>
                <a:spcPts val="300"/>
              </a:spcBef>
              <a:buFont typeface="+mj-lt"/>
              <a:buAutoNum type="arabicPeriod"/>
            </a:pPr>
            <a:r>
              <a:rPr lang="ru-RU" sz="2000" dirty="0"/>
              <a:t>Задачи с прикладным </a:t>
            </a:r>
            <a:r>
              <a:rPr lang="ru-RU" sz="2000" dirty="0" smtClean="0"/>
              <a:t>содержанием</a:t>
            </a:r>
            <a:endParaRPr lang="ru-RU" sz="2000" dirty="0"/>
          </a:p>
          <a:p>
            <a:pPr marL="450850" lvl="0" indent="-450850">
              <a:spcBef>
                <a:spcPts val="300"/>
              </a:spcBef>
              <a:buFont typeface="+mj-lt"/>
              <a:buAutoNum type="arabicPeriod"/>
            </a:pPr>
            <a:r>
              <a:rPr lang="ru-RU" sz="2000" dirty="0"/>
              <a:t>Текстовые </a:t>
            </a:r>
            <a:r>
              <a:rPr lang="ru-RU" sz="2000" dirty="0" smtClean="0"/>
              <a:t>задачи</a:t>
            </a:r>
            <a:endParaRPr lang="ru-RU" sz="2000" dirty="0"/>
          </a:p>
          <a:p>
            <a:pPr marL="450850" lvl="0" indent="-450850">
              <a:spcBef>
                <a:spcPts val="300"/>
              </a:spcBef>
              <a:buFont typeface="+mj-lt"/>
              <a:buAutoNum type="arabicPeriod"/>
            </a:pPr>
            <a:r>
              <a:rPr lang="ru-RU" sz="2000" dirty="0"/>
              <a:t>Наибольшее и наименьшее значения </a:t>
            </a:r>
            <a:r>
              <a:rPr lang="ru-RU" sz="2000" dirty="0" smtClean="0"/>
              <a:t>функции</a:t>
            </a:r>
            <a:endParaRPr lang="ru-RU" sz="2000" dirty="0"/>
          </a:p>
          <a:p>
            <a:pPr marL="450850" lvl="0" indent="-450850">
              <a:spcBef>
                <a:spcPts val="300"/>
              </a:spcBef>
              <a:buFont typeface="+mj-lt"/>
              <a:buAutoNum type="arabicPeriod"/>
            </a:pPr>
            <a:r>
              <a:rPr lang="ru-RU" sz="2000" dirty="0" smtClean="0"/>
              <a:t>Уравнения</a:t>
            </a:r>
            <a:endParaRPr lang="ru-RU" sz="2000" dirty="0"/>
          </a:p>
          <a:p>
            <a:pPr marL="450850" lvl="0" indent="-450850">
              <a:spcBef>
                <a:spcPts val="300"/>
              </a:spcBef>
              <a:buFont typeface="+mj-lt"/>
              <a:buAutoNum type="arabicPeriod"/>
            </a:pPr>
            <a:r>
              <a:rPr lang="ru-RU" sz="2000" dirty="0"/>
              <a:t>Стереометрическая </a:t>
            </a:r>
            <a:r>
              <a:rPr lang="ru-RU" sz="2000" dirty="0" smtClean="0"/>
              <a:t>задача</a:t>
            </a:r>
            <a:endParaRPr lang="ru-RU" sz="2000" dirty="0"/>
          </a:p>
          <a:p>
            <a:pPr marL="450850" lvl="0" indent="-450850">
              <a:spcBef>
                <a:spcPts val="300"/>
              </a:spcBef>
              <a:buFont typeface="+mj-lt"/>
              <a:buAutoNum type="arabicPeriod"/>
            </a:pPr>
            <a:r>
              <a:rPr lang="ru-RU" sz="2000" dirty="0" smtClean="0"/>
              <a:t>Неравенства</a:t>
            </a:r>
            <a:endParaRPr lang="ru-RU" sz="2000" dirty="0"/>
          </a:p>
          <a:p>
            <a:pPr marL="450850" lvl="0" indent="-450850">
              <a:spcBef>
                <a:spcPts val="300"/>
              </a:spcBef>
              <a:buFont typeface="+mj-lt"/>
              <a:buAutoNum type="arabicPeriod"/>
            </a:pPr>
            <a:r>
              <a:rPr lang="ru-RU" sz="2000" dirty="0"/>
              <a:t>Планиметрическая </a:t>
            </a:r>
            <a:r>
              <a:rPr lang="ru-RU" sz="2000" dirty="0" smtClean="0"/>
              <a:t>задача</a:t>
            </a:r>
            <a:endParaRPr lang="ru-RU" sz="2000" dirty="0"/>
          </a:p>
          <a:p>
            <a:pPr marL="450850" lvl="0" indent="-450850">
              <a:spcBef>
                <a:spcPts val="300"/>
              </a:spcBef>
              <a:buFont typeface="+mj-lt"/>
              <a:buAutoNum type="arabicPeriod"/>
            </a:pPr>
            <a:r>
              <a:rPr lang="ru-RU" sz="2000" dirty="0"/>
              <a:t>Финансовая </a:t>
            </a:r>
            <a:r>
              <a:rPr lang="ru-RU" sz="2000" dirty="0" smtClean="0"/>
              <a:t>математика</a:t>
            </a:r>
            <a:endParaRPr lang="ru-RU" sz="2000" dirty="0"/>
          </a:p>
          <a:p>
            <a:pPr marL="450850" lvl="0" indent="-450850">
              <a:spcBef>
                <a:spcPts val="300"/>
              </a:spcBef>
              <a:buFont typeface="+mj-lt"/>
              <a:buAutoNum type="arabicPeriod"/>
            </a:pPr>
            <a:r>
              <a:rPr lang="ru-RU" sz="2000" dirty="0"/>
              <a:t>Задача с </a:t>
            </a:r>
            <a:r>
              <a:rPr lang="ru-RU" sz="2000" dirty="0" smtClean="0"/>
              <a:t>параметром</a:t>
            </a:r>
            <a:endParaRPr lang="ru-RU" sz="2000" dirty="0"/>
          </a:p>
          <a:p>
            <a:pPr marL="450850" lvl="0" indent="-450850">
              <a:spcBef>
                <a:spcPts val="300"/>
              </a:spcBef>
              <a:buFont typeface="+mj-lt"/>
              <a:buAutoNum type="arabicPeriod"/>
            </a:pPr>
            <a:r>
              <a:rPr lang="ru-RU" sz="2000" dirty="0"/>
              <a:t>Числа и их </a:t>
            </a:r>
            <a:r>
              <a:rPr lang="ru-RU" sz="2000" dirty="0" smtClean="0"/>
              <a:t>свойства</a:t>
            </a:r>
            <a:endParaRPr lang="ru-RU" sz="2000" dirty="0"/>
          </a:p>
          <a:p>
            <a:pPr>
              <a:spcBef>
                <a:spcPts val="300"/>
              </a:spcBef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790002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 txBox="1">
            <a:spLocks/>
          </p:cNvSpPr>
          <p:nvPr/>
        </p:nvSpPr>
        <p:spPr>
          <a:xfrm>
            <a:off x="1547664" y="1277144"/>
            <a:ext cx="6120680" cy="17198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3050" indent="-273050" algn="just">
              <a:buFont typeface="Arial" panose="020B0604020202020204" pitchFamily="34" charset="0"/>
              <a:buNone/>
            </a:pPr>
            <a:r>
              <a:rPr lang="ru-RU" sz="2000" dirty="0" smtClean="0"/>
              <a:t>а) Существует ли натуральное число </a:t>
            </a:r>
            <a:r>
              <a:rPr lang="en-US" sz="2000" i="1" dirty="0" smtClean="0"/>
              <a:t>n</a:t>
            </a:r>
            <a:r>
              <a:rPr lang="ru-RU" sz="2000" dirty="0" smtClean="0"/>
              <a:t>, делящееся нацело на 12 и при этом имеющее ровно 12 различных натуральных делителей (в число делителей числа </a:t>
            </a:r>
            <a:r>
              <a:rPr lang="en-US" sz="2000" i="1" dirty="0" smtClean="0"/>
              <a:t>n </a:t>
            </a:r>
            <a:r>
              <a:rPr lang="ru-RU" sz="2000" dirty="0" smtClean="0"/>
              <a:t>включается единица и само число </a:t>
            </a:r>
            <a:r>
              <a:rPr lang="en-US" sz="2000" i="1" dirty="0" smtClean="0"/>
              <a:t>n</a:t>
            </a:r>
            <a:r>
              <a:rPr lang="ru-RU" sz="2000" dirty="0" smtClean="0"/>
              <a:t>)?</a:t>
            </a: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1403648" y="3284984"/>
            <a:ext cx="6264696" cy="1296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3050" indent="-273050" algn="just">
              <a:buFont typeface="Arial" panose="020B0604020202020204" pitchFamily="34" charset="0"/>
              <a:buNone/>
            </a:pPr>
            <a:r>
              <a:rPr lang="ru-RU" sz="2000" dirty="0" smtClean="0"/>
              <a:t>б) Найдите все натуральные числа, делящиеся нацело на 14 и имеющие ровно 14 различных натуральных делителей</a:t>
            </a: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1403648" y="4653136"/>
            <a:ext cx="6264696" cy="10081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3050" indent="-273050" algn="just">
              <a:buFont typeface="Arial" panose="020B0604020202020204" pitchFamily="34" charset="0"/>
              <a:buNone/>
            </a:pPr>
            <a:r>
              <a:rPr lang="ru-RU" sz="2000" dirty="0" smtClean="0"/>
              <a:t>в) Существует ли натуральное число, делящееся нацело на 2014 и имеющее ровно 2014 различных делителей?</a:t>
            </a:r>
          </a:p>
          <a:p>
            <a:pPr algn="just"/>
            <a:endParaRPr lang="ru-RU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1115616" y="1268760"/>
            <a:ext cx="5132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19.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606435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187624" y="980728"/>
                <a:ext cx="6480720" cy="4608512"/>
              </a:xfrm>
            </p:spPr>
            <p:txBody>
              <a:bodyPr>
                <a:noAutofit/>
              </a:bodyPr>
              <a:lstStyle/>
              <a:p>
                <a:pPr marL="0" indent="450850">
                  <a:buNone/>
                </a:pPr>
                <a:r>
                  <a:rPr lang="ru-RU" sz="2800" dirty="0"/>
                  <a:t>Е</a:t>
                </a:r>
                <a:r>
                  <a:rPr lang="ru-RU" sz="2800" dirty="0" smtClean="0"/>
                  <a:t>сли </a:t>
                </a:r>
                <a:r>
                  <a:rPr lang="ru-RU" sz="2800" dirty="0"/>
                  <a:t>число </a:t>
                </a:r>
                <a:r>
                  <a:rPr lang="en-US" sz="2800" i="1" dirty="0">
                    <a:latin typeface="Cambria" panose="02040503050406030204" pitchFamily="18" charset="0"/>
                  </a:rPr>
                  <a:t>n</a:t>
                </a:r>
                <a:r>
                  <a:rPr lang="ru-RU" sz="2800" dirty="0"/>
                  <a:t> можно разложить на простые множители</a:t>
                </a:r>
                <a:r>
                  <a:rPr lang="ru-RU" sz="2800" dirty="0" smtClean="0"/>
                  <a:t>:</a:t>
                </a:r>
              </a:p>
              <a:p>
                <a:pPr marL="0" indent="0">
                  <a:buNone/>
                </a:pPr>
                <a:endParaRPr lang="ru-RU" sz="2800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ru-RU" sz="2800" i="1">
                        <a:latin typeface="Cambria Math"/>
                      </a:rPr>
                      <m:t>𝑛</m:t>
                    </m:r>
                    <m:r>
                      <a:rPr lang="ru-RU" sz="2800" i="1">
                        <a:latin typeface="Cambria Math"/>
                      </a:rPr>
                      <m:t>=</m:t>
                    </m:r>
                    <m:sSubSup>
                      <m:sSub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ru-RU" sz="2800" i="1"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ru-RU" sz="2800" i="1">
                            <a:latin typeface="Cambria Math"/>
                          </a:rPr>
                          <m:t>1</m:t>
                        </m:r>
                      </m:sub>
                      <m:sup>
                        <m:sSub>
                          <m:sSubPr>
                            <m:ctrlPr>
                              <a:rPr lang="ru-RU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2800" i="1">
                                <a:latin typeface="Cambria Math"/>
                              </a:rPr>
                              <m:t>𝛼</m:t>
                            </m:r>
                          </m:e>
                          <m:sub>
                            <m:r>
                              <a:rPr lang="ru-RU" sz="2800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sup>
                    </m:sSubSup>
                    <m:r>
                      <a:rPr lang="ru-RU" sz="2800" i="1">
                        <a:latin typeface="Cambria Math"/>
                      </a:rPr>
                      <m:t>∙</m:t>
                    </m:r>
                    <m:sSubSup>
                      <m:sSub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ru-RU" sz="2800" i="1"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ru-RU" sz="2800" i="1">
                            <a:latin typeface="Cambria Math"/>
                          </a:rPr>
                          <m:t>2</m:t>
                        </m:r>
                      </m:sub>
                      <m:sup>
                        <m:sSub>
                          <m:sSubPr>
                            <m:ctrlPr>
                              <a:rPr lang="ru-RU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2800" i="1">
                                <a:latin typeface="Cambria Math"/>
                              </a:rPr>
                              <m:t>𝛼</m:t>
                            </m:r>
                          </m:e>
                          <m:sub>
                            <m:r>
                              <a:rPr lang="ru-RU" sz="2800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sup>
                    </m:sSubSup>
                    <m:r>
                      <a:rPr lang="ru-RU" sz="2800" i="1">
                        <a:latin typeface="Cambria Math"/>
                      </a:rPr>
                      <m:t>∙…∙</m:t>
                    </m:r>
                    <m:sSubSup>
                      <m:sSub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800" i="1"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ru-RU" sz="2800" i="1">
                            <a:latin typeface="Cambria Math"/>
                          </a:rPr>
                          <m:t>к</m:t>
                        </m:r>
                      </m:sub>
                      <m:sup>
                        <m:sSub>
                          <m:sSubPr>
                            <m:ctrlPr>
                              <a:rPr lang="ru-RU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2800" i="1">
                                <a:latin typeface="Cambria Math"/>
                              </a:rPr>
                              <m:t>𝛼</m:t>
                            </m:r>
                          </m:e>
                          <m:sub>
                            <m:r>
                              <a:rPr lang="ru-RU" sz="2800" i="1">
                                <a:latin typeface="Cambria Math"/>
                              </a:rPr>
                              <m:t>к</m:t>
                            </m:r>
                          </m:sub>
                        </m:sSub>
                      </m:sup>
                    </m:sSubSup>
                  </m:oMath>
                </a14:m>
                <a:r>
                  <a:rPr lang="ru-RU" sz="2800" dirty="0"/>
                  <a:t>,</a:t>
                </a:r>
                <a:endParaRPr lang="ru-RU" sz="2800" dirty="0" smtClean="0"/>
              </a:p>
              <a:p>
                <a:pPr marL="0" indent="0">
                  <a:buNone/>
                </a:pPr>
                <a:endParaRPr lang="ru-RU" sz="2800" dirty="0" smtClean="0"/>
              </a:p>
              <a:p>
                <a:pPr marL="0" indent="0">
                  <a:buNone/>
                </a:pPr>
                <a:r>
                  <a:rPr lang="ru-RU" sz="2800" dirty="0"/>
                  <a:t>то количество натуральных делителей числа </a:t>
                </a:r>
                <a:r>
                  <a:rPr lang="en-US" sz="28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n</a:t>
                </a:r>
                <a:r>
                  <a:rPr lang="ru-RU" sz="2800" dirty="0"/>
                  <a:t> </a:t>
                </a:r>
                <a:r>
                  <a:rPr lang="ru-RU" sz="2800" dirty="0" smtClean="0"/>
                  <a:t>равно:</a:t>
                </a:r>
              </a:p>
              <a:p>
                <a:pPr marL="0" indent="0">
                  <a:buNone/>
                </a:pPr>
                <a:endParaRPr lang="ru-RU" sz="2800" i="1" dirty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>
                          <a:latin typeface="Cambria Math"/>
                        </a:rPr>
                        <m:t>𝑑</m:t>
                      </m:r>
                      <m:d>
                        <m:d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800" i="1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ru-RU" sz="2800" i="1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800" i="1">
                              <a:latin typeface="Cambria Math"/>
                            </a:rPr>
                            <m:t>1+</m:t>
                          </m:r>
                          <m:sSub>
                            <m:sSubPr>
                              <m:ctrlPr>
                                <a:rPr lang="ru-RU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2800" i="1">
                                  <a:latin typeface="Cambria Math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ru-RU" sz="28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ru-RU" sz="2800" i="1">
                          <a:latin typeface="Cambria Math"/>
                        </a:rPr>
                        <m:t>∙</m:t>
                      </m:r>
                      <m:d>
                        <m:d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800" i="1">
                              <a:latin typeface="Cambria Math"/>
                            </a:rPr>
                            <m:t>1+</m:t>
                          </m:r>
                          <m:sSub>
                            <m:sSubPr>
                              <m:ctrlPr>
                                <a:rPr lang="ru-RU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2800" i="1">
                                  <a:latin typeface="Cambria Math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ru-RU" sz="28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ru-RU" sz="2800" i="1">
                          <a:latin typeface="Cambria Math"/>
                        </a:rPr>
                        <m:t>∙…∙</m:t>
                      </m:r>
                      <m:d>
                        <m:d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800" i="1">
                              <a:latin typeface="Cambria Math"/>
                            </a:rPr>
                            <m:t>1+</m:t>
                          </m:r>
                          <m:sSub>
                            <m:sSubPr>
                              <m:ctrlPr>
                                <a:rPr lang="ru-RU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2800" i="1">
                                  <a:latin typeface="Cambria Math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ru-RU" sz="2800" i="1">
                                  <a:latin typeface="Cambria Math"/>
                                </a:rPr>
                                <m:t>к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87624" y="980728"/>
                <a:ext cx="6480720" cy="4608512"/>
              </a:xfrm>
              <a:blipFill rotWithShape="1">
                <a:blip r:embed="rId2"/>
                <a:stretch>
                  <a:fillRect l="-1976" t="-15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89027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115616" y="1772816"/>
                <a:ext cx="6552728" cy="3268960"/>
              </a:xfrm>
            </p:spPr>
            <p:txBody>
              <a:bodyPr>
                <a:noAutofit/>
              </a:bodyPr>
              <a:lstStyle/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 smtClean="0">
                          <a:latin typeface="Cambria Math"/>
                        </a:rPr>
                        <m:t>12=</m:t>
                      </m:r>
                      <m:sSup>
                        <m:sSup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2800" i="1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ru-RU" sz="28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ru-RU" sz="2800" i="1">
                          <a:latin typeface="Cambria Math"/>
                        </a:rPr>
                        <m:t>∙3</m:t>
                      </m:r>
                    </m:oMath>
                  </m:oMathPara>
                </a14:m>
                <a:endParaRPr lang="ru-RU" sz="2800" dirty="0" smtClean="0"/>
              </a:p>
              <a:p>
                <a:pPr marL="0" indent="0" algn="ctr">
                  <a:buNone/>
                </a:pPr>
                <a:endParaRPr lang="en-US" sz="2800" dirty="0" smtClean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i="1" smtClean="0">
                          <a:latin typeface="Cambria Math"/>
                        </a:rPr>
                        <m:t>d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r>
                        <a:rPr lang="ru-RU" sz="2800" i="1">
                          <a:latin typeface="Cambria Math"/>
                        </a:rPr>
                        <m:t>12=</m:t>
                      </m:r>
                      <m:d>
                        <m:d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800" i="1">
                              <a:latin typeface="Cambria Math"/>
                            </a:rPr>
                            <m:t>2+1</m:t>
                          </m:r>
                        </m:e>
                      </m:d>
                      <m:r>
                        <a:rPr lang="ru-RU" sz="2800" i="1">
                          <a:latin typeface="Cambria Math"/>
                        </a:rPr>
                        <m:t>∙</m:t>
                      </m:r>
                      <m:d>
                        <m:d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800" i="1">
                              <a:latin typeface="Cambria Math"/>
                            </a:rPr>
                            <m:t>1+3</m:t>
                          </m:r>
                        </m:e>
                      </m:d>
                      <m:r>
                        <a:rPr lang="ru-RU" sz="28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800" b="0" i="1" dirty="0" smtClean="0">
                  <a:latin typeface="Cambria Math"/>
                </a:endParaRPr>
              </a:p>
              <a:p>
                <a:pPr marL="0" indent="0" algn="ctr">
                  <a:buNone/>
                </a:pPr>
                <a:endParaRPr lang="ru-RU" sz="2800" i="1" dirty="0" smtClean="0">
                  <a:latin typeface="Cambria Math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800" i="1">
                              <a:latin typeface="Cambria Math"/>
                            </a:rPr>
                            <m:t>1+1</m:t>
                          </m:r>
                        </m:e>
                      </m:d>
                      <m:r>
                        <a:rPr lang="ru-RU" sz="2800" i="1">
                          <a:latin typeface="Cambria Math"/>
                        </a:rPr>
                        <m:t>∙</m:t>
                      </m:r>
                      <m:d>
                        <m:d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800" i="1">
                              <a:latin typeface="Cambria Math"/>
                            </a:rPr>
                            <m:t>1+5</m:t>
                          </m:r>
                        </m:e>
                      </m:d>
                    </m:oMath>
                  </m:oMathPara>
                </a14:m>
                <a:endParaRPr lang="ru-RU" sz="2800" dirty="0" smtClean="0"/>
              </a:p>
              <a:p>
                <a:pPr marL="0" indent="0" algn="ctr">
                  <a:buNone/>
                </a:pPr>
                <a:endParaRPr lang="en-US" sz="2800" dirty="0" smtClean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800" i="1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ru-RU" sz="28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ru-RU" sz="2800" i="1">
                        <a:latin typeface="Cambria Math"/>
                      </a:rPr>
                      <m:t>∙</m:t>
                    </m:r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800" i="1">
                            <a:latin typeface="Cambria Math"/>
                          </a:rPr>
                          <m:t>3</m:t>
                        </m:r>
                      </m:e>
                      <m:sup>
                        <m:r>
                          <a:rPr lang="ru-RU" sz="2800" i="1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ru-RU" sz="2800" i="1">
                        <a:latin typeface="Cambria Math"/>
                      </a:rPr>
                      <m:t>=108</m:t>
                    </m:r>
                  </m:oMath>
                </a14:m>
                <a:r>
                  <a:rPr lang="ru-RU" sz="2800" dirty="0"/>
                  <a:t> </a:t>
                </a:r>
                <a:r>
                  <a:rPr lang="ru-RU" sz="2800" dirty="0" smtClean="0"/>
                  <a:t>  или   </a:t>
                </a:r>
                <a14:m>
                  <m:oMath xmlns:m="http://schemas.openxmlformats.org/officeDocument/2006/math">
                    <m:r>
                      <a:rPr lang="ru-RU" sz="2800" i="1">
                        <a:latin typeface="Cambria Math"/>
                      </a:rPr>
                      <m:t>3∙</m:t>
                    </m:r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800" i="1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ru-RU" sz="2800" i="1">
                            <a:latin typeface="Cambria Math"/>
                          </a:rPr>
                          <m:t>5</m:t>
                        </m:r>
                      </m:sup>
                    </m:sSup>
                    <m:r>
                      <a:rPr lang="ru-RU" sz="2800" i="1">
                        <a:latin typeface="Cambria Math"/>
                      </a:rPr>
                      <m:t>=96</m:t>
                    </m:r>
                  </m:oMath>
                </a14:m>
                <a:r>
                  <a:rPr lang="ru-RU" sz="2800" dirty="0"/>
                  <a:t> </a:t>
                </a:r>
              </a:p>
              <a:p>
                <a:pPr algn="ctr"/>
                <a:endParaRPr lang="ru-RU" sz="28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15616" y="1772816"/>
                <a:ext cx="6552728" cy="3268960"/>
              </a:xfrm>
              <a:blipFill rotWithShape="1">
                <a:blip r:embed="rId2"/>
                <a:stretch>
                  <a:fillRect b="-102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9274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547664" y="548680"/>
                <a:ext cx="4968552" cy="5040560"/>
              </a:xfrm>
            </p:spPr>
            <p:txBody>
              <a:bodyPr>
                <a:normAutofit/>
              </a:bodyPr>
              <a:lstStyle/>
              <a:p>
                <a:pPr marL="0" lvl="0" indent="0">
                  <a:buNone/>
                </a:pPr>
                <a14:m>
                  <m:oMath xmlns:m="http://schemas.openxmlformats.org/officeDocument/2006/math">
                    <m:r>
                      <a:rPr lang="ru-RU" sz="2800" i="1">
                        <a:latin typeface="Cambria Math"/>
                      </a:rPr>
                      <m:t>0⋮а</m:t>
                    </m:r>
                  </m:oMath>
                </a14:m>
                <a:r>
                  <a:rPr lang="ru-RU" sz="2800" dirty="0" smtClean="0"/>
                  <a:t>;</a:t>
                </a:r>
              </a:p>
              <a:p>
                <a:pPr marL="0" lvl="0" indent="0">
                  <a:buNone/>
                </a:pPr>
                <a:endParaRPr lang="ru-RU" sz="2800" dirty="0"/>
              </a:p>
              <a:p>
                <a:pPr marL="0" lvl="0" indent="0">
                  <a:buNone/>
                </a:pPr>
                <a14:m>
                  <m:oMath xmlns:m="http://schemas.openxmlformats.org/officeDocument/2006/math">
                    <m:r>
                      <a:rPr lang="ru-RU" sz="2800" i="1">
                        <a:latin typeface="Cambria Math"/>
                      </a:rPr>
                      <m:t>а⋮а  и а⋮1</m:t>
                    </m:r>
                  </m:oMath>
                </a14:m>
                <a:r>
                  <a:rPr lang="ru-RU" sz="2800" dirty="0" smtClean="0"/>
                  <a:t>;</a:t>
                </a:r>
              </a:p>
              <a:p>
                <a:pPr marL="0" lvl="0" indent="0">
                  <a:buNone/>
                </a:pPr>
                <a:endParaRPr lang="ru-RU" sz="2800" dirty="0"/>
              </a:p>
              <a:p>
                <a:pPr marL="0" lvl="0" indent="0">
                  <a:buNone/>
                </a:pPr>
                <a14:m>
                  <m:oMath xmlns:m="http://schemas.openxmlformats.org/officeDocument/2006/math">
                    <m:d>
                      <m:dPr>
                        <m:begChr m:val=""/>
                        <m:endChr m:val="|"/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ru-RU" sz="28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ru-RU" sz="2800" i="1">
                                <a:latin typeface="Cambria Math"/>
                              </a:rPr>
                              <m:t>а⋮</m:t>
                            </m:r>
                            <m:r>
                              <a:rPr lang="en-US" sz="2800" i="1">
                                <a:latin typeface="Cambria Math"/>
                              </a:rPr>
                              <m:t>𝑏</m:t>
                            </m:r>
                          </m:e>
                          <m:e>
                            <m:r>
                              <a:rPr lang="en-US" sz="2800" i="1">
                                <a:latin typeface="Cambria Math"/>
                              </a:rPr>
                              <m:t>𝑏</m:t>
                            </m:r>
                            <m:r>
                              <a:rPr lang="en-US" sz="2800" i="1">
                                <a:latin typeface="Cambria Math"/>
                              </a:rPr>
                              <m:t>⋮</m:t>
                            </m:r>
                            <m:r>
                              <a:rPr lang="en-US" sz="2800" i="1">
                                <a:latin typeface="Cambria Math"/>
                              </a:rPr>
                              <m:t>𝑐</m:t>
                            </m:r>
                          </m:e>
                        </m:eqArr>
                      </m:e>
                    </m:d>
                    <m:r>
                      <a:rPr lang="ru-RU" sz="2800" i="1">
                        <a:latin typeface="Cambria Math"/>
                      </a:rPr>
                      <m:t>→</m:t>
                    </m:r>
                    <m:r>
                      <a:rPr lang="ru-RU" sz="2800" i="1">
                        <a:latin typeface="Cambria Math"/>
                      </a:rPr>
                      <m:t>𝑎</m:t>
                    </m:r>
                    <m:r>
                      <a:rPr lang="ru-RU" sz="2800" i="1">
                        <a:latin typeface="Cambria Math"/>
                      </a:rPr>
                      <m:t>⋮</m:t>
                    </m:r>
                    <m:r>
                      <a:rPr lang="ru-RU" sz="2800" i="1">
                        <a:latin typeface="Cambria Math"/>
                      </a:rPr>
                      <m:t>𝑐</m:t>
                    </m:r>
                  </m:oMath>
                </a14:m>
                <a:r>
                  <a:rPr lang="ru-RU" sz="2800" dirty="0" smtClean="0"/>
                  <a:t>;</a:t>
                </a:r>
              </a:p>
              <a:p>
                <a:pPr marL="0" lvl="0" indent="0">
                  <a:buNone/>
                </a:pPr>
                <a:endParaRPr lang="ru-RU" sz="2800" dirty="0"/>
              </a:p>
              <a:p>
                <a:pPr marL="0" lvl="0" indent="0">
                  <a:buNone/>
                </a:pPr>
                <a14:m>
                  <m:oMath xmlns:m="http://schemas.openxmlformats.org/officeDocument/2006/math">
                    <m:d>
                      <m:dPr>
                        <m:begChr m:val=""/>
                        <m:endChr m:val="|"/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ru-RU" sz="28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ru-RU" sz="2800" i="1">
                                <a:latin typeface="Cambria Math"/>
                              </a:rPr>
                              <m:t>а⋮с</m:t>
                            </m:r>
                          </m:e>
                          <m:e>
                            <m:r>
                              <a:rPr lang="en-US" sz="2800" i="1">
                                <a:latin typeface="Cambria Math"/>
                              </a:rPr>
                              <m:t>𝑏</m:t>
                            </m:r>
                            <m:r>
                              <a:rPr lang="ru-RU" sz="2800" i="1">
                                <a:latin typeface="Cambria Math"/>
                              </a:rPr>
                              <m:t>⋮</m:t>
                            </m:r>
                            <m:r>
                              <a:rPr lang="en-US" sz="2800" i="1">
                                <a:latin typeface="Cambria Math"/>
                              </a:rPr>
                              <m:t>𝑐</m:t>
                            </m:r>
                          </m:e>
                        </m:eqArr>
                      </m:e>
                    </m:d>
                    <m:r>
                      <a:rPr lang="ru-RU" sz="2800" i="1">
                        <a:latin typeface="Cambria Math"/>
                      </a:rPr>
                      <m:t>→</m:t>
                    </m:r>
                    <m:d>
                      <m:d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/>
                          </a:rPr>
                          <m:t>𝑎</m:t>
                        </m:r>
                        <m:r>
                          <a:rPr lang="en-US" sz="2800" i="1">
                            <a:latin typeface="Cambria Math"/>
                          </a:rPr>
                          <m:t>±</m:t>
                        </m:r>
                        <m:r>
                          <a:rPr lang="en-US" sz="2800" i="1">
                            <a:latin typeface="Cambria Math"/>
                          </a:rPr>
                          <m:t>𝑏</m:t>
                        </m:r>
                      </m:e>
                    </m:d>
                    <m:r>
                      <a:rPr lang="ru-RU" sz="2800" i="1">
                        <a:latin typeface="Cambria Math"/>
                      </a:rPr>
                      <m:t>⋮</m:t>
                    </m:r>
                    <m:r>
                      <a:rPr lang="ru-RU" sz="2800" i="1">
                        <a:latin typeface="Cambria Math"/>
                      </a:rPr>
                      <m:t>𝑐</m:t>
                    </m:r>
                  </m:oMath>
                </a14:m>
                <a:r>
                  <a:rPr lang="ru-RU" sz="2800" dirty="0"/>
                  <a:t>.</a:t>
                </a:r>
              </a:p>
              <a:p>
                <a:endParaRPr lang="ru-RU" sz="28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47664" y="548680"/>
                <a:ext cx="4968552" cy="5040560"/>
              </a:xfrm>
              <a:blipFill rotWithShape="1">
                <a:blip r:embed="rId2"/>
                <a:stretch>
                  <a:fillRect t="-108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25320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2538</TotalTime>
  <Words>616</Words>
  <Application>Microsoft Office PowerPoint</Application>
  <PresentationFormat>Экран (4:3)</PresentationFormat>
  <Paragraphs>118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Calibri</vt:lpstr>
      <vt:lpstr>Cambria</vt:lpstr>
      <vt:lpstr>Cambria Math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fedorchuk</cp:lastModifiedBy>
  <cp:revision>42</cp:revision>
  <dcterms:created xsi:type="dcterms:W3CDTF">2018-03-09T14:08:07Z</dcterms:created>
  <dcterms:modified xsi:type="dcterms:W3CDTF">2021-04-20T14:16:59Z</dcterms:modified>
</cp:coreProperties>
</file>