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8.jpg" ContentType="image/jpeg"/>
  <Override PartName="/ppt/media/image48.jpg" ContentType="image/pn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584" r:id="rId2"/>
    <p:sldId id="541" r:id="rId3"/>
    <p:sldId id="285" r:id="rId4"/>
    <p:sldId id="373" r:id="rId5"/>
    <p:sldId id="562" r:id="rId6"/>
    <p:sldId id="564" r:id="rId7"/>
    <p:sldId id="346" r:id="rId8"/>
    <p:sldId id="288" r:id="rId9"/>
    <p:sldId id="406" r:id="rId10"/>
    <p:sldId id="544" r:id="rId11"/>
    <p:sldId id="580" r:id="rId12"/>
    <p:sldId id="581" r:id="rId13"/>
    <p:sldId id="349" r:id="rId14"/>
    <p:sldId id="545" r:id="rId15"/>
    <p:sldId id="546" r:id="rId16"/>
    <p:sldId id="558" r:id="rId17"/>
    <p:sldId id="559" r:id="rId18"/>
    <p:sldId id="531" r:id="rId19"/>
    <p:sldId id="583" r:id="rId20"/>
    <p:sldId id="585" r:id="rId2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orbel Light" panose="020B0604020202020204" charset="0"/>
      <p:regular r:id="rId37"/>
      <p: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74A"/>
    <a:srgbClr val="B51E1E"/>
    <a:srgbClr val="AF1A30"/>
    <a:srgbClr val="5EA13D"/>
    <a:srgbClr val="87C255"/>
    <a:srgbClr val="2C3361"/>
    <a:srgbClr val="009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85486" autoAdjust="0"/>
  </p:normalViewPr>
  <p:slideViewPr>
    <p:cSldViewPr snapToGrid="0">
      <p:cViewPr varScale="1">
        <p:scale>
          <a:sx n="101" d="100"/>
          <a:sy n="101" d="100"/>
        </p:scale>
        <p:origin x="547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72496-7460-481B-93A1-D474E8E3607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7E19366-B4FF-4C66-B686-730ABE83BE6B}">
      <dgm:prSet phldrT="[Текст]" custT="1"/>
      <dgm:spPr/>
      <dgm:t>
        <a:bodyPr/>
        <a:lstStyle/>
        <a:p>
          <a:r>
            <a:rPr lang="ru-RU" sz="1800" b="1" i="0" dirty="0" smtClean="0">
              <a:solidFill>
                <a:schemeClr val="bg1"/>
              </a:solidFill>
            </a:rPr>
            <a:t>Падение </a:t>
          </a:r>
          <a:r>
            <a:rPr lang="ru-RU" sz="1800" b="1" dirty="0" smtClean="0">
              <a:solidFill>
                <a:schemeClr val="bg1"/>
              </a:solidFill>
            </a:rPr>
            <a:t>уровня читательской потребности</a:t>
          </a:r>
          <a:r>
            <a:rPr lang="ru-RU" sz="1800" b="1" i="0" dirty="0" smtClean="0">
              <a:solidFill>
                <a:schemeClr val="bg1"/>
              </a:solidFill>
            </a:rPr>
            <a:t>  </a:t>
          </a:r>
          <a:endParaRPr lang="ru-RU" sz="1800" b="1" dirty="0">
            <a:solidFill>
              <a:schemeClr val="bg1"/>
            </a:solidFill>
          </a:endParaRPr>
        </a:p>
      </dgm:t>
    </dgm:pt>
    <dgm:pt modelId="{80DB210E-14C8-4C7A-BF97-60440731A6C8}" type="parTrans" cxnId="{ADFA47F7-EE3D-4DB8-9C48-DAE79F0BC942}">
      <dgm:prSet/>
      <dgm:spPr/>
      <dgm:t>
        <a:bodyPr/>
        <a:lstStyle/>
        <a:p>
          <a:endParaRPr lang="ru-RU"/>
        </a:p>
      </dgm:t>
    </dgm:pt>
    <dgm:pt modelId="{D3A7241C-3501-4666-9562-5095DB273C72}" type="sibTrans" cxnId="{ADFA47F7-EE3D-4DB8-9C48-DAE79F0BC942}">
      <dgm:prSet/>
      <dgm:spPr/>
      <dgm:t>
        <a:bodyPr/>
        <a:lstStyle/>
        <a:p>
          <a:endParaRPr lang="ru-RU"/>
        </a:p>
      </dgm:t>
    </dgm:pt>
    <dgm:pt modelId="{074D83F0-4AD7-4233-888F-D13AD95C8C87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снижение или отсутствие у педагогов методов, технологий и приемов, призывающих школьников к речевой деятельности</a:t>
          </a:r>
          <a:endParaRPr lang="ru-RU" sz="1600" b="1" dirty="0">
            <a:solidFill>
              <a:schemeClr val="bg1"/>
            </a:solidFill>
          </a:endParaRPr>
        </a:p>
      </dgm:t>
    </dgm:pt>
    <dgm:pt modelId="{3E1FCA71-A046-49B4-B085-918777B961F0}" type="parTrans" cxnId="{19208021-FB38-44FA-8DF3-D590D09C4B22}">
      <dgm:prSet/>
      <dgm:spPr/>
      <dgm:t>
        <a:bodyPr/>
        <a:lstStyle/>
        <a:p>
          <a:endParaRPr lang="ru-RU"/>
        </a:p>
      </dgm:t>
    </dgm:pt>
    <dgm:pt modelId="{CB686F44-6CAA-4B06-A650-6AD79F936CF2}" type="sibTrans" cxnId="{19208021-FB38-44FA-8DF3-D590D09C4B22}">
      <dgm:prSet/>
      <dgm:spPr/>
      <dgm:t>
        <a:bodyPr/>
        <a:lstStyle/>
        <a:p>
          <a:endParaRPr lang="ru-RU"/>
        </a:p>
      </dgm:t>
    </dgm:pt>
    <dgm:pt modelId="{C7369223-98F6-4728-95B2-C92B16B3D26D}" type="pres">
      <dgm:prSet presAssocID="{C0572496-7460-481B-93A1-D474E8E3607B}" presName="CompostProcess" presStyleCnt="0">
        <dgm:presLayoutVars>
          <dgm:dir/>
          <dgm:resizeHandles val="exact"/>
        </dgm:presLayoutVars>
      </dgm:prSet>
      <dgm:spPr/>
    </dgm:pt>
    <dgm:pt modelId="{30E3B739-9ADF-4A67-A907-BE2406927403}" type="pres">
      <dgm:prSet presAssocID="{C0572496-7460-481B-93A1-D474E8E3607B}" presName="arrow" presStyleLbl="bgShp" presStyleIdx="0" presStyleCnt="1" custScaleX="81719" custScaleY="68755" custLinFactNeighborX="15362" custLinFactNeighborY="-11622"/>
      <dgm:spPr/>
    </dgm:pt>
    <dgm:pt modelId="{640049BD-A67F-48FE-BC31-5E1E56BD0892}" type="pres">
      <dgm:prSet presAssocID="{C0572496-7460-481B-93A1-D474E8E3607B}" presName="linearProcess" presStyleCnt="0"/>
      <dgm:spPr/>
    </dgm:pt>
    <dgm:pt modelId="{8D6E549B-30C5-4EBE-9C43-F194854D9668}" type="pres">
      <dgm:prSet presAssocID="{A7E19366-B4FF-4C66-B686-730ABE83BE6B}" presName="textNode" presStyleLbl="node1" presStyleIdx="0" presStyleCnt="2" custScaleY="1300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BB5DF0-FE4A-4B9E-AD4E-0513A078A22E}" type="pres">
      <dgm:prSet presAssocID="{D3A7241C-3501-4666-9562-5095DB273C72}" presName="sibTrans" presStyleCnt="0"/>
      <dgm:spPr/>
    </dgm:pt>
    <dgm:pt modelId="{DC993D3D-8D2B-4F3A-A8AC-D51FE380577F}" type="pres">
      <dgm:prSet presAssocID="{074D83F0-4AD7-4233-888F-D13AD95C8C87}" presName="textNode" presStyleLbl="node1" presStyleIdx="1" presStyleCnt="2" custScaleY="135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FA47F7-EE3D-4DB8-9C48-DAE79F0BC942}" srcId="{C0572496-7460-481B-93A1-D474E8E3607B}" destId="{A7E19366-B4FF-4C66-B686-730ABE83BE6B}" srcOrd="0" destOrd="0" parTransId="{80DB210E-14C8-4C7A-BF97-60440731A6C8}" sibTransId="{D3A7241C-3501-4666-9562-5095DB273C72}"/>
    <dgm:cxn modelId="{B9C804B9-F687-437F-B613-FBDB340DA261}" type="presOf" srcId="{074D83F0-4AD7-4233-888F-D13AD95C8C87}" destId="{DC993D3D-8D2B-4F3A-A8AC-D51FE380577F}" srcOrd="0" destOrd="0" presId="urn:microsoft.com/office/officeart/2005/8/layout/hProcess9"/>
    <dgm:cxn modelId="{71ABCB49-0E21-4038-82B3-190410D333B2}" type="presOf" srcId="{C0572496-7460-481B-93A1-D474E8E3607B}" destId="{C7369223-98F6-4728-95B2-C92B16B3D26D}" srcOrd="0" destOrd="0" presId="urn:microsoft.com/office/officeart/2005/8/layout/hProcess9"/>
    <dgm:cxn modelId="{6BD9B1A8-B42B-42A4-B100-24323CD04F26}" type="presOf" srcId="{A7E19366-B4FF-4C66-B686-730ABE83BE6B}" destId="{8D6E549B-30C5-4EBE-9C43-F194854D9668}" srcOrd="0" destOrd="0" presId="urn:microsoft.com/office/officeart/2005/8/layout/hProcess9"/>
    <dgm:cxn modelId="{19208021-FB38-44FA-8DF3-D590D09C4B22}" srcId="{C0572496-7460-481B-93A1-D474E8E3607B}" destId="{074D83F0-4AD7-4233-888F-D13AD95C8C87}" srcOrd="1" destOrd="0" parTransId="{3E1FCA71-A046-49B4-B085-918777B961F0}" sibTransId="{CB686F44-6CAA-4B06-A650-6AD79F936CF2}"/>
    <dgm:cxn modelId="{43CB48B3-F08E-457C-AAE8-74235D69C743}" type="presParOf" srcId="{C7369223-98F6-4728-95B2-C92B16B3D26D}" destId="{30E3B739-9ADF-4A67-A907-BE2406927403}" srcOrd="0" destOrd="0" presId="urn:microsoft.com/office/officeart/2005/8/layout/hProcess9"/>
    <dgm:cxn modelId="{66362311-1ED7-4834-A86A-AFAA73C2D0CD}" type="presParOf" srcId="{C7369223-98F6-4728-95B2-C92B16B3D26D}" destId="{640049BD-A67F-48FE-BC31-5E1E56BD0892}" srcOrd="1" destOrd="0" presId="urn:microsoft.com/office/officeart/2005/8/layout/hProcess9"/>
    <dgm:cxn modelId="{62492410-9399-4EC8-8119-D3B4A00CC0CD}" type="presParOf" srcId="{640049BD-A67F-48FE-BC31-5E1E56BD0892}" destId="{8D6E549B-30C5-4EBE-9C43-F194854D9668}" srcOrd="0" destOrd="0" presId="urn:microsoft.com/office/officeart/2005/8/layout/hProcess9"/>
    <dgm:cxn modelId="{4593C406-870B-4238-8604-5E180E7F4DF9}" type="presParOf" srcId="{640049BD-A67F-48FE-BC31-5E1E56BD0892}" destId="{A2BB5DF0-FE4A-4B9E-AD4E-0513A078A22E}" srcOrd="1" destOrd="0" presId="urn:microsoft.com/office/officeart/2005/8/layout/hProcess9"/>
    <dgm:cxn modelId="{20FB0648-7058-454D-BCE6-C8FAA4E3AA0B}" type="presParOf" srcId="{640049BD-A67F-48FE-BC31-5E1E56BD0892}" destId="{DC993D3D-8D2B-4F3A-A8AC-D51FE380577F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534041-FD3A-4506-8C97-9D8D42A0C74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0DCDA9-6094-497C-A802-AB97EF22A1C3}">
      <dgm:prSet phldrT="[Текст]"/>
      <dgm:spPr>
        <a:solidFill>
          <a:srgbClr val="6254E2"/>
        </a:solidFill>
      </dgm:spPr>
      <dgm:t>
        <a:bodyPr/>
        <a:lstStyle/>
        <a:p>
          <a:r>
            <a:rPr lang="ru-RU" dirty="0" smtClean="0"/>
            <a:t>Дети уже с младшей школы не понимают смысл прочитанного</a:t>
          </a:r>
          <a:endParaRPr lang="ru-RU" dirty="0"/>
        </a:p>
      </dgm:t>
    </dgm:pt>
    <dgm:pt modelId="{BE58F034-F8EC-4723-8F9B-344EA8B181BD}" type="parTrans" cxnId="{6A424047-7AC9-43F5-8BC3-6F14CF2737A2}">
      <dgm:prSet/>
      <dgm:spPr/>
      <dgm:t>
        <a:bodyPr/>
        <a:lstStyle/>
        <a:p>
          <a:endParaRPr lang="ru-RU"/>
        </a:p>
      </dgm:t>
    </dgm:pt>
    <dgm:pt modelId="{83AB0DC1-75FF-46BE-9FE8-09DFFD6FFF62}" type="sibTrans" cxnId="{6A424047-7AC9-43F5-8BC3-6F14CF2737A2}">
      <dgm:prSet/>
      <dgm:spPr/>
      <dgm:t>
        <a:bodyPr/>
        <a:lstStyle/>
        <a:p>
          <a:endParaRPr lang="ru-RU"/>
        </a:p>
      </dgm:t>
    </dgm:pt>
    <dgm:pt modelId="{5FC18955-195D-4E1C-A18F-BE7C61410425}">
      <dgm:prSet phldrT="[Текст]"/>
      <dgm:spPr>
        <a:solidFill>
          <a:srgbClr val="6254E2"/>
        </a:solidFill>
      </dgm:spPr>
      <dgm:t>
        <a:bodyPr/>
        <a:lstStyle/>
        <a:p>
          <a:r>
            <a:rPr lang="ru-RU" dirty="0" smtClean="0"/>
            <a:t>«Засилье» зарубежной литературы с несвойственными российской культуре ценностями. Проблема «Солдатик»</a:t>
          </a:r>
          <a:endParaRPr lang="ru-RU" dirty="0"/>
        </a:p>
      </dgm:t>
    </dgm:pt>
    <dgm:pt modelId="{04EBA701-E404-415A-A2BE-AFA2A181E8A0}" type="parTrans" cxnId="{C593E701-7C55-4A99-A353-F17BD0B0FEAC}">
      <dgm:prSet/>
      <dgm:spPr/>
      <dgm:t>
        <a:bodyPr/>
        <a:lstStyle/>
        <a:p>
          <a:endParaRPr lang="ru-RU"/>
        </a:p>
      </dgm:t>
    </dgm:pt>
    <dgm:pt modelId="{20A40396-CA6F-433E-807C-23A5C7BDC973}" type="sibTrans" cxnId="{C593E701-7C55-4A99-A353-F17BD0B0FEAC}">
      <dgm:prSet/>
      <dgm:spPr/>
      <dgm:t>
        <a:bodyPr/>
        <a:lstStyle/>
        <a:p>
          <a:endParaRPr lang="ru-RU"/>
        </a:p>
      </dgm:t>
    </dgm:pt>
    <dgm:pt modelId="{45263A56-7E42-41B9-B62B-22532967A520}">
      <dgm:prSet phldrT="[Текст]"/>
      <dgm:spPr>
        <a:solidFill>
          <a:srgbClr val="6254E2"/>
        </a:solidFill>
      </dgm:spPr>
      <dgm:t>
        <a:bodyPr/>
        <a:lstStyle/>
        <a:p>
          <a:r>
            <a:rPr lang="ru-RU" dirty="0" err="1" smtClean="0"/>
            <a:t>Несформированность</a:t>
          </a:r>
          <a:r>
            <a:rPr lang="ru-RU" dirty="0" smtClean="0"/>
            <a:t> коммуникативных компетенций обучающихся, «скудный» речевой запас</a:t>
          </a:r>
          <a:endParaRPr lang="ru-RU" dirty="0"/>
        </a:p>
      </dgm:t>
    </dgm:pt>
    <dgm:pt modelId="{E8AD5635-C8BD-4780-A107-357E4A082AFD}" type="parTrans" cxnId="{E1645F08-CE65-4DD2-8232-7CB513450CC6}">
      <dgm:prSet/>
      <dgm:spPr/>
      <dgm:t>
        <a:bodyPr/>
        <a:lstStyle/>
        <a:p>
          <a:endParaRPr lang="ru-RU"/>
        </a:p>
      </dgm:t>
    </dgm:pt>
    <dgm:pt modelId="{FAE91D1D-DECD-4863-B710-912180520D1A}" type="sibTrans" cxnId="{E1645F08-CE65-4DD2-8232-7CB513450CC6}">
      <dgm:prSet/>
      <dgm:spPr/>
      <dgm:t>
        <a:bodyPr/>
        <a:lstStyle/>
        <a:p>
          <a:endParaRPr lang="ru-RU"/>
        </a:p>
      </dgm:t>
    </dgm:pt>
    <dgm:pt modelId="{03994F5A-BCE9-4F37-92FA-679CDF7BF850}">
      <dgm:prSet phldrT="[Текст]"/>
      <dgm:spPr>
        <a:solidFill>
          <a:srgbClr val="6254E2"/>
        </a:solidFill>
      </dgm:spPr>
      <dgm:t>
        <a:bodyPr/>
        <a:lstStyle/>
        <a:p>
          <a:r>
            <a:rPr lang="ru-RU" dirty="0" smtClean="0"/>
            <a:t>Низкий процент обращения школьников к текстам познавательного характера</a:t>
          </a:r>
          <a:endParaRPr lang="ru-RU" dirty="0"/>
        </a:p>
      </dgm:t>
    </dgm:pt>
    <dgm:pt modelId="{2BBDAD0B-4ABF-4DD7-BA99-D33BF32E0077}" type="parTrans" cxnId="{8292B5EB-7837-4256-AA06-BC11B9FF73A4}">
      <dgm:prSet/>
      <dgm:spPr/>
      <dgm:t>
        <a:bodyPr/>
        <a:lstStyle/>
        <a:p>
          <a:endParaRPr lang="ru-RU"/>
        </a:p>
      </dgm:t>
    </dgm:pt>
    <dgm:pt modelId="{1F3B021F-31E6-4CB4-89E2-637C03941E06}" type="sibTrans" cxnId="{8292B5EB-7837-4256-AA06-BC11B9FF73A4}">
      <dgm:prSet/>
      <dgm:spPr/>
      <dgm:t>
        <a:bodyPr/>
        <a:lstStyle/>
        <a:p>
          <a:endParaRPr lang="ru-RU"/>
        </a:p>
      </dgm:t>
    </dgm:pt>
    <dgm:pt modelId="{9FA806D2-4D3F-483B-BC4D-865B67B7FCDF}">
      <dgm:prSet phldrT="[Текст]"/>
      <dgm:spPr>
        <a:solidFill>
          <a:srgbClr val="6254E2"/>
        </a:solidFill>
      </dgm:spPr>
      <dgm:t>
        <a:bodyPr/>
        <a:lstStyle/>
        <a:p>
          <a:r>
            <a:rPr lang="ru-RU" dirty="0" smtClean="0"/>
            <a:t>Недостаточно развитые коммуникативные компетенции родителей и педагогов. Проблемы в общении с детьми </a:t>
          </a:r>
          <a:endParaRPr lang="ru-RU" dirty="0"/>
        </a:p>
      </dgm:t>
    </dgm:pt>
    <dgm:pt modelId="{0D877AC5-CB0B-4C21-80B4-B76071150A7A}" type="parTrans" cxnId="{14FA7603-B742-4133-93B2-0F8E462B9BFB}">
      <dgm:prSet/>
      <dgm:spPr/>
      <dgm:t>
        <a:bodyPr/>
        <a:lstStyle/>
        <a:p>
          <a:endParaRPr lang="ru-RU"/>
        </a:p>
      </dgm:t>
    </dgm:pt>
    <dgm:pt modelId="{4F8CE4BA-3B9A-4992-AF97-3AAD69E9E960}" type="sibTrans" cxnId="{14FA7603-B742-4133-93B2-0F8E462B9BFB}">
      <dgm:prSet/>
      <dgm:spPr/>
      <dgm:t>
        <a:bodyPr/>
        <a:lstStyle/>
        <a:p>
          <a:endParaRPr lang="ru-RU"/>
        </a:p>
      </dgm:t>
    </dgm:pt>
    <dgm:pt modelId="{D1BE12D3-0751-4233-AA0B-10D4D4E9393F}">
      <dgm:prSet/>
      <dgm:spPr>
        <a:solidFill>
          <a:srgbClr val="6254E2"/>
        </a:solidFill>
      </dgm:spPr>
      <dgm:t>
        <a:bodyPr/>
        <a:lstStyle/>
        <a:p>
          <a:r>
            <a:rPr lang="ru-RU" smtClean="0">
              <a:ea typeface="Calibri" panose="020F0502020204030204" pitchFamily="34" charset="0"/>
              <a:cs typeface="Times New Roman" panose="02020603050405020304" pitchFamily="18" charset="0"/>
            </a:rPr>
            <a:t>Кризис чтения как одна из причин снижения духовно-нравственного уровня современной молодёжи</a:t>
          </a:r>
          <a:endParaRPr lang="ru-RU"/>
        </a:p>
      </dgm:t>
    </dgm:pt>
    <dgm:pt modelId="{AB72941C-51B7-4F53-B714-7763E7654D99}" type="parTrans" cxnId="{353585EB-45F6-4D1F-976B-9A2A563B54E2}">
      <dgm:prSet/>
      <dgm:spPr/>
      <dgm:t>
        <a:bodyPr/>
        <a:lstStyle/>
        <a:p>
          <a:endParaRPr lang="ru-RU"/>
        </a:p>
      </dgm:t>
    </dgm:pt>
    <dgm:pt modelId="{84255D37-A42D-4948-B471-79A824916BE1}" type="sibTrans" cxnId="{353585EB-45F6-4D1F-976B-9A2A563B54E2}">
      <dgm:prSet/>
      <dgm:spPr/>
      <dgm:t>
        <a:bodyPr/>
        <a:lstStyle/>
        <a:p>
          <a:endParaRPr lang="ru-RU"/>
        </a:p>
      </dgm:t>
    </dgm:pt>
    <dgm:pt modelId="{51F82674-384D-41FE-96E6-DE1DA1EB4511}" type="pres">
      <dgm:prSet presAssocID="{BB534041-FD3A-4506-8C97-9D8D42A0C74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031D93-A15E-42DA-8E4D-81FAA5ADD388}" type="pres">
      <dgm:prSet presAssocID="{B10DCDA9-6094-497C-A802-AB97EF22A1C3}" presName="node" presStyleLbl="node1" presStyleIdx="0" presStyleCnt="6" custLinFactX="100000" custLinFactNeighborX="116188" custLinFactNeighborY="-1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5907B-ACAA-44B8-A5FA-894B92663E5D}" type="pres">
      <dgm:prSet presAssocID="{83AB0DC1-75FF-46BE-9FE8-09DFFD6FFF62}" presName="sibTrans" presStyleCnt="0"/>
      <dgm:spPr/>
    </dgm:pt>
    <dgm:pt modelId="{23841CAD-59CE-491D-A50F-208B09CC5622}" type="pres">
      <dgm:prSet presAssocID="{5FC18955-195D-4E1C-A18F-BE7C6141042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16435F-EA3E-4F4B-8755-1CF87E6D9E0A}" type="pres">
      <dgm:prSet presAssocID="{20A40396-CA6F-433E-807C-23A5C7BDC973}" presName="sibTrans" presStyleCnt="0"/>
      <dgm:spPr/>
    </dgm:pt>
    <dgm:pt modelId="{CF6A61DF-DAD2-4C0F-A445-5D8345FD53FD}" type="pres">
      <dgm:prSet presAssocID="{45263A56-7E42-41B9-B62B-22532967A520}" presName="node" presStyleLbl="node1" presStyleIdx="2" presStyleCnt="6" custLinFactX="-100000" custLinFactNeighborX="-117885" custLinFactNeighborY="1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21A7F-3D95-4ECE-8F51-CF12528463CC}" type="pres">
      <dgm:prSet presAssocID="{FAE91D1D-DECD-4863-B710-912180520D1A}" presName="sibTrans" presStyleCnt="0"/>
      <dgm:spPr/>
    </dgm:pt>
    <dgm:pt modelId="{263B2066-BABD-48A6-A162-4D42AD86FC37}" type="pres">
      <dgm:prSet presAssocID="{03994F5A-BCE9-4F37-92FA-679CDF7BF85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1240B-EA69-46B7-B761-DFE99553594E}" type="pres">
      <dgm:prSet presAssocID="{1F3B021F-31E6-4CB4-89E2-637C03941E06}" presName="sibTrans" presStyleCnt="0"/>
      <dgm:spPr/>
    </dgm:pt>
    <dgm:pt modelId="{5E5BD13E-B2ED-4DAB-AAB5-4CC32E773DE9}" type="pres">
      <dgm:prSet presAssocID="{9FA806D2-4D3F-483B-BC4D-865B67B7FC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5F0F99-FB32-44BA-9519-CA1B67198057}" type="pres">
      <dgm:prSet presAssocID="{4F8CE4BA-3B9A-4992-AF97-3AAD69E9E960}" presName="sibTrans" presStyleCnt="0"/>
      <dgm:spPr/>
    </dgm:pt>
    <dgm:pt modelId="{E677C5DC-D29F-426C-8BFD-A199522B541E}" type="pres">
      <dgm:prSet presAssocID="{D1BE12D3-0751-4233-AA0B-10D4D4E9393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FA7603-B742-4133-93B2-0F8E462B9BFB}" srcId="{BB534041-FD3A-4506-8C97-9D8D42A0C74F}" destId="{9FA806D2-4D3F-483B-BC4D-865B67B7FCDF}" srcOrd="4" destOrd="0" parTransId="{0D877AC5-CB0B-4C21-80B4-B76071150A7A}" sibTransId="{4F8CE4BA-3B9A-4992-AF97-3AAD69E9E960}"/>
    <dgm:cxn modelId="{E1645F08-CE65-4DD2-8232-7CB513450CC6}" srcId="{BB534041-FD3A-4506-8C97-9D8D42A0C74F}" destId="{45263A56-7E42-41B9-B62B-22532967A520}" srcOrd="2" destOrd="0" parTransId="{E8AD5635-C8BD-4780-A107-357E4A082AFD}" sibTransId="{FAE91D1D-DECD-4863-B710-912180520D1A}"/>
    <dgm:cxn modelId="{1643DED2-9E6C-4962-A54A-2251950CA29F}" type="presOf" srcId="{45263A56-7E42-41B9-B62B-22532967A520}" destId="{CF6A61DF-DAD2-4C0F-A445-5D8345FD53FD}" srcOrd="0" destOrd="0" presId="urn:microsoft.com/office/officeart/2005/8/layout/default"/>
    <dgm:cxn modelId="{D4C825C6-D17C-4BCC-8945-ECF0CE07CC15}" type="presOf" srcId="{D1BE12D3-0751-4233-AA0B-10D4D4E9393F}" destId="{E677C5DC-D29F-426C-8BFD-A199522B541E}" srcOrd="0" destOrd="0" presId="urn:microsoft.com/office/officeart/2005/8/layout/default"/>
    <dgm:cxn modelId="{D61180B5-046B-4A86-8678-E7C7E7262F7B}" type="presOf" srcId="{B10DCDA9-6094-497C-A802-AB97EF22A1C3}" destId="{4D031D93-A15E-42DA-8E4D-81FAA5ADD388}" srcOrd="0" destOrd="0" presId="urn:microsoft.com/office/officeart/2005/8/layout/default"/>
    <dgm:cxn modelId="{D4F542D7-3B76-4561-ABC8-CE808D9A4F10}" type="presOf" srcId="{03994F5A-BCE9-4F37-92FA-679CDF7BF850}" destId="{263B2066-BABD-48A6-A162-4D42AD86FC37}" srcOrd="0" destOrd="0" presId="urn:microsoft.com/office/officeart/2005/8/layout/default"/>
    <dgm:cxn modelId="{4AC50F8D-8543-4E6B-B996-5BF60001B1B5}" type="presOf" srcId="{5FC18955-195D-4E1C-A18F-BE7C61410425}" destId="{23841CAD-59CE-491D-A50F-208B09CC5622}" srcOrd="0" destOrd="0" presId="urn:microsoft.com/office/officeart/2005/8/layout/default"/>
    <dgm:cxn modelId="{6A424047-7AC9-43F5-8BC3-6F14CF2737A2}" srcId="{BB534041-FD3A-4506-8C97-9D8D42A0C74F}" destId="{B10DCDA9-6094-497C-A802-AB97EF22A1C3}" srcOrd="0" destOrd="0" parTransId="{BE58F034-F8EC-4723-8F9B-344EA8B181BD}" sibTransId="{83AB0DC1-75FF-46BE-9FE8-09DFFD6FFF62}"/>
    <dgm:cxn modelId="{8691ADE8-A5E9-45A1-AF3E-3663040785A7}" type="presOf" srcId="{BB534041-FD3A-4506-8C97-9D8D42A0C74F}" destId="{51F82674-384D-41FE-96E6-DE1DA1EB4511}" srcOrd="0" destOrd="0" presId="urn:microsoft.com/office/officeart/2005/8/layout/default"/>
    <dgm:cxn modelId="{08766AE4-EF86-4B26-8149-6BABCF6D077C}" type="presOf" srcId="{9FA806D2-4D3F-483B-BC4D-865B67B7FCDF}" destId="{5E5BD13E-B2ED-4DAB-AAB5-4CC32E773DE9}" srcOrd="0" destOrd="0" presId="urn:microsoft.com/office/officeart/2005/8/layout/default"/>
    <dgm:cxn modelId="{8292B5EB-7837-4256-AA06-BC11B9FF73A4}" srcId="{BB534041-FD3A-4506-8C97-9D8D42A0C74F}" destId="{03994F5A-BCE9-4F37-92FA-679CDF7BF850}" srcOrd="3" destOrd="0" parTransId="{2BBDAD0B-4ABF-4DD7-BA99-D33BF32E0077}" sibTransId="{1F3B021F-31E6-4CB4-89E2-637C03941E06}"/>
    <dgm:cxn modelId="{C593E701-7C55-4A99-A353-F17BD0B0FEAC}" srcId="{BB534041-FD3A-4506-8C97-9D8D42A0C74F}" destId="{5FC18955-195D-4E1C-A18F-BE7C61410425}" srcOrd="1" destOrd="0" parTransId="{04EBA701-E404-415A-A2BE-AFA2A181E8A0}" sibTransId="{20A40396-CA6F-433E-807C-23A5C7BDC973}"/>
    <dgm:cxn modelId="{353585EB-45F6-4D1F-976B-9A2A563B54E2}" srcId="{BB534041-FD3A-4506-8C97-9D8D42A0C74F}" destId="{D1BE12D3-0751-4233-AA0B-10D4D4E9393F}" srcOrd="5" destOrd="0" parTransId="{AB72941C-51B7-4F53-B714-7763E7654D99}" sibTransId="{84255D37-A42D-4948-B471-79A824916BE1}"/>
    <dgm:cxn modelId="{D259B388-4CF3-4B0A-9CC3-26B054CE368E}" type="presParOf" srcId="{51F82674-384D-41FE-96E6-DE1DA1EB4511}" destId="{4D031D93-A15E-42DA-8E4D-81FAA5ADD388}" srcOrd="0" destOrd="0" presId="urn:microsoft.com/office/officeart/2005/8/layout/default"/>
    <dgm:cxn modelId="{D7D9EBBE-3B35-4C94-AF1B-2EC753C7A84E}" type="presParOf" srcId="{51F82674-384D-41FE-96E6-DE1DA1EB4511}" destId="{CD45907B-ACAA-44B8-A5FA-894B92663E5D}" srcOrd="1" destOrd="0" presId="urn:microsoft.com/office/officeart/2005/8/layout/default"/>
    <dgm:cxn modelId="{69AB0998-397C-4635-A91E-EE8611EEE629}" type="presParOf" srcId="{51F82674-384D-41FE-96E6-DE1DA1EB4511}" destId="{23841CAD-59CE-491D-A50F-208B09CC5622}" srcOrd="2" destOrd="0" presId="urn:microsoft.com/office/officeart/2005/8/layout/default"/>
    <dgm:cxn modelId="{00C0C5F8-6D1B-4348-AC5F-3B9862473BE0}" type="presParOf" srcId="{51F82674-384D-41FE-96E6-DE1DA1EB4511}" destId="{0D16435F-EA3E-4F4B-8755-1CF87E6D9E0A}" srcOrd="3" destOrd="0" presId="urn:microsoft.com/office/officeart/2005/8/layout/default"/>
    <dgm:cxn modelId="{38A8F917-A8AD-48BF-A43E-7326076768FE}" type="presParOf" srcId="{51F82674-384D-41FE-96E6-DE1DA1EB4511}" destId="{CF6A61DF-DAD2-4C0F-A445-5D8345FD53FD}" srcOrd="4" destOrd="0" presId="urn:microsoft.com/office/officeart/2005/8/layout/default"/>
    <dgm:cxn modelId="{DF6BC773-1D6C-430C-8CEA-D98CCBE37B2A}" type="presParOf" srcId="{51F82674-384D-41FE-96E6-DE1DA1EB4511}" destId="{1E321A7F-3D95-4ECE-8F51-CF12528463CC}" srcOrd="5" destOrd="0" presId="urn:microsoft.com/office/officeart/2005/8/layout/default"/>
    <dgm:cxn modelId="{93000014-2033-4610-88C3-9433F4C90003}" type="presParOf" srcId="{51F82674-384D-41FE-96E6-DE1DA1EB4511}" destId="{263B2066-BABD-48A6-A162-4D42AD86FC37}" srcOrd="6" destOrd="0" presId="urn:microsoft.com/office/officeart/2005/8/layout/default"/>
    <dgm:cxn modelId="{7F4C7994-CC2A-416A-90C6-5E826D2430DB}" type="presParOf" srcId="{51F82674-384D-41FE-96E6-DE1DA1EB4511}" destId="{6A11240B-EA69-46B7-B761-DFE99553594E}" srcOrd="7" destOrd="0" presId="urn:microsoft.com/office/officeart/2005/8/layout/default"/>
    <dgm:cxn modelId="{CDB51EDC-6E6E-40E3-B0AD-2798D25C2CBE}" type="presParOf" srcId="{51F82674-384D-41FE-96E6-DE1DA1EB4511}" destId="{5E5BD13E-B2ED-4DAB-AAB5-4CC32E773DE9}" srcOrd="8" destOrd="0" presId="urn:microsoft.com/office/officeart/2005/8/layout/default"/>
    <dgm:cxn modelId="{3017CFCD-00E9-4698-A79D-D3323E20F80B}" type="presParOf" srcId="{51F82674-384D-41FE-96E6-DE1DA1EB4511}" destId="{6D5F0F99-FB32-44BA-9519-CA1B67198057}" srcOrd="9" destOrd="0" presId="urn:microsoft.com/office/officeart/2005/8/layout/default"/>
    <dgm:cxn modelId="{EA38F7D4-A244-4FDB-99BF-7043F59A9602}" type="presParOf" srcId="{51F82674-384D-41FE-96E6-DE1DA1EB4511}" destId="{E677C5DC-D29F-426C-8BFD-A199522B541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C4ED9B-F8B5-4042-A136-360C4EDB8EF6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174749-143B-4ABA-B1CA-5819F2BFD400}">
      <dgm:prSet phldrT="[Текст]" custT="1"/>
      <dgm:spPr/>
      <dgm:t>
        <a:bodyPr/>
        <a:lstStyle/>
        <a:p>
          <a:r>
            <a:rPr lang="ru-RU" sz="1200" dirty="0" smtClean="0">
              <a:solidFill>
                <a:sysClr val="windowText" lastClr="000000"/>
              </a:solidFill>
            </a:rPr>
            <a:t>Основными, внедряемыми в сознание детей темами и смыслами (62,8%) в этих книгах являются: </a:t>
          </a:r>
          <a:endParaRPr lang="ru-RU" sz="1200" dirty="0">
            <a:solidFill>
              <a:sysClr val="windowText" lastClr="000000"/>
            </a:solidFill>
          </a:endParaRPr>
        </a:p>
      </dgm:t>
    </dgm:pt>
    <dgm:pt modelId="{F7141E03-590B-4CFD-B5C9-AA8DCD72D039}" type="parTrans" cxnId="{47328ECC-B6D2-4F75-A469-E5EE3BC0EDD0}">
      <dgm:prSet/>
      <dgm:spPr/>
      <dgm:t>
        <a:bodyPr/>
        <a:lstStyle/>
        <a:p>
          <a:endParaRPr lang="ru-RU" sz="3200">
            <a:solidFill>
              <a:sysClr val="windowText" lastClr="000000"/>
            </a:solidFill>
          </a:endParaRPr>
        </a:p>
      </dgm:t>
    </dgm:pt>
    <dgm:pt modelId="{FC44FED3-312E-4917-A2A1-68A27B2E7A26}" type="sibTrans" cxnId="{47328ECC-B6D2-4F75-A469-E5EE3BC0EDD0}">
      <dgm:prSet/>
      <dgm:spPr/>
      <dgm:t>
        <a:bodyPr/>
        <a:lstStyle/>
        <a:p>
          <a:endParaRPr lang="ru-RU" sz="3200">
            <a:solidFill>
              <a:sysClr val="windowText" lastClr="000000"/>
            </a:solidFill>
          </a:endParaRPr>
        </a:p>
      </dgm:t>
    </dgm:pt>
    <dgm:pt modelId="{30B51710-AF8B-4025-82D3-BEE6D6AF54CC}" type="pres">
      <dgm:prSet presAssocID="{ADC4ED9B-F8B5-4042-A136-360C4EDB8EF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E5510B-521B-48B1-9B68-2281146665EC}" type="pres">
      <dgm:prSet presAssocID="{FA174749-143B-4ABA-B1CA-5819F2BFD400}" presName="composite" presStyleCnt="0"/>
      <dgm:spPr/>
    </dgm:pt>
    <dgm:pt modelId="{5C699987-1985-4281-90FD-C33E05B30CE7}" type="pres">
      <dgm:prSet presAssocID="{FA174749-143B-4ABA-B1CA-5819F2BFD400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3B0B-860E-4BCB-BBC1-8ADAFFD80A4B}" type="pres">
      <dgm:prSet presAssocID="{FA174749-143B-4ABA-B1CA-5819F2BFD400}" presName="parSh" presStyleLbl="node1" presStyleIdx="0" presStyleCnt="1" custLinFactY="-29038" custLinFactNeighborX="1067" custLinFactNeighborY="-100000"/>
      <dgm:spPr/>
      <dgm:t>
        <a:bodyPr/>
        <a:lstStyle/>
        <a:p>
          <a:endParaRPr lang="ru-RU"/>
        </a:p>
      </dgm:t>
    </dgm:pt>
    <dgm:pt modelId="{712242C6-9BBD-493F-B115-DE6A596682D7}" type="pres">
      <dgm:prSet presAssocID="{FA174749-143B-4ABA-B1CA-5819F2BFD400}" presName="desTx" presStyleLbl="fgAcc1" presStyleIdx="0" presStyleCnt="1" custScaleY="649947" custLinFactY="4965143" custLinFactNeighborX="-15535" custLinFactNeighborY="5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13CCE9-88FB-4FEA-AD18-112C1923C29F}" type="presOf" srcId="{ADC4ED9B-F8B5-4042-A136-360C4EDB8EF6}" destId="{30B51710-AF8B-4025-82D3-BEE6D6AF54CC}" srcOrd="0" destOrd="0" presId="urn:microsoft.com/office/officeart/2005/8/layout/process3"/>
    <dgm:cxn modelId="{567ECCC9-7859-4E5A-89EC-2C5486C7B676}" type="presOf" srcId="{FA174749-143B-4ABA-B1CA-5819F2BFD400}" destId="{5C699987-1985-4281-90FD-C33E05B30CE7}" srcOrd="0" destOrd="0" presId="urn:microsoft.com/office/officeart/2005/8/layout/process3"/>
    <dgm:cxn modelId="{47328ECC-B6D2-4F75-A469-E5EE3BC0EDD0}" srcId="{ADC4ED9B-F8B5-4042-A136-360C4EDB8EF6}" destId="{FA174749-143B-4ABA-B1CA-5819F2BFD400}" srcOrd="0" destOrd="0" parTransId="{F7141E03-590B-4CFD-B5C9-AA8DCD72D039}" sibTransId="{FC44FED3-312E-4917-A2A1-68A27B2E7A26}"/>
    <dgm:cxn modelId="{4184CF89-C281-4EBC-B0C0-B5A5F93C7543}" type="presOf" srcId="{FA174749-143B-4ABA-B1CA-5819F2BFD400}" destId="{76DA3B0B-860E-4BCB-BBC1-8ADAFFD80A4B}" srcOrd="1" destOrd="0" presId="urn:microsoft.com/office/officeart/2005/8/layout/process3"/>
    <dgm:cxn modelId="{0BA7DD44-B910-4388-9C61-5677C0C77700}" type="presParOf" srcId="{30B51710-AF8B-4025-82D3-BEE6D6AF54CC}" destId="{C9E5510B-521B-48B1-9B68-2281146665EC}" srcOrd="0" destOrd="0" presId="urn:microsoft.com/office/officeart/2005/8/layout/process3"/>
    <dgm:cxn modelId="{B68D709D-81A7-4EB9-B329-5CC71B7D9515}" type="presParOf" srcId="{C9E5510B-521B-48B1-9B68-2281146665EC}" destId="{5C699987-1985-4281-90FD-C33E05B30CE7}" srcOrd="0" destOrd="0" presId="urn:microsoft.com/office/officeart/2005/8/layout/process3"/>
    <dgm:cxn modelId="{7A798B17-20CD-4F63-85B0-AD335B696661}" type="presParOf" srcId="{C9E5510B-521B-48B1-9B68-2281146665EC}" destId="{76DA3B0B-860E-4BCB-BBC1-8ADAFFD80A4B}" srcOrd="1" destOrd="0" presId="urn:microsoft.com/office/officeart/2005/8/layout/process3"/>
    <dgm:cxn modelId="{F31B8BFB-5A26-4DD9-9B08-D48C7E867FCA}" type="presParOf" srcId="{C9E5510B-521B-48B1-9B68-2281146665EC}" destId="{712242C6-9BBD-493F-B115-DE6A596682D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3B739-9ADF-4A67-A907-BE2406927403}">
      <dsp:nvSpPr>
        <dsp:cNvPr id="0" name=""/>
        <dsp:cNvSpPr/>
      </dsp:nvSpPr>
      <dsp:spPr>
        <a:xfrm>
          <a:off x="1350094" y="261916"/>
          <a:ext cx="3125458" cy="140324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E549B-30C5-4EBE-9C43-F194854D9668}">
      <dsp:nvSpPr>
        <dsp:cNvPr id="0" name=""/>
        <dsp:cNvSpPr/>
      </dsp:nvSpPr>
      <dsp:spPr>
        <a:xfrm>
          <a:off x="2688" y="892683"/>
          <a:ext cx="2621339" cy="1543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>
              <a:solidFill>
                <a:schemeClr val="bg1"/>
              </a:solidFill>
            </a:rPr>
            <a:t>Падение </a:t>
          </a:r>
          <a:r>
            <a:rPr lang="ru-RU" sz="1800" b="1" kern="1200" dirty="0" smtClean="0">
              <a:solidFill>
                <a:schemeClr val="bg1"/>
              </a:solidFill>
            </a:rPr>
            <a:t>уровня читательской потребности</a:t>
          </a:r>
          <a:r>
            <a:rPr lang="ru-RU" sz="1800" b="1" i="0" kern="1200" dirty="0" smtClean="0">
              <a:solidFill>
                <a:schemeClr val="bg1"/>
              </a:solidFill>
            </a:rPr>
            <a:t> 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78040" y="968035"/>
        <a:ext cx="2470635" cy="1392886"/>
      </dsp:txXfrm>
    </dsp:sp>
    <dsp:sp modelId="{DC993D3D-8D2B-4F3A-A8AC-D51FE380577F}">
      <dsp:nvSpPr>
        <dsp:cNvPr id="0" name=""/>
        <dsp:cNvSpPr/>
      </dsp:nvSpPr>
      <dsp:spPr>
        <a:xfrm>
          <a:off x="2882129" y="859651"/>
          <a:ext cx="2621339" cy="1609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снижение или отсутствие у педагогов методов, технологий и приемов, призывающих школьников к речевой деятельности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2960706" y="938228"/>
        <a:ext cx="2464185" cy="1452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31D93-A15E-42DA-8E4D-81FAA5ADD388}">
      <dsp:nvSpPr>
        <dsp:cNvPr id="0" name=""/>
        <dsp:cNvSpPr/>
      </dsp:nvSpPr>
      <dsp:spPr>
        <a:xfrm>
          <a:off x="5707076" y="472822"/>
          <a:ext cx="2639867" cy="1583920"/>
        </a:xfrm>
        <a:prstGeom prst="rect">
          <a:avLst/>
        </a:prstGeom>
        <a:solidFill>
          <a:srgbClr val="6254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Дети уже с младшей школы не понимают смысл прочитанного</a:t>
          </a:r>
          <a:endParaRPr lang="ru-RU" sz="1700" kern="1200" dirty="0"/>
        </a:p>
      </dsp:txBody>
      <dsp:txXfrm>
        <a:off x="5707076" y="472822"/>
        <a:ext cx="2639867" cy="1583920"/>
      </dsp:txXfrm>
    </dsp:sp>
    <dsp:sp modelId="{23841CAD-59CE-491D-A50F-208B09CC5622}">
      <dsp:nvSpPr>
        <dsp:cNvPr id="0" name=""/>
        <dsp:cNvSpPr/>
      </dsp:nvSpPr>
      <dsp:spPr>
        <a:xfrm>
          <a:off x="2903853" y="499701"/>
          <a:ext cx="2639867" cy="1583920"/>
        </a:xfrm>
        <a:prstGeom prst="rect">
          <a:avLst/>
        </a:prstGeom>
        <a:solidFill>
          <a:srgbClr val="6254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«Засилье» зарубежной литературы с несвойственными российской культуре ценностями. Проблема «Солдатик»</a:t>
          </a:r>
          <a:endParaRPr lang="ru-RU" sz="1700" kern="1200" dirty="0"/>
        </a:p>
      </dsp:txBody>
      <dsp:txXfrm>
        <a:off x="2903853" y="499701"/>
        <a:ext cx="2639867" cy="1583920"/>
      </dsp:txXfrm>
    </dsp:sp>
    <dsp:sp modelId="{CF6A61DF-DAD2-4C0F-A445-5D8345FD53FD}">
      <dsp:nvSpPr>
        <dsp:cNvPr id="0" name=""/>
        <dsp:cNvSpPr/>
      </dsp:nvSpPr>
      <dsp:spPr>
        <a:xfrm>
          <a:off x="55833" y="517631"/>
          <a:ext cx="2639867" cy="1583920"/>
        </a:xfrm>
        <a:prstGeom prst="rect">
          <a:avLst/>
        </a:prstGeom>
        <a:solidFill>
          <a:srgbClr val="6254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Несформированность</a:t>
          </a:r>
          <a:r>
            <a:rPr lang="ru-RU" sz="1700" kern="1200" dirty="0" smtClean="0"/>
            <a:t> коммуникативных компетенций обучающихся, «скудный» речевой запас</a:t>
          </a:r>
          <a:endParaRPr lang="ru-RU" sz="1700" kern="1200" dirty="0"/>
        </a:p>
      </dsp:txBody>
      <dsp:txXfrm>
        <a:off x="55833" y="517631"/>
        <a:ext cx="2639867" cy="1583920"/>
      </dsp:txXfrm>
    </dsp:sp>
    <dsp:sp modelId="{263B2066-BABD-48A6-A162-4D42AD86FC37}">
      <dsp:nvSpPr>
        <dsp:cNvPr id="0" name=""/>
        <dsp:cNvSpPr/>
      </dsp:nvSpPr>
      <dsp:spPr>
        <a:xfrm>
          <a:off x="0" y="2347608"/>
          <a:ext cx="2639867" cy="1583920"/>
        </a:xfrm>
        <a:prstGeom prst="rect">
          <a:avLst/>
        </a:prstGeom>
        <a:solidFill>
          <a:srgbClr val="6254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Низкий процент обращения школьников к текстам познавательного характера</a:t>
          </a:r>
          <a:endParaRPr lang="ru-RU" sz="1700" kern="1200" dirty="0"/>
        </a:p>
      </dsp:txBody>
      <dsp:txXfrm>
        <a:off x="0" y="2347608"/>
        <a:ext cx="2639867" cy="1583920"/>
      </dsp:txXfrm>
    </dsp:sp>
    <dsp:sp modelId="{5E5BD13E-B2ED-4DAB-AAB5-4CC32E773DE9}">
      <dsp:nvSpPr>
        <dsp:cNvPr id="0" name=""/>
        <dsp:cNvSpPr/>
      </dsp:nvSpPr>
      <dsp:spPr>
        <a:xfrm>
          <a:off x="2903853" y="2347608"/>
          <a:ext cx="2639867" cy="1583920"/>
        </a:xfrm>
        <a:prstGeom prst="rect">
          <a:avLst/>
        </a:prstGeom>
        <a:solidFill>
          <a:srgbClr val="6254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Недостаточно развитые коммуникативные компетенции родителей и педагогов. Проблемы в общении с детьми </a:t>
          </a:r>
          <a:endParaRPr lang="ru-RU" sz="1700" kern="1200" dirty="0"/>
        </a:p>
      </dsp:txBody>
      <dsp:txXfrm>
        <a:off x="2903853" y="2347608"/>
        <a:ext cx="2639867" cy="1583920"/>
      </dsp:txXfrm>
    </dsp:sp>
    <dsp:sp modelId="{E677C5DC-D29F-426C-8BFD-A199522B541E}">
      <dsp:nvSpPr>
        <dsp:cNvPr id="0" name=""/>
        <dsp:cNvSpPr/>
      </dsp:nvSpPr>
      <dsp:spPr>
        <a:xfrm>
          <a:off x="5807707" y="2347608"/>
          <a:ext cx="2639867" cy="1583920"/>
        </a:xfrm>
        <a:prstGeom prst="rect">
          <a:avLst/>
        </a:prstGeom>
        <a:solidFill>
          <a:srgbClr val="6254E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>
              <a:ea typeface="Calibri" panose="020F0502020204030204" pitchFamily="34" charset="0"/>
              <a:cs typeface="Times New Roman" panose="02020603050405020304" pitchFamily="18" charset="0"/>
            </a:rPr>
            <a:t>Кризис чтения как одна из причин снижения духовно-нравственного уровня современной молодёжи</a:t>
          </a:r>
          <a:endParaRPr lang="ru-RU" sz="1700" kern="1200"/>
        </a:p>
      </dsp:txBody>
      <dsp:txXfrm>
        <a:off x="5807707" y="2347608"/>
        <a:ext cx="2639867" cy="1583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A3B0B-860E-4BCB-BBC1-8ADAFFD80A4B}">
      <dsp:nvSpPr>
        <dsp:cNvPr id="0" name=""/>
        <dsp:cNvSpPr/>
      </dsp:nvSpPr>
      <dsp:spPr>
        <a:xfrm>
          <a:off x="105869" y="1929863"/>
          <a:ext cx="9922187" cy="1080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ysClr val="windowText" lastClr="000000"/>
              </a:solidFill>
            </a:rPr>
            <a:t>Основными, внедряемыми в сознание детей темами и смыслами (62,8%) в этих книгах являются: </a:t>
          </a:r>
          <a:endParaRPr lang="ru-RU" sz="1200" kern="1200" dirty="0">
            <a:solidFill>
              <a:sysClr val="windowText" lastClr="000000"/>
            </a:solidFill>
          </a:endParaRPr>
        </a:p>
      </dsp:txBody>
      <dsp:txXfrm>
        <a:off x="105869" y="1929863"/>
        <a:ext cx="9922187" cy="720000"/>
      </dsp:txXfrm>
    </dsp:sp>
    <dsp:sp modelId="{712242C6-9BBD-493F-B115-DE6A596682D7}">
      <dsp:nvSpPr>
        <dsp:cNvPr id="0" name=""/>
        <dsp:cNvSpPr/>
      </dsp:nvSpPr>
      <dsp:spPr>
        <a:xfrm>
          <a:off x="490843" y="167711"/>
          <a:ext cx="9922187" cy="9359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838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197d3ec29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197d3ec293_0_18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17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054225" y="557213"/>
            <a:ext cx="4954588" cy="27876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5134448" y="7061201"/>
            <a:ext cx="3927546" cy="370645"/>
          </a:xfrm>
          <a:prstGeom prst="rect">
            <a:avLst/>
          </a:prstGeom>
        </p:spPr>
        <p:txBody>
          <a:bodyPr rtlCol="0"/>
          <a:lstStyle/>
          <a:p>
            <a:pPr rtl="0"/>
            <a:fld id="{4CBCEA92-F142-4D57-B507-37BDAF44710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7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6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519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33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de9ae73ea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de9ae73ea7_0_31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793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922BBDC-F490-4F07-B901-44FB9D877D1A}" type="slidenum">
              <a:rPr lang="ru-RU" altLang="ru-RU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4788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de9ae73ea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808038"/>
            <a:ext cx="7188200" cy="40433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de9ae73ea7_0_256:notes"/>
          <p:cNvSpPr txBox="1">
            <a:spLocks noGrp="1"/>
          </p:cNvSpPr>
          <p:nvPr>
            <p:ph type="body" idx="1"/>
          </p:nvPr>
        </p:nvSpPr>
        <p:spPr>
          <a:xfrm>
            <a:off x="673788" y="5121182"/>
            <a:ext cx="5390305" cy="48516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939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F59DD6-E7DE-B347-B32C-56244998EEF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92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 — нет верхней панели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1"/>
            <a:ext cx="9144000" cy="919114"/>
          </a:xfrm>
          <a:prstGeom prst="rect">
            <a:avLst/>
          </a:prstGeom>
          <a:solidFill>
            <a:srgbClr val="007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475267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ru-RU" sz="135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51967CAE-6CAF-462F-B9A4-4F97B117DF8D}" type="datetime1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12/14/2023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B6F15528-21DE-4FAA-801E-634DDDAF4B2B}" type="slidenum">
              <a:rPr lang="ru-RU" sz="1350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ru-RU" sz="135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45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29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192"/>
          <a:ext cx="2381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4" name="Объект 2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192"/>
                        <a:ext cx="2381" cy="1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 err="1">
              <a:solidFill>
                <a:schemeClr val="bg1"/>
              </a:solidFill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Текст 8"/>
          <p:cNvSpPr>
            <a:spLocks noGrp="1"/>
          </p:cNvSpPr>
          <p:nvPr>
            <p:ph type="body" sz="quarter" idx="12"/>
          </p:nvPr>
        </p:nvSpPr>
        <p:spPr>
          <a:xfrm>
            <a:off x="250825" y="4731990"/>
            <a:ext cx="6643433" cy="216000"/>
          </a:xfrm>
        </p:spPr>
        <p:txBody>
          <a:bodyPr lIns="0" tIns="0" rIns="0" bIns="0" anchor="b"/>
          <a:lstStyle>
            <a:lvl1pPr>
              <a:spcBef>
                <a:spcPts val="225"/>
              </a:spcBef>
              <a:defRPr sz="6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0825" y="249064"/>
            <a:ext cx="8640000" cy="589364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479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285" y="4800599"/>
            <a:ext cx="9142095" cy="342900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12188952" y="0"/>
                </a:moveTo>
                <a:lnTo>
                  <a:pt x="0" y="0"/>
                </a:lnTo>
                <a:lnTo>
                  <a:pt x="0" y="457199"/>
                </a:lnTo>
                <a:lnTo>
                  <a:pt x="12188952" y="457199"/>
                </a:lnTo>
                <a:lnTo>
                  <a:pt x="12188952" y="0"/>
                </a:lnTo>
                <a:close/>
              </a:path>
            </a:pathLst>
          </a:custGeom>
          <a:solidFill>
            <a:srgbClr val="497A29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7" name="bg object 17"/>
          <p:cNvSpPr/>
          <p:nvPr/>
        </p:nvSpPr>
        <p:spPr>
          <a:xfrm>
            <a:off x="0" y="4750309"/>
            <a:ext cx="9142095" cy="48101"/>
          </a:xfrm>
          <a:custGeom>
            <a:avLst/>
            <a:gdLst/>
            <a:ahLst/>
            <a:cxnLst/>
            <a:rect l="l" t="t" r="r" b="b"/>
            <a:pathLst>
              <a:path w="12189460" h="64135">
                <a:moveTo>
                  <a:pt x="12188952" y="0"/>
                </a:moveTo>
                <a:lnTo>
                  <a:pt x="0" y="0"/>
                </a:lnTo>
                <a:lnTo>
                  <a:pt x="0" y="64007"/>
                </a:lnTo>
                <a:lnTo>
                  <a:pt x="12188952" y="64007"/>
                </a:lnTo>
                <a:lnTo>
                  <a:pt x="12188952" y="0"/>
                </a:lnTo>
                <a:close/>
              </a:path>
            </a:pathLst>
          </a:custGeom>
          <a:solidFill>
            <a:srgbClr val="8DCA62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rgbClr val="252525"/>
                </a:solidFill>
                <a:latin typeface="Corbel Light"/>
                <a:cs typeface="Corbel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91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66347" y="4817269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8B8B8B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E985ABAD-A0F1-47CC-A6C0-B8572A82FB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023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5432080" y="4538290"/>
            <a:ext cx="3405929" cy="429276"/>
            <a:chOff x="7242773" y="6051053"/>
            <a:chExt cx="4541239" cy="572368"/>
          </a:xfrm>
        </p:grpSpPr>
        <p:pic>
          <p:nvPicPr>
            <p:cNvPr id="7" name="Рисунок 6"/>
            <p:cNvPicPr>
              <a:picLocks noChangeAspect="1"/>
            </p:cNvPicPr>
            <p:nvPr userDrawn="1"/>
          </p:nvPicPr>
          <p:blipFill rotWithShape="1">
            <a:blip r:embed="rId2"/>
            <a:srcRect l="73322" t="-3698"/>
            <a:stretch/>
          </p:blipFill>
          <p:spPr>
            <a:xfrm>
              <a:off x="10601607" y="6074875"/>
              <a:ext cx="1182405" cy="52472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 userDrawn="1"/>
          </p:nvPicPr>
          <p:blipFill rotWithShape="1">
            <a:blip r:embed="rId2"/>
            <a:srcRect l="38835" t="-3400" r="32772"/>
            <a:stretch/>
          </p:blipFill>
          <p:spPr>
            <a:xfrm>
              <a:off x="7242773" y="6076384"/>
              <a:ext cx="1258432" cy="52321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 userDrawn="1"/>
          </p:nvPicPr>
          <p:blipFill rotWithShape="1">
            <a:blip r:embed="rId2"/>
            <a:srcRect r="65863" b="-13114"/>
            <a:stretch/>
          </p:blipFill>
          <p:spPr>
            <a:xfrm>
              <a:off x="8794898" y="6051053"/>
              <a:ext cx="1513015" cy="572368"/>
            </a:xfrm>
            <a:prstGeom prst="rect">
              <a:avLst/>
            </a:prstGeom>
          </p:spPr>
        </p:pic>
      </p:grpSp>
      <p:pic>
        <p:nvPicPr>
          <p:cNvPr id="11" name="Image 0" descr="preencoded.png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7829550" y="0"/>
            <a:ext cx="1314450" cy="876300"/>
          </a:xfrm>
          <a:prstGeom prst="rect">
            <a:avLst/>
          </a:prstGeom>
        </p:spPr>
      </p:pic>
      <p:sp>
        <p:nvSpPr>
          <p:cNvPr id="4" name="Текст 1">
            <a:extLst>
              <a:ext uri="{FF2B5EF4-FFF2-40B4-BE49-F238E27FC236}">
                <a16:creationId xmlns:a16="http://schemas.microsoft.com/office/drawing/2014/main" id="{7BD6D3C8-E52B-9B2B-E6F1-D260141EACD0}"/>
              </a:ext>
            </a:extLst>
          </p:cNvPr>
          <p:cNvSpPr txBox="1">
            <a:spLocks/>
          </p:cNvSpPr>
          <p:nvPr userDrawn="1"/>
        </p:nvSpPr>
        <p:spPr>
          <a:xfrm>
            <a:off x="8492729" y="364332"/>
            <a:ext cx="345281" cy="160735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761">
              <a:defRPr/>
            </a:pPr>
            <a:fld id="{C8B0588C-5D01-654B-9A15-2A6BDD1112E5}" type="slidenum">
              <a:rPr lang="ru-RU" sz="1050" b="1" smtClean="0">
                <a:solidFill>
                  <a:srgbClr val="233C78"/>
                </a:solidFill>
                <a:latin typeface="+mn-lt"/>
              </a:rPr>
              <a:pPr algn="r" defTabSz="685761">
                <a:defRPr/>
              </a:pPr>
              <a:t>‹#›</a:t>
            </a:fld>
            <a:endParaRPr lang="ru-RU" sz="1050" b="1" dirty="0">
              <a:solidFill>
                <a:srgbClr val="233C78"/>
              </a:solidFill>
              <a:latin typeface="+mn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DF3A6D-5968-FFE1-7CF7-D6B05FFBE6B5}"/>
              </a:ext>
            </a:extLst>
          </p:cNvPr>
          <p:cNvSpPr/>
          <p:nvPr userDrawn="1"/>
        </p:nvSpPr>
        <p:spPr>
          <a:xfrm>
            <a:off x="359569" y="4834284"/>
            <a:ext cx="2254928" cy="11541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5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© </a:t>
            </a:r>
            <a:r>
              <a:rPr lang="ru-RU" sz="750" baseline="0" dirty="0" smtClean="0">
                <a:solidFill>
                  <a:srgbClr val="233C78">
                    <a:alpha val="40000"/>
                  </a:srgbClr>
                </a:solidFill>
                <a:latin typeface="Calibri"/>
              </a:rPr>
              <a:t> ГК </a:t>
            </a:r>
            <a:r>
              <a:rPr lang="ru-RU" sz="750" dirty="0" smtClean="0">
                <a:solidFill>
                  <a:srgbClr val="233C78">
                    <a:alpha val="40000"/>
                  </a:srgbClr>
                </a:solidFill>
                <a:latin typeface="Calibri"/>
              </a:rPr>
              <a:t>«Просвещение</a:t>
            </a:r>
            <a:r>
              <a:rPr lang="ru-RU" sz="750" dirty="0">
                <a:solidFill>
                  <a:srgbClr val="233C78">
                    <a:alpha val="40000"/>
                  </a:srgbClr>
                </a:solidFill>
                <a:latin typeface="Calibri"/>
              </a:rPr>
              <a:t>», 20</a:t>
            </a:r>
            <a:r>
              <a:rPr lang="en-US" sz="750" dirty="0" smtClean="0">
                <a:solidFill>
                  <a:srgbClr val="233C78">
                    <a:alpha val="40000"/>
                  </a:srgbClr>
                </a:solidFill>
                <a:latin typeface="Calibri"/>
              </a:rPr>
              <a:t>2</a:t>
            </a:r>
            <a:r>
              <a:rPr lang="ru-RU" sz="750" dirty="0" smtClean="0">
                <a:solidFill>
                  <a:srgbClr val="233C78">
                    <a:alpha val="40000"/>
                  </a:srgbClr>
                </a:solidFill>
                <a:latin typeface="Calibri"/>
              </a:rPr>
              <a:t>3</a:t>
            </a:r>
            <a:endParaRPr lang="ru-RU" sz="750" dirty="0">
              <a:solidFill>
                <a:srgbClr val="233C78">
                  <a:alpha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51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tags" Target="../tags/tag4.xml"/><Relationship Id="rId7" Type="http://schemas.openxmlformats.org/officeDocument/2006/relationships/image" Target="../media/image53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VIvanova@prosv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jpeg"/><Relationship Id="rId4" Type="http://schemas.openxmlformats.org/officeDocument/2006/relationships/hyperlink" Target="mailto:ZVasileva@prosv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.wdp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22.png"/><Relationship Id="rId21" Type="http://schemas.openxmlformats.org/officeDocument/2006/relationships/image" Target="../media/image37.pn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microsoft.com/office/2007/relationships/hdphoto" Target="../media/hdphoto3.wdp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24" Type="http://schemas.openxmlformats.org/officeDocument/2006/relationships/image" Target="../media/image40.png"/><Relationship Id="rId5" Type="http://schemas.openxmlformats.org/officeDocument/2006/relationships/image" Target="../media/image24.jpeg"/><Relationship Id="rId15" Type="http://schemas.microsoft.com/office/2007/relationships/hdphoto" Target="../media/hdphoto2.wdp"/><Relationship Id="rId23" Type="http://schemas.openxmlformats.org/officeDocument/2006/relationships/image" Target="../media/image39.png"/><Relationship Id="rId10" Type="http://schemas.openxmlformats.org/officeDocument/2006/relationships/image" Target="../media/image29.jpeg"/><Relationship Id="rId19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/>
        </p:nvSpPr>
        <p:spPr>
          <a:xfrm>
            <a:off x="271499" y="1034936"/>
            <a:ext cx="4012221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оект «Издательство </a:t>
            </a:r>
          </a:p>
          <a:p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«Детская и юношеская </a:t>
            </a:r>
          </a:p>
          <a:p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книга» был учрежден  </a:t>
            </a:r>
          </a:p>
          <a:p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сентября 2021 года. </a:t>
            </a:r>
          </a:p>
          <a:p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уже по итогам за 2022 год вошло в число лучших </a:t>
            </a:r>
            <a:r>
              <a:rPr lang="ru" sz="2400" b="1" dirty="0" smtClean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издательств </a:t>
            </a:r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детской </a:t>
            </a:r>
            <a:r>
              <a:rPr lang="ru" sz="2400" b="1" dirty="0" smtClean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 </a:t>
            </a:r>
            <a:r>
              <a:rPr lang="ru" sz="2400" b="1" dirty="0">
                <a:solidFill>
                  <a:srgbClr val="B51E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</a:t>
            </a:r>
          </a:p>
          <a:p>
            <a:endParaRPr lang="ru" sz="2400" b="1" dirty="0">
              <a:solidFill>
                <a:srgbClr val="B5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400" b="1" dirty="0">
              <a:solidFill>
                <a:srgbClr val="B51E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81847"/>
          <a:stretch/>
        </p:blipFill>
        <p:spPr>
          <a:xfrm>
            <a:off x="8112918" y="136018"/>
            <a:ext cx="943041" cy="685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1" r="2252"/>
          <a:stretch/>
        </p:blipFill>
        <p:spPr>
          <a:xfrm>
            <a:off x="4567704" y="136018"/>
            <a:ext cx="3261230" cy="4776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936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-1"/>
            <a:ext cx="9273309" cy="5218545"/>
          </a:xfrm>
          <a:prstGeom prst="rect">
            <a:avLst/>
          </a:prstGeom>
          <a:solidFill>
            <a:srgbClr val="92C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14" y="380579"/>
            <a:ext cx="3051018" cy="841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5847" y="380579"/>
            <a:ext cx="5052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Художественная литература </a:t>
            </a:r>
          </a:p>
          <a:p>
            <a:pPr algn="ctr"/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Издательства «Детская и юношеская книга» </a:t>
            </a:r>
          </a:p>
          <a:p>
            <a:pPr algn="ctr"/>
            <a:r>
              <a:rPr lang="ru-RU" sz="1800" dirty="0" smtClean="0">
                <a:solidFill>
                  <a:schemeClr val="bg1">
                    <a:lumMod val="95000"/>
                  </a:schemeClr>
                </a:solidFill>
              </a:rPr>
              <a:t>ТЕПЕРЬ доступна к заказу через АИС</a:t>
            </a:r>
            <a:endParaRPr lang="ru-RU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923" y="1663005"/>
            <a:ext cx="5842354" cy="31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4" y="0"/>
            <a:ext cx="8608568" cy="55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16" y="-53840"/>
            <a:ext cx="6238338" cy="51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-1"/>
            <a:ext cx="9273309" cy="5218545"/>
          </a:xfrm>
          <a:prstGeom prst="rect">
            <a:avLst/>
          </a:prstGeom>
          <a:solidFill>
            <a:srgbClr val="92C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2B2A-38A8-DBF2-AC18-EA9328CF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228" y="126421"/>
            <a:ext cx="7095357" cy="97210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75" b="1" dirty="0">
                <a:solidFill>
                  <a:schemeClr val="bg1"/>
                </a:solidFill>
              </a:rPr>
              <a:t>Серия «Классная библиотека»</a:t>
            </a:r>
            <a:r>
              <a:rPr lang="ru-RU" sz="2700" b="1" dirty="0">
                <a:solidFill>
                  <a:schemeClr val="bg1"/>
                </a:solidFill>
              </a:rPr>
              <a:t/>
            </a:r>
            <a:br>
              <a:rPr lang="ru-RU" sz="2700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92" y="1041423"/>
            <a:ext cx="8303491" cy="21927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2" y="195651"/>
            <a:ext cx="752631" cy="775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192" y="3255049"/>
            <a:ext cx="83034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 книгами этой серии просто думать и понимать смыслы.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Классика – модно, актуально и доступно сегодня. Каждая книга содержит прекрасные ч/б иллюстрации-гравюры и уникальную вспомогательную статью-сочинение, без схоластики и очень современно говорящую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 подростком «на равных», вызывая интерес у большинства из них.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31" y="195651"/>
            <a:ext cx="781813" cy="7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786" y="-87432"/>
            <a:ext cx="9144000" cy="5298510"/>
          </a:xfrm>
          <a:prstGeom prst="rect">
            <a:avLst/>
          </a:prstGeom>
          <a:solidFill>
            <a:srgbClr val="92C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82" y="614626"/>
            <a:ext cx="45719" cy="1097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" y="144413"/>
            <a:ext cx="813394" cy="8376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8428" y="646654"/>
            <a:ext cx="24744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Альберт Анатольевич </a:t>
            </a:r>
            <a:r>
              <a:rPr lang="ru-RU" b="1" dirty="0" err="1">
                <a:solidFill>
                  <a:schemeClr val="bg1"/>
                </a:solidFill>
              </a:rPr>
              <a:t>Лиханов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– современный писатель, </a:t>
            </a:r>
            <a:r>
              <a:rPr lang="ru-RU" dirty="0" smtClean="0">
                <a:solidFill>
                  <a:schemeClr val="bg1"/>
                </a:solidFill>
              </a:rPr>
              <a:t>журналист,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академик,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общественный деятель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48877" y="89617"/>
            <a:ext cx="5137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Библиотека Альберта </a:t>
            </a:r>
            <a:r>
              <a:rPr lang="ru-RU" sz="2400" b="1" dirty="0" err="1">
                <a:solidFill>
                  <a:schemeClr val="bg1"/>
                </a:solidFill>
              </a:rPr>
              <a:t>Лиханова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7058" y="2695355"/>
            <a:ext cx="87874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</a:rPr>
              <a:t>Портрет читателя – подростки, познающие мир</a:t>
            </a:r>
            <a:r>
              <a:rPr lang="ru-RU" sz="1500" b="1" dirty="0" smtClean="0">
                <a:solidFill>
                  <a:schemeClr val="bg1"/>
                </a:solidFill>
              </a:rPr>
              <a:t>. </a:t>
            </a:r>
            <a:r>
              <a:rPr lang="ru-RU" sz="1500" b="1" dirty="0">
                <a:solidFill>
                  <a:schemeClr val="bg1"/>
                </a:solidFill>
              </a:rPr>
              <a:t/>
            </a: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1500" b="1" dirty="0">
                <a:solidFill>
                  <a:schemeClr val="bg1"/>
                </a:solidFill>
              </a:rPr>
              <a:t>Произведения отличаются тонким психологизмом</a:t>
            </a:r>
            <a:r>
              <a:rPr lang="ru-RU" sz="15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1500" b="1" dirty="0" smtClean="0">
                <a:solidFill>
                  <a:schemeClr val="bg1"/>
                </a:solidFill>
              </a:rPr>
              <a:t>социальной остротой </a:t>
            </a:r>
            <a:r>
              <a:rPr lang="ru-RU" sz="1500" b="1" dirty="0">
                <a:solidFill>
                  <a:schemeClr val="bg1"/>
                </a:solidFill>
              </a:rPr>
              <a:t>и жизненностью.</a:t>
            </a: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1500" b="1" dirty="0">
                <a:solidFill>
                  <a:schemeClr val="bg1"/>
                </a:solidFill>
              </a:rPr>
              <a:t>Книгами Альберта Лиханова </a:t>
            </a:r>
            <a:r>
              <a:rPr lang="ru-RU" sz="1500" b="1" dirty="0" smtClean="0">
                <a:solidFill>
                  <a:schemeClr val="bg1"/>
                </a:solidFill>
              </a:rPr>
              <a:t>зачитывается уже </a:t>
            </a:r>
            <a:r>
              <a:rPr lang="ru-RU" sz="1500" b="1" dirty="0">
                <a:solidFill>
                  <a:schemeClr val="bg1"/>
                </a:solidFill>
              </a:rPr>
              <a:t>не одно подрастающее </a:t>
            </a:r>
            <a:endParaRPr lang="ru-RU" sz="1500" b="1" dirty="0" smtClean="0">
              <a:solidFill>
                <a:schemeClr val="bg1"/>
              </a:solidFill>
            </a:endParaRPr>
          </a:p>
          <a:p>
            <a:r>
              <a:rPr lang="ru-RU" sz="1500" b="1" dirty="0" smtClean="0">
                <a:solidFill>
                  <a:schemeClr val="bg1"/>
                </a:solidFill>
              </a:rPr>
              <a:t>поколение. Он </a:t>
            </a:r>
            <a:r>
              <a:rPr lang="ru-RU" sz="1500" b="1" dirty="0">
                <a:solidFill>
                  <a:schemeClr val="bg1"/>
                </a:solidFill>
              </a:rPr>
              <a:t>писал социальную, достаточно жесткую прозу.</a:t>
            </a: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1500" b="1" dirty="0">
                <a:solidFill>
                  <a:schemeClr val="bg1"/>
                </a:solidFill>
              </a:rPr>
              <a:t/>
            </a: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1500" b="1" dirty="0">
                <a:solidFill>
                  <a:schemeClr val="bg1"/>
                </a:solidFill>
              </a:rPr>
              <a:t>Среди самой известной </a:t>
            </a:r>
            <a:r>
              <a:rPr lang="ru-RU" sz="1500" b="1" dirty="0" smtClean="0">
                <a:solidFill>
                  <a:schemeClr val="bg1"/>
                </a:solidFill>
              </a:rPr>
              <a:t>прозы Альберта </a:t>
            </a:r>
            <a:r>
              <a:rPr lang="ru-RU" sz="1500" b="1" dirty="0">
                <a:solidFill>
                  <a:schemeClr val="bg1"/>
                </a:solidFill>
              </a:rPr>
              <a:t>Анатольевича – повести «Обман</a:t>
            </a:r>
            <a:r>
              <a:rPr lang="ru-RU" sz="1500" b="1" dirty="0" smtClean="0">
                <a:solidFill>
                  <a:schemeClr val="bg1"/>
                </a:solidFill>
              </a:rPr>
              <a:t>», «</a:t>
            </a:r>
            <a:r>
              <a:rPr lang="ru-RU" sz="1500" b="1" dirty="0">
                <a:solidFill>
                  <a:schemeClr val="bg1"/>
                </a:solidFill>
              </a:rPr>
              <a:t>Чистые камушки», «Благие намерения», «Голгофа</a:t>
            </a:r>
            <a:r>
              <a:rPr lang="ru-RU" sz="1500" b="1" dirty="0" smtClean="0">
                <a:solidFill>
                  <a:schemeClr val="bg1"/>
                </a:solidFill>
              </a:rPr>
              <a:t>», «</a:t>
            </a:r>
            <a:r>
              <a:rPr lang="ru-RU" sz="1500" b="1" dirty="0">
                <a:solidFill>
                  <a:schemeClr val="bg1"/>
                </a:solidFill>
              </a:rPr>
              <a:t>Невинные тайны», «Высшая мера», «Никто», </a:t>
            </a:r>
            <a:r>
              <a:rPr lang="ru-RU" sz="1500" b="1" dirty="0" smtClean="0">
                <a:solidFill>
                  <a:schemeClr val="bg1"/>
                </a:solidFill>
              </a:rPr>
              <a:t> «</a:t>
            </a:r>
            <a:r>
              <a:rPr lang="ru-RU" sz="1500" b="1" dirty="0">
                <a:solidFill>
                  <a:schemeClr val="bg1"/>
                </a:solidFill>
              </a:rPr>
              <a:t>Паводок», трилогии «Благие намерения</a:t>
            </a:r>
            <a:r>
              <a:rPr lang="ru-RU" sz="1500" b="1" dirty="0" smtClean="0">
                <a:solidFill>
                  <a:schemeClr val="bg1"/>
                </a:solidFill>
              </a:rPr>
              <a:t>», роман </a:t>
            </a:r>
            <a:r>
              <a:rPr lang="ru-RU" sz="1500" b="1" dirty="0">
                <a:solidFill>
                  <a:schemeClr val="bg1"/>
                </a:solidFill>
              </a:rPr>
              <a:t>на военную тематику «Мужская школа</a:t>
            </a:r>
            <a:r>
              <a:rPr lang="ru-RU" sz="1500" b="1" dirty="0" smtClean="0">
                <a:solidFill>
                  <a:schemeClr val="bg1"/>
                </a:solidFill>
              </a:rPr>
              <a:t>» и </a:t>
            </a:r>
            <a:r>
              <a:rPr lang="ru-RU" sz="1500" b="1" dirty="0">
                <a:solidFill>
                  <a:schemeClr val="bg1"/>
                </a:solidFill>
              </a:rPr>
              <a:t>роман в повестях «Русские мальчики».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8" y="1032838"/>
            <a:ext cx="2293477" cy="15289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5" y="144413"/>
            <a:ext cx="867065" cy="8768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14" y="526233"/>
            <a:ext cx="4700709" cy="26383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609841" y="2166924"/>
            <a:ext cx="22573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Издано 14 книг в серии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Объект 3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Слайд think-cell" r:id="rId6" imgW="360" imgH="360" progId="TCLayout.ActiveDocument.1">
                  <p:embed/>
                </p:oleObj>
              </mc:Choice>
              <mc:Fallback>
                <p:oleObj name="Слайд think-cell" r:id="rId6" imgW="360" imgH="360" progId="TCLayout.ActiveDocument.1">
                  <p:embed/>
                  <p:pic>
                    <p:nvPicPr>
                      <p:cNvPr id="8194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192" y="1192"/>
                        <a:ext cx="1190" cy="1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 hidden="1"/>
          <p:cNvSpPr/>
          <p:nvPr>
            <p:custDataLst>
              <p:tags r:id="rId3"/>
            </p:custDataLst>
          </p:nvPr>
        </p:nvSpPr>
        <p:spPr bwMode="auto">
          <a:xfrm>
            <a:off x="1143000" y="0"/>
            <a:ext cx="119063" cy="119063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defRPr/>
            </a:pPr>
            <a:endParaRPr lang="ru-RU" sz="675" dirty="0">
              <a:solidFill>
                <a:schemeClr val="bg1"/>
              </a:solidFill>
              <a:sym typeface="Calibri" panose="020F0502020204030204" pitchFamily="34" charset="0"/>
            </a:endParaRPr>
          </a:p>
        </p:txBody>
      </p:sp>
      <p:sp>
        <p:nvSpPr>
          <p:cNvPr id="8196" name="TextBox 70"/>
          <p:cNvSpPr txBox="1">
            <a:spLocks noChangeArrowheads="1"/>
          </p:cNvSpPr>
          <p:nvPr/>
        </p:nvSpPr>
        <p:spPr bwMode="auto">
          <a:xfrm>
            <a:off x="144066" y="33338"/>
            <a:ext cx="885825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350" b="1">
              <a:solidFill>
                <a:srgbClr val="4651A2"/>
              </a:solidFill>
              <a:latin typeface="Arial Narrow" panose="020B0606020202030204" pitchFamily="34" charset="0"/>
            </a:endParaRPr>
          </a:p>
        </p:txBody>
      </p:sp>
      <p:sp>
        <p:nvSpPr>
          <p:cNvPr id="8200" name="Прямоугольник 5"/>
          <p:cNvSpPr>
            <a:spLocks noChangeArrowheads="1"/>
          </p:cNvSpPr>
          <p:nvPr/>
        </p:nvSpPr>
        <p:spPr bwMode="auto">
          <a:xfrm>
            <a:off x="238991" y="957253"/>
            <a:ext cx="455121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условиях главной целью функционирования школьной библиотеки является полноценное информационное сопровождение </a:t>
            </a:r>
            <a:r>
              <a:rPr lang="ru-RU" alt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образование рассматривается в стратегической перспективе как важнейший фактор и ресурс воспитания подрастающего поколения. 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библиотека, являясь неотъемлемой частью образовательного процесса, выстраивает свою работу с учетом особенностей организации учебно-познавательной деятельности и  конкретного учебного учреждения, в соответствии с программой развития школы. Создавая при этом единое информационно-образовательное и воспитательное пространство.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3508" y="33468"/>
            <a:ext cx="8859077" cy="935326"/>
          </a:xfrm>
          <a:prstGeom prst="rect">
            <a:avLst/>
          </a:prstGeom>
          <a:noFill/>
        </p:spPr>
        <p:txBody>
          <a:bodyPr tIns="57600">
            <a:spAutoFit/>
          </a:bodyPr>
          <a:lstStyle/>
          <a:p>
            <a:pPr>
              <a:defRPr/>
            </a:pPr>
            <a:r>
              <a:rPr lang="ru-RU" sz="1800" b="1" cap="all" spc="-3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+mn-lt"/>
                <a:cs typeface="+mn-cs"/>
              </a:rPr>
              <a:t>Школьные библиотеки – НЕ ТОЛЬКО ЦЕНТР УЧЕБНОГО ПРОЦЕССА, НО И ЭФФЕКТИВНАЯ ПЛОЩАДКА ФОРМИРОВАНИЯ НРАВСТВЕННО-Патриотического потенциала школьников </a:t>
            </a:r>
          </a:p>
        </p:txBody>
      </p:sp>
      <p:pic>
        <p:nvPicPr>
          <p:cNvPr id="2050" name="Picture 2" descr="В наше время всеобщей компьютеризации и интернета, библиотеки остаются главным звеном в формировании и воспитании личности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81" y="1737454"/>
            <a:ext cx="3784672" cy="24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9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94" y="0"/>
            <a:ext cx="92611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1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67861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-13775" y="-13775"/>
            <a:ext cx="9144000" cy="5143500"/>
          </a:xfrm>
          <a:prstGeom prst="rect">
            <a:avLst/>
          </a:prstGeom>
          <a:solidFill>
            <a:srgbClr val="24225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  <a:defRPr/>
            </a:pPr>
            <a:endParaRPr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007" y="2991930"/>
            <a:ext cx="1762275" cy="19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804" y="2648221"/>
            <a:ext cx="1883466" cy="22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601" y="2912949"/>
            <a:ext cx="2106050" cy="14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9101" y="2912951"/>
            <a:ext cx="2106050" cy="143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9101" y="1559801"/>
            <a:ext cx="2177168" cy="11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1601" y="1559801"/>
            <a:ext cx="2106050" cy="114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48001" y="1559800"/>
            <a:ext cx="3130874" cy="11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28460" y="508706"/>
            <a:ext cx="2051159" cy="25226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1657350" y="187375"/>
            <a:ext cx="49065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3500" b="1" kern="120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Серия “Кем быть?”</a:t>
            </a:r>
            <a:endParaRPr sz="3500" b="1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441600" y="881350"/>
            <a:ext cx="68229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2600" kern="1200">
                <a:solidFill>
                  <a:srgbClr val="62A342"/>
                </a:solidFill>
                <a:latin typeface="Calibri"/>
                <a:ea typeface="+mn-ea"/>
                <a:cs typeface="+mn-cs"/>
              </a:rPr>
              <a:t>Впервые мы расскажем детям про:</a:t>
            </a:r>
            <a:endParaRPr sz="2600" kern="1200">
              <a:solidFill>
                <a:srgbClr val="62A342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41600" y="4448975"/>
            <a:ext cx="44733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2600" kern="1200" dirty="0">
                <a:solidFill>
                  <a:srgbClr val="62A342"/>
                </a:solidFill>
                <a:latin typeface="Calibri"/>
                <a:ea typeface="+mn-ea"/>
                <a:cs typeface="+mn-cs"/>
              </a:rPr>
              <a:t>*Не имеет аналогов в России</a:t>
            </a:r>
            <a:endParaRPr sz="2600" kern="1200" dirty="0">
              <a:solidFill>
                <a:srgbClr val="62A342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71436" y="1599295"/>
            <a:ext cx="188340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Какие бывают профессии в разных отраслях?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2922725" y="1617625"/>
            <a:ext cx="20502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Как профессии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встроены в производственный процесс?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sz="1800" b="1" kern="12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sz="1800" b="1" kern="12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5387713" y="1617626"/>
            <a:ext cx="2845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Как большая группа людей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(в книге описано от 70 до  100 профессий) создает продукт, оказывает услугу?</a:t>
            </a:r>
            <a:endParaRPr sz="1800" b="1" kern="12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516925" y="2998789"/>
            <a:ext cx="18834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Как сложно устроено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то или иное место,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знакомит со всеми его профессиями?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2952325" y="2998788"/>
            <a:ext cx="1883400" cy="150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Как сложно устроено то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или иное место, знакомит со всеми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ru" sz="1350" b="1" kern="1200" dirty="0">
                <a:solidFill>
                  <a:srgbClr val="D9D9D9"/>
                </a:solidFill>
                <a:latin typeface="Corbel" panose="020B0503020204020204" pitchFamily="34" charset="0"/>
                <a:ea typeface="+mn-ea"/>
                <a:cs typeface="+mn-cs"/>
              </a:rPr>
              <a:t>его профессиями?</a:t>
            </a:r>
            <a:endParaRPr sz="1350" b="1" kern="1200" dirty="0">
              <a:solidFill>
                <a:srgbClr val="D9D9D9"/>
              </a:solidFill>
              <a:latin typeface="Corbel" panose="020B0503020204020204" pitchFamily="34" charset="0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sz="1800" b="1" kern="1200" dirty="0">
              <a:solidFill>
                <a:srgbClr val="D9D9D9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7861" y="2817363"/>
            <a:ext cx="376528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Реализация федерального проекта «Успех каждого ребенка» предоставляет равный доступ детей к актуальным и востребованным программам дополнительного образования, выявление талантов каждого ребенка и ранней профориентации обучающихся.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569" y="193906"/>
            <a:ext cx="8749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  <a:cs typeface="Arial" panose="020B0604020202020204" pitchFamily="34" charset="0"/>
              </a:rPr>
              <a:t>В</a:t>
            </a:r>
            <a:r>
              <a:rPr lang="ru-RU" sz="1800" b="1" dirty="0">
                <a:latin typeface="+mj-lt"/>
                <a:cs typeface="Arial" panose="020B0604020202020204" pitchFamily="34" charset="0"/>
              </a:rPr>
              <a:t>ыявление, поддержка и развитие способностей и талантов детей и молодежи</a:t>
            </a:r>
            <a:endParaRPr lang="ru-RU" sz="1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1028700"/>
            <a:ext cx="1979507" cy="16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50" y="560724"/>
            <a:ext cx="4686300" cy="442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79" y="1441403"/>
            <a:ext cx="3165633" cy="21304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282" y="946751"/>
            <a:ext cx="87114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В эпоху информационных технологий у обучающихся стали назревать серьезные проблемы с коммуникативными способностями.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Связано </a:t>
            </a:r>
            <a:r>
              <a:rPr lang="ru-RU" sz="1600" dirty="0">
                <a:solidFill>
                  <a:schemeClr val="tx1"/>
                </a:solidFill>
              </a:rPr>
              <a:t>это со следующими обстоятельствами: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endParaRPr lang="ru-RU" sz="1600" dirty="0" smtClean="0">
              <a:solidFill>
                <a:schemeClr val="tx1"/>
              </a:solidFill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9144000" cy="874208"/>
          </a:xfrm>
          <a:prstGeom prst="rect">
            <a:avLst/>
          </a:prstGeom>
          <a:solidFill>
            <a:srgbClr val="B5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Коммуникативная компетентность сегодня выдвинута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>
                <a:solidFill>
                  <a:schemeClr val="bg1"/>
                </a:solidFill>
              </a:rPr>
              <a:t>первое </a:t>
            </a:r>
            <a:r>
              <a:rPr lang="ru-RU" sz="2000" b="1" dirty="0" smtClean="0">
                <a:solidFill>
                  <a:schemeClr val="bg1"/>
                </a:solidFill>
              </a:rPr>
              <a:t>и  </a:t>
            </a:r>
            <a:r>
              <a:rPr lang="ru-RU" sz="2000" b="1" dirty="0">
                <a:solidFill>
                  <a:schemeClr val="bg1"/>
                </a:solidFill>
              </a:rPr>
              <a:t>главное место в современном образовании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/>
          <a:stretch/>
        </p:blipFill>
        <p:spPr>
          <a:xfrm>
            <a:off x="8163017" y="132429"/>
            <a:ext cx="793895" cy="604293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52822977"/>
              </p:ext>
            </p:extLst>
          </p:nvPr>
        </p:nvGraphicFramePr>
        <p:xfrm>
          <a:off x="429421" y="1377510"/>
          <a:ext cx="5506158" cy="2968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4139081"/>
            <a:ext cx="914400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500" dirty="0">
                <a:latin typeface="+mn-lt"/>
              </a:rPr>
              <a:t>К деятельности педагога предъявляют следующее глобальное требование - организовать </a:t>
            </a:r>
            <a:r>
              <a:rPr lang="ru-RU" sz="1500" b="1" dirty="0">
                <a:latin typeface="+mn-lt"/>
              </a:rPr>
              <a:t>условия</a:t>
            </a:r>
            <a:r>
              <a:rPr lang="ru-RU" sz="1500" dirty="0">
                <a:latin typeface="+mn-lt"/>
              </a:rPr>
              <a:t> формирования личности, способной защищать свои интересы и взгляды в диалоге, брать ответственность за свои поступки на себя, грамотно, логично и свободно доносить до собеседника свои умозаключения и мысли. Это требование является прямым запросом настоящего общества. </a:t>
            </a:r>
          </a:p>
        </p:txBody>
      </p:sp>
    </p:spTree>
    <p:extLst>
      <p:ext uri="{BB962C8B-B14F-4D97-AF65-F5344CB8AC3E}">
        <p14:creationId xmlns:p14="http://schemas.microsoft.com/office/powerpoint/2010/main" val="28976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DAA0F1D-5B25-4037-0B77-FBD1476F20BE}"/>
              </a:ext>
            </a:extLst>
          </p:cNvPr>
          <p:cNvCxnSpPr>
            <a:cxnSpLocks/>
          </p:cNvCxnSpPr>
          <p:nvPr/>
        </p:nvCxnSpPr>
        <p:spPr>
          <a:xfrm flipV="1">
            <a:off x="3844349" y="1936039"/>
            <a:ext cx="0" cy="2311735"/>
          </a:xfrm>
          <a:prstGeom prst="line">
            <a:avLst/>
          </a:prstGeom>
          <a:ln w="19050">
            <a:solidFill>
              <a:srgbClr val="284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618638-2062-4822-8DAA-B4296F619FAC}"/>
              </a:ext>
            </a:extLst>
          </p:cNvPr>
          <p:cNvSpPr txBox="1"/>
          <p:nvPr/>
        </p:nvSpPr>
        <p:spPr>
          <a:xfrm>
            <a:off x="639581" y="301100"/>
            <a:ext cx="3392915" cy="1754326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28458D"/>
                </a:solidFill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>Иванова Мария Владимировна</a:t>
            </a:r>
          </a:p>
          <a:p>
            <a:r>
              <a:rPr lang="ru-RU" sz="1800" dirty="0"/>
              <a:t>Региональный директор</a:t>
            </a:r>
          </a:p>
          <a:p>
            <a:r>
              <a:rPr lang="ru-RU" sz="1800" dirty="0"/>
              <a:t>+</a:t>
            </a:r>
            <a:r>
              <a:rPr lang="ru-RU" sz="1800" dirty="0"/>
              <a:t>7-</a:t>
            </a:r>
            <a:r>
              <a:rPr lang="en-US" sz="1800" dirty="0"/>
              <a:t>9</a:t>
            </a:r>
            <a:r>
              <a:rPr lang="ru-RU" sz="1800" dirty="0"/>
              <a:t>21-913-81-05  </a:t>
            </a:r>
            <a:r>
              <a:rPr lang="en-US" sz="1800" dirty="0"/>
              <a:t> </a:t>
            </a:r>
            <a:endParaRPr lang="ru-RU" sz="1800" dirty="0"/>
          </a:p>
          <a:p>
            <a:r>
              <a:rPr lang="en-US" sz="1800" dirty="0">
                <a:hlinkClick r:id="rId3"/>
              </a:rPr>
              <a:t>MVIvanova@prosv.ru</a:t>
            </a:r>
            <a:r>
              <a:rPr lang="ru-RU" sz="1800" dirty="0"/>
              <a:t> </a:t>
            </a:r>
          </a:p>
          <a:p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875002" y="301100"/>
            <a:ext cx="3371850" cy="147732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8458D"/>
                </a:solidFill>
                <a:cs typeface="Arial" panose="020B0604020202020204" pitchFamily="34" charset="0"/>
              </a:rPr>
              <a:t>Рафф Светлана Васильевна </a:t>
            </a:r>
            <a:endParaRPr lang="ru-RU" sz="1800" b="1" dirty="0">
              <a:solidFill>
                <a:srgbClr val="28458D"/>
              </a:solidFill>
              <a:cs typeface="Arial" panose="020B0604020202020204" pitchFamily="34" charset="0"/>
            </a:endParaRPr>
          </a:p>
          <a:p>
            <a:r>
              <a:rPr lang="ru-RU" sz="1800" b="1" dirty="0">
                <a:solidFill>
                  <a:srgbClr val="28458D"/>
                </a:solidFill>
                <a:cs typeface="Arial" panose="020B0604020202020204" pitchFamily="34" charset="0"/>
              </a:rPr>
              <a:t>Региональный менеджер</a:t>
            </a:r>
          </a:p>
          <a:p>
            <a:r>
              <a:rPr lang="ru-RU" sz="1800" b="1" dirty="0">
                <a:solidFill>
                  <a:srgbClr val="28458D"/>
                </a:solidFill>
                <a:cs typeface="Arial" panose="020B0604020202020204" pitchFamily="34" charset="0"/>
              </a:rPr>
              <a:t>+7-911-753-12-71</a:t>
            </a:r>
            <a:endParaRPr lang="ru-RU" sz="1800" b="1" dirty="0">
              <a:solidFill>
                <a:srgbClr val="28458D"/>
              </a:solidFill>
              <a:cs typeface="Arial" panose="020B0604020202020204" pitchFamily="34" charset="0"/>
            </a:endParaRPr>
          </a:p>
          <a:p>
            <a:r>
              <a:rPr lang="en-US" sz="1800" b="1" dirty="0" err="1">
                <a:solidFill>
                  <a:srgbClr val="28458D"/>
                </a:solidFill>
                <a:cs typeface="Arial" panose="020B0604020202020204" pitchFamily="34" charset="0"/>
                <a:hlinkClick r:id="rId4"/>
              </a:rPr>
              <a:t>SRaff</a:t>
            </a:r>
            <a:r>
              <a:rPr lang="ru-RU" sz="1800" b="1" dirty="0">
                <a:solidFill>
                  <a:srgbClr val="28458D"/>
                </a:solidFill>
                <a:cs typeface="Arial" panose="020B0604020202020204" pitchFamily="34" charset="0"/>
                <a:hlinkClick r:id="rId4"/>
              </a:rPr>
              <a:t>@prosv.ru</a:t>
            </a:r>
            <a:r>
              <a:rPr lang="ru-RU" sz="1800" b="1" dirty="0">
                <a:solidFill>
                  <a:srgbClr val="474747"/>
                </a:solidFill>
                <a:latin typeface="Calibri" panose="020F0502020204030204" pitchFamily="34" charset="0"/>
              </a:rPr>
              <a:t> </a:t>
            </a:r>
            <a:endParaRPr lang="ru-RU" sz="1800" b="1" dirty="0">
              <a:solidFill>
                <a:srgbClr val="474747"/>
              </a:solidFill>
              <a:latin typeface="Calibri" panose="020F0502020204030204" pitchFamily="34" charset="0"/>
              <a:cs typeface="Gotham Pro Medium" panose="02000603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6" y="1874872"/>
            <a:ext cx="2445920" cy="2445920"/>
          </a:xfrm>
          <a:prstGeom prst="rect">
            <a:avLst/>
          </a:prstGeom>
        </p:spPr>
      </p:pic>
      <p:sp>
        <p:nvSpPr>
          <p:cNvPr id="15" name="Google Shape;407;p37"/>
          <p:cNvSpPr txBox="1"/>
          <p:nvPr/>
        </p:nvSpPr>
        <p:spPr>
          <a:xfrm>
            <a:off x="4249277" y="2768756"/>
            <a:ext cx="4623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3000" b="1" dirty="0"/>
              <a:t>Спасибо за </a:t>
            </a:r>
            <a:r>
              <a:rPr lang="ru" sz="3000" b="1" dirty="0" smtClean="0"/>
              <a:t>внимание</a:t>
            </a:r>
            <a:r>
              <a:rPr lang="en-US" sz="3000" b="1" dirty="0" smtClean="0"/>
              <a:t>!</a:t>
            </a:r>
            <a:endParaRPr sz="3000" b="1" dirty="0"/>
          </a:p>
        </p:txBody>
      </p:sp>
    </p:spTree>
    <p:extLst>
      <p:ext uri="{BB962C8B-B14F-4D97-AF65-F5344CB8AC3E}">
        <p14:creationId xmlns:p14="http://schemas.microsoft.com/office/powerpoint/2010/main" val="26419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4" y="1072976"/>
            <a:ext cx="3933172" cy="1167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2" y="2371439"/>
            <a:ext cx="6896147" cy="23152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74664" y="168285"/>
            <a:ext cx="63632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AF1A30"/>
                </a:solidFill>
              </a:rPr>
              <a:t>ПАДЕНИЕ ВЫПУСКА КНИГ В РОССИИ ПРОДОЛЖАЕТСЯ В ТЕЧЕНИЕ 12 ЛЕТ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803" y="1145217"/>
            <a:ext cx="39331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По данным Книжной палаты и Мин. цифры РФ </a:t>
            </a:r>
            <a:r>
              <a:rPr lang="ru-RU" sz="1200" b="1" dirty="0">
                <a:solidFill>
                  <a:schemeClr val="bg1"/>
                </a:solidFill>
              </a:rPr>
              <a:t>годовой выпуск книг на душу населения сократился </a:t>
            </a:r>
            <a:r>
              <a:rPr lang="ru-RU" sz="1200" dirty="0">
                <a:solidFill>
                  <a:schemeClr val="bg1"/>
                </a:solidFill>
              </a:rPr>
              <a:t>более, чем </a:t>
            </a:r>
            <a:r>
              <a:rPr lang="ru-RU" sz="1200" dirty="0" smtClean="0">
                <a:solidFill>
                  <a:schemeClr val="bg1"/>
                </a:solidFill>
              </a:rPr>
              <a:t>в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2 </a:t>
            </a:r>
            <a:r>
              <a:rPr lang="ru-RU" sz="2000" b="1" dirty="0">
                <a:solidFill>
                  <a:schemeClr val="bg1"/>
                </a:solidFill>
              </a:rPr>
              <a:t>раза и достиг 2,66 </a:t>
            </a:r>
            <a:r>
              <a:rPr lang="ru-RU" sz="1200" b="1" dirty="0">
                <a:solidFill>
                  <a:schemeClr val="bg1"/>
                </a:solidFill>
              </a:rPr>
              <a:t>на 1 человека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3" y="1064712"/>
            <a:ext cx="4081321" cy="11943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25443" y="1095639"/>
            <a:ext cx="38699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В 2020 году общий тираж всех </a:t>
            </a:r>
            <a:r>
              <a:rPr lang="ru-RU" sz="1200" dirty="0" smtClean="0">
                <a:solidFill>
                  <a:schemeClr val="bg1"/>
                </a:solidFill>
              </a:rPr>
              <a:t>выпущенных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 книг и </a:t>
            </a:r>
            <a:r>
              <a:rPr lang="ru-RU" sz="1200" dirty="0">
                <a:solidFill>
                  <a:schemeClr val="bg1"/>
                </a:solidFill>
              </a:rPr>
              <a:t>брошюр </a:t>
            </a:r>
            <a:r>
              <a:rPr lang="ru-RU" sz="1800" b="1" dirty="0" smtClean="0">
                <a:solidFill>
                  <a:schemeClr val="bg1"/>
                </a:solidFill>
              </a:rPr>
              <a:t>снизился </a:t>
            </a:r>
            <a:r>
              <a:rPr lang="ru-RU" sz="1800" b="1" dirty="0">
                <a:solidFill>
                  <a:schemeClr val="bg1"/>
                </a:solidFill>
              </a:rPr>
              <a:t>на 19</a:t>
            </a:r>
            <a:r>
              <a:rPr lang="ru-RU" sz="1800" b="1" dirty="0" smtClean="0">
                <a:solidFill>
                  <a:schemeClr val="bg1"/>
                </a:solidFill>
              </a:rPr>
              <a:t>%:</a:t>
            </a:r>
          </a:p>
          <a:p>
            <a:r>
              <a:rPr lang="ru-RU" sz="18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с 435,1 </a:t>
            </a:r>
            <a:r>
              <a:rPr lang="ru-RU" sz="1600" b="1" dirty="0">
                <a:solidFill>
                  <a:schemeClr val="bg1"/>
                </a:solidFill>
              </a:rPr>
              <a:t>млн </a:t>
            </a:r>
            <a:r>
              <a:rPr lang="ru-RU" sz="1200" dirty="0" smtClean="0">
                <a:solidFill>
                  <a:schemeClr val="bg1"/>
                </a:solidFill>
              </a:rPr>
              <a:t>экземпляров в </a:t>
            </a:r>
            <a:r>
              <a:rPr lang="ru-RU" sz="1200" dirty="0">
                <a:solidFill>
                  <a:schemeClr val="bg1"/>
                </a:solidFill>
              </a:rPr>
              <a:t>2019 году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до </a:t>
            </a:r>
            <a:r>
              <a:rPr lang="ru-RU" sz="2000" b="1" dirty="0">
                <a:solidFill>
                  <a:schemeClr val="bg1"/>
                </a:solidFill>
              </a:rPr>
              <a:t>351,4 млн</a:t>
            </a: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экземпляров (данные РКС).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6803" y="4727796"/>
            <a:ext cx="8028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AF1A30"/>
                </a:solidFill>
              </a:rPr>
              <a:t>НА 18% — УМЕНЬШИЛСЯ ВЫПУСК ИЗДАНИЙ ДЛЯ ДЕТЕЙ И ЮНОШЕСТВА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4" y="254075"/>
            <a:ext cx="711200" cy="7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874208"/>
          </a:xfrm>
          <a:prstGeom prst="rect">
            <a:avLst/>
          </a:prstGeom>
          <a:solidFill>
            <a:srgbClr val="B5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874208"/>
            <a:ext cx="9144000" cy="42817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6778ACC-8025-47A4-A4BC-A51EA3B62F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37319"/>
            <a:ext cx="8801100" cy="5715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2750" spc="165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ИССЛЕДОВАНИЯ ЧТЕНИЯ В РФ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F3A106-7D49-413F-BFC8-8B62E81657FA}"/>
              </a:ext>
            </a:extLst>
          </p:cNvPr>
          <p:cNvSpPr txBox="1"/>
          <p:nvPr/>
        </p:nvSpPr>
        <p:spPr>
          <a:xfrm>
            <a:off x="361723" y="4203299"/>
            <a:ext cx="8480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ПО КРИТЕРИЮ ПОНИМАНИЯ ТЕКСТОВ РОССИЙСКИЕ ДЕТИ ЗАНИМАЮТ ПЕРВЫЕ МЕСТА В ВОЗРАСТЕ 10 ЛЕТ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И ОПУСКАЮТСЯ НА НИЗКИЕ МЕСТА В ВОЗРАСТЕ 15 ЛЕТ</a:t>
            </a:r>
            <a:r>
              <a:rPr lang="ru-RU" sz="1200" dirty="0">
                <a:solidFill>
                  <a:schemeClr val="bg1"/>
                </a:solidFill>
                <a:sym typeface="Symbol" panose="05050102010706020507" pitchFamily="18" charset="2"/>
              </a:rPr>
              <a:t> </a:t>
            </a:r>
            <a:r>
              <a:rPr lang="ru-RU" sz="1200" baseline="30000" dirty="0">
                <a:solidFill>
                  <a:schemeClr val="bg1"/>
                </a:solidFill>
                <a:sym typeface="Symbol" panose="05050102010706020507" pitchFamily="18" charset="2"/>
              </a:rPr>
              <a:t> </a:t>
            </a:r>
            <a:endParaRPr lang="ru-RU" sz="1200" baseline="30000" dirty="0">
              <a:solidFill>
                <a:schemeClr val="bg1"/>
              </a:solidFill>
            </a:endParaRP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BB9865A3-07EE-4F3C-A43C-1C733D0BBFC8}"/>
              </a:ext>
            </a:extLst>
          </p:cNvPr>
          <p:cNvGrpSpPr/>
          <p:nvPr/>
        </p:nvGrpSpPr>
        <p:grpSpPr>
          <a:xfrm>
            <a:off x="1218474" y="2083729"/>
            <a:ext cx="6907292" cy="1921233"/>
            <a:chOff x="8304389" y="4457839"/>
            <a:chExt cx="10438067" cy="2962537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95A73AF-27ED-4F2B-97F2-D8718F18C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6918" y="4457839"/>
              <a:ext cx="2520000" cy="25200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62BB121-C121-4418-9076-658309516884}"/>
                </a:ext>
              </a:extLst>
            </p:cNvPr>
            <p:cNvSpPr txBox="1"/>
            <p:nvPr/>
          </p:nvSpPr>
          <p:spPr>
            <a:xfrm>
              <a:off x="8304389" y="7021602"/>
              <a:ext cx="4333807" cy="355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5-классников читают на уровне 2-3 го классов</a:t>
              </a:r>
              <a:r>
                <a:rPr lang="ru-RU" sz="7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ru-RU" sz="1200" baseline="30000" dirty="0">
                  <a:solidFill>
                    <a:schemeClr val="bg1"/>
                  </a:solidFill>
                  <a:sym typeface="Symbol" panose="05050102010706020507" pitchFamily="18" charset="2"/>
                </a:rPr>
                <a:t></a:t>
              </a:r>
              <a:endParaRPr lang="ru-RU" sz="1200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D1A1552E-449D-4F27-962C-91A4C31DB02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5375" y="4457839"/>
              <a:ext cx="2520000" cy="252000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B704711-FF73-4F52-B522-31953AB657F5}"/>
                </a:ext>
              </a:extLst>
            </p:cNvPr>
            <p:cNvSpPr txBox="1"/>
            <p:nvPr/>
          </p:nvSpPr>
          <p:spPr>
            <a:xfrm>
              <a:off x="14159945" y="7064434"/>
              <a:ext cx="4582511" cy="355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9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5-классников читают на уровне старшеклассников</a:t>
              </a:r>
              <a:r>
                <a:rPr lang="ru-RU" sz="700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  <a:r>
                <a:rPr lang="ru-RU" sz="1200" baseline="30000" dirty="0">
                  <a:solidFill>
                    <a:schemeClr val="bg1"/>
                  </a:solidFill>
                  <a:sym typeface="Symbol" panose="05050102010706020507" pitchFamily="18" charset="2"/>
                </a:rPr>
                <a:t></a:t>
              </a:r>
              <a:endParaRPr lang="ru-RU" sz="12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35D5FEC3-AD05-40AE-99AC-B9033D8941FD}"/>
              </a:ext>
            </a:extLst>
          </p:cNvPr>
          <p:cNvSpPr txBox="1"/>
          <p:nvPr/>
        </p:nvSpPr>
        <p:spPr>
          <a:xfrm>
            <a:off x="6172200" y="4672054"/>
            <a:ext cx="260239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sym typeface="Symbol" panose="05050102010706020507" pitchFamily="18" charset="2"/>
              </a:rPr>
              <a:t>  </a:t>
            </a:r>
            <a:r>
              <a:rPr lang="ru-RU" sz="700" dirty="0"/>
              <a:t>по результатам международных обследований (</a:t>
            </a:r>
            <a:r>
              <a:rPr lang="en-US" sz="700" dirty="0"/>
              <a:t>PISA)</a:t>
            </a:r>
            <a:endParaRPr lang="ru-RU" sz="7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701232F-6076-4984-B2F0-415F8308FACB}"/>
              </a:ext>
            </a:extLst>
          </p:cNvPr>
          <p:cNvSpPr txBox="1"/>
          <p:nvPr/>
        </p:nvSpPr>
        <p:spPr>
          <a:xfrm>
            <a:off x="6172200" y="4793633"/>
            <a:ext cx="252619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sym typeface="Symbol" panose="05050102010706020507" pitchFamily="18" charset="2"/>
              </a:rPr>
              <a:t> </a:t>
            </a:r>
            <a:r>
              <a:rPr lang="ru-RU" sz="700" dirty="0"/>
              <a:t>по результатам исследований РАЧ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18FF5BA-A094-42D6-8F39-F4DE5FAB1608}"/>
              </a:ext>
            </a:extLst>
          </p:cNvPr>
          <p:cNvSpPr txBox="1"/>
          <p:nvPr/>
        </p:nvSpPr>
        <p:spPr>
          <a:xfrm>
            <a:off x="2092101" y="1118134"/>
            <a:ext cx="67594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bg1"/>
                </a:solidFill>
              </a:rPr>
              <a:t>ПРОБЕЛЫ ДЕТСКОГО НЕЧТЕНИЯ НЕВОСПОЛНИМЫ</a:t>
            </a:r>
          </a:p>
          <a:p>
            <a:pPr>
              <a:lnSpc>
                <a:spcPct val="150000"/>
              </a:lnSpc>
            </a:pPr>
            <a:r>
              <a:rPr lang="ru-RU" sz="1000" dirty="0">
                <a:solidFill>
                  <a:schemeClr val="bg1"/>
                </a:solidFill>
              </a:rPr>
              <a:t>ЕСЛИ УЧАЩИЙСЯ НЕ СФОРМИРОВАЛСЯ КАК ЧИТАТЕЛЬ К 12 ГОДАМ, ТО НЕ СТАНЕТ ИМ НИКОГДА</a:t>
            </a:r>
            <a:r>
              <a:rPr lang="ru-RU" sz="1200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3" name="Двенадцатиугольник 92">
            <a:extLst>
              <a:ext uri="{FF2B5EF4-FFF2-40B4-BE49-F238E27FC236}">
                <a16:creationId xmlns:a16="http://schemas.microsoft.com/office/drawing/2014/main" id="{1A6D4674-80C2-4B3C-9B26-8E112301BAA2}"/>
              </a:ext>
            </a:extLst>
          </p:cNvPr>
          <p:cNvSpPr/>
          <p:nvPr/>
        </p:nvSpPr>
        <p:spPr>
          <a:xfrm>
            <a:off x="1091703" y="1021888"/>
            <a:ext cx="720000" cy="720000"/>
          </a:xfrm>
          <a:prstGeom prst="dodecagon">
            <a:avLst/>
          </a:prstGeom>
          <a:solidFill>
            <a:srgbClr val="F9B233"/>
          </a:solidFill>
          <a:ln w="76200">
            <a:solidFill>
              <a:srgbClr val="D3EC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12 </a:t>
            </a:r>
            <a:r>
              <a:rPr lang="ru-RU" sz="1200" dirty="0" smtClean="0">
                <a:solidFill>
                  <a:schemeClr val="bg1"/>
                </a:solidFill>
              </a:rPr>
              <a:t>лет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9" name="Рисунок 98" descr="Открытая книга">
            <a:extLst>
              <a:ext uri="{FF2B5EF4-FFF2-40B4-BE49-F238E27FC236}">
                <a16:creationId xmlns:a16="http://schemas.microsoft.com/office/drawing/2014/main" id="{B8B6329A-E9F2-4F47-A2DE-B50BDA1B4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44176" y="2313547"/>
            <a:ext cx="1071926" cy="107192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A571B0F-5767-4E63-91E0-B9F6286E53B3}"/>
              </a:ext>
            </a:extLst>
          </p:cNvPr>
          <p:cNvCxnSpPr>
            <a:cxnSpLocks/>
          </p:cNvCxnSpPr>
          <p:nvPr/>
        </p:nvCxnSpPr>
        <p:spPr>
          <a:xfrm>
            <a:off x="174481" y="1962151"/>
            <a:ext cx="8855219" cy="1"/>
          </a:xfrm>
          <a:prstGeom prst="line">
            <a:avLst/>
          </a:prstGeom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/>
          <a:stretch/>
        </p:blipFill>
        <p:spPr>
          <a:xfrm>
            <a:off x="8163017" y="132429"/>
            <a:ext cx="793895" cy="60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07749"/>
          </a:xfrm>
        </p:spPr>
        <p:txBody>
          <a:bodyPr/>
          <a:lstStyle/>
          <a:p>
            <a:pPr defTabSz="685783">
              <a:defRPr/>
            </a:pPr>
            <a:fld id="{B6F15528-21DE-4FAA-801E-634DDDAF4B2B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83"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45141" y="126071"/>
            <a:ext cx="3294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892">
              <a:defRPr/>
            </a:pPr>
            <a:r>
              <a:rPr lang="ru-RU" sz="4000" b="1" cap="all" dirty="0">
                <a:solidFill>
                  <a:srgbClr val="AF1A30"/>
                </a:solidFill>
                <a:latin typeface="+mj-lt"/>
                <a:cs typeface="Calibri" panose="020F0502020204030204" pitchFamily="34" charset="0"/>
              </a:rPr>
              <a:t>Проблемы</a:t>
            </a:r>
            <a:endParaRPr lang="ru-RU" sz="2400" b="1" dirty="0">
              <a:solidFill>
                <a:srgbClr val="AF1A3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1" y="171116"/>
            <a:ext cx="711200" cy="719237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378792" y="625586"/>
          <a:ext cx="8447575" cy="4431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21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-173254" y="6035040"/>
          <a:ext cx="11954443" cy="952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Овал 7"/>
          <p:cNvSpPr/>
          <p:nvPr/>
        </p:nvSpPr>
        <p:spPr>
          <a:xfrm>
            <a:off x="375383" y="134754"/>
            <a:ext cx="2021307" cy="128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Совет по детской книге провел исследование:</a:t>
            </a:r>
          </a:p>
          <a:p>
            <a:pPr algn="ctr"/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004155" y="1662765"/>
            <a:ext cx="763764" cy="664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423512" y="2425567"/>
            <a:ext cx="1925053" cy="2271561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186 издательств, в каждом из которых проанализировано и систематизировано по 5 книг, выпущенных в 2020-2022 гг.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2812581" y="505327"/>
            <a:ext cx="1876927" cy="128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Выводы: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369163" y="1946709"/>
            <a:ext cx="763764" cy="664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/>
        </p:nvSpPr>
        <p:spPr>
          <a:xfrm>
            <a:off x="2851082" y="2772074"/>
            <a:ext cx="1799925" cy="2127185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Доминирующее большинство книг не позволяет детям составить зримое настоящее представление о мире.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5216894" y="134755"/>
            <a:ext cx="3003082" cy="15592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Основными, внедряемыми в сознание детей темами и смыслами (62,8%) в этих книгах являются: 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336552" y="1893770"/>
            <a:ext cx="763764" cy="664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5153526" y="2658976"/>
            <a:ext cx="3339967" cy="2370224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Предавайте.</a:t>
            </a:r>
          </a:p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Человек – это животное (человекоподобный зверь).</a:t>
            </a:r>
          </a:p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Изменение социальных ролей девочек и мальчиков. Семья – это не главное.</a:t>
            </a:r>
          </a:p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Отклонение от нормы – это новая норма (нормально).</a:t>
            </a:r>
          </a:p>
          <a:p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Не задумывайся. Не думай о будущем.</a:t>
            </a:r>
          </a:p>
          <a:p>
            <a:endParaRPr lang="ru-RU" sz="15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928894" y="145624"/>
            <a:ext cx="7707559" cy="914171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800" b="1" dirty="0">
                <a:latin typeface="+mj-lt"/>
                <a:cs typeface="Times New Roman" panose="02020603050405020304" pitchFamily="18" charset="0"/>
              </a:rPr>
              <a:t>В издательстве создана специальная методическая служба экспертов </a:t>
            </a:r>
            <a:r>
              <a:rPr lang="ru-RU" sz="1800" b="1" dirty="0" smtClean="0">
                <a:latin typeface="+mj-lt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latin typeface="+mj-lt"/>
                <a:cs typeface="Times New Roman" panose="02020603050405020304" pitchFamily="18" charset="0"/>
              </a:rPr>
              <a:t>проблемам детского чтения, в том числе семейного </a:t>
            </a:r>
          </a:p>
          <a:p>
            <a:pPr algn="l">
              <a:lnSpc>
                <a:spcPct val="100000"/>
              </a:lnSpc>
            </a:pPr>
            <a:endParaRPr lang="ru-RU" sz="1800" b="1" cap="all" dirty="0">
              <a:latin typeface="+mj-lt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8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800" cap="all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phonoteka.org/uploads/posts/2021-04/1617816336_42-p-kniga-na-prozrachnom-fone-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12" y="2377212"/>
            <a:ext cx="4195811" cy="28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13450" y="3116166"/>
            <a:ext cx="19230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ru-RU" b="1" dirty="0" smtClean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Мастер-классы, дискуссионные клубы для школьников на базе публичных библиотек</a:t>
            </a:r>
            <a:endParaRPr lang="ru-RU" b="1" dirty="0">
              <a:solidFill>
                <a:srgbClr val="AF1A3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52779" y="1506799"/>
            <a:ext cx="2283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AF1A30"/>
                </a:solidFill>
                <a:latin typeface="+mn-lt"/>
                <a:ea typeface="Times New Roman" panose="02020603050405020304" pitchFamily="18" charset="0"/>
              </a:rPr>
              <a:t>Онлайн-семинары и </a:t>
            </a:r>
            <a:r>
              <a:rPr lang="ru-RU" b="1" dirty="0" err="1" smtClean="0">
                <a:solidFill>
                  <a:srgbClr val="AF1A30"/>
                </a:solidFill>
                <a:latin typeface="+mn-lt"/>
                <a:ea typeface="Times New Roman" panose="02020603050405020304" pitchFamily="18" charset="0"/>
              </a:rPr>
              <a:t>вебинары</a:t>
            </a:r>
            <a:r>
              <a:rPr lang="ru-RU" b="1" dirty="0" smtClean="0">
                <a:solidFill>
                  <a:srgbClr val="AF1A30"/>
                </a:solidFill>
                <a:latin typeface="+mn-lt"/>
                <a:ea typeface="Times New Roman" panose="02020603050405020304" pitchFamily="18" charset="0"/>
              </a:rPr>
              <a:t> </a:t>
            </a:r>
            <a:endParaRPr lang="ru-RU" b="1" dirty="0">
              <a:solidFill>
                <a:srgbClr val="AF1A30"/>
              </a:soli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22617" y="1506799"/>
            <a:ext cx="30954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</a:tabLst>
            </a:pP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Информационные и</a:t>
            </a:r>
          </a:p>
          <a:p>
            <a:pPr algn="just">
              <a:tabLst>
                <a:tab pos="342900" algn="l"/>
              </a:tabLst>
            </a:pP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семинары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7064" y="3328482"/>
            <a:ext cx="2642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круглых столах </a:t>
            </a:r>
          </a:p>
          <a:p>
            <a:pPr>
              <a:tabLst>
                <a:tab pos="342900" algn="l"/>
              </a:tabLst>
            </a:pP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 обсуждению проблем </a:t>
            </a:r>
          </a:p>
          <a:p>
            <a:pPr>
              <a:tabLst>
                <a:tab pos="342900" algn="l"/>
              </a:tabLst>
            </a:pP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формирования читательской среды </a:t>
            </a:r>
            <a:r>
              <a:rPr lang="ru-RU" b="1" dirty="0" smtClean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 только в библиотеках, но  </a:t>
            </a:r>
          </a:p>
          <a:p>
            <a:pPr>
              <a:tabLst>
                <a:tab pos="342900" algn="l"/>
              </a:tabLst>
            </a:pPr>
            <a:r>
              <a:rPr lang="ru-RU" b="1" dirty="0" smtClean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в других пространствах </a:t>
            </a:r>
            <a:endParaRPr lang="ru-RU" b="1" dirty="0">
              <a:solidFill>
                <a:srgbClr val="AF1A3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67DD221-5711-44E0-B543-C27AEFB18BA5}"/>
              </a:ext>
            </a:extLst>
          </p:cNvPr>
          <p:cNvSpPr/>
          <p:nvPr/>
        </p:nvSpPr>
        <p:spPr>
          <a:xfrm>
            <a:off x="137064" y="1503764"/>
            <a:ext cx="32508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42900" algn="l"/>
              </a:tabLst>
            </a:pP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и </a:t>
            </a:r>
            <a:r>
              <a:rPr lang="ru-RU" b="1" dirty="0" smtClean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внедрении концепций на создание читающей среды в  </a:t>
            </a:r>
            <a:r>
              <a:rPr lang="ru-RU" b="1" dirty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современной </a:t>
            </a:r>
            <a:r>
              <a:rPr lang="ru-RU" b="1" dirty="0" smtClean="0">
                <a:solidFill>
                  <a:srgbClr val="AF1A3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школе   </a:t>
            </a:r>
            <a:endParaRPr lang="ru-RU" b="1" dirty="0">
              <a:solidFill>
                <a:srgbClr val="AF1A3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064" y="908802"/>
            <a:ext cx="7060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Региональным органам управления культурой и образованием, ВСЕМ библиотекам мы предлагаем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97399" y="2525517"/>
            <a:ext cx="5997217" cy="3422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8" t="-10839" r="48040" b="-10798"/>
          <a:stretch/>
        </p:blipFill>
        <p:spPr>
          <a:xfrm rot="5400000" flipV="1">
            <a:off x="6154197" y="3600531"/>
            <a:ext cx="397164" cy="41626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8" t="-10839" r="48040" b="-10798"/>
          <a:stretch/>
        </p:blipFill>
        <p:spPr>
          <a:xfrm rot="16200000" flipV="1">
            <a:off x="2613060" y="3741614"/>
            <a:ext cx="397164" cy="4162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7" y="171026"/>
            <a:ext cx="711200" cy="71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3" y="200231"/>
            <a:ext cx="889000" cy="899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35305"/>
            <a:ext cx="4164676" cy="7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2016"/>
            <a:ext cx="4164676" cy="4590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21436"/>
            <a:ext cx="4172989" cy="1005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7019"/>
            <a:ext cx="4164676" cy="1203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5814"/>
            <a:ext cx="4172989" cy="709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/>
          <a:stretch/>
        </p:blipFill>
        <p:spPr>
          <a:xfrm>
            <a:off x="1366982" y="390642"/>
            <a:ext cx="2797695" cy="4896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7983" y="1026759"/>
            <a:ext cx="389035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Редакционный портфель книг Издательства «Детская </a:t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и юношеская книга» - книги для детей </a:t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и подростков, </a:t>
            </a:r>
            <a:br>
              <a:rPr lang="ru-RU" sz="2700" b="1" dirty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в основе которых наивысшие ценности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50476" y="434999"/>
            <a:ext cx="36077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Любовь к маме, семье, другому Человеку, Родине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46322" y="1249599"/>
            <a:ext cx="3607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Любовь к классической и качественной современной книге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48151" y="2051755"/>
            <a:ext cx="36077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Патриотизм/Гражданственность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09406" y="2621655"/>
            <a:ext cx="40981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Уважение к памяти защитников Отечества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подвигам Героев, закону и правопорядку, человеку труда и старшему поколению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01096" y="3690561"/>
            <a:ext cx="4098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Бережное отношение к культурному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историческому наследию и традициям многонационального народа Российской Федерации, природе и окружающей</a:t>
            </a:r>
          </a:p>
        </p:txBody>
      </p:sp>
    </p:spTree>
    <p:extLst>
      <p:ext uri="{BB962C8B-B14F-4D97-AF65-F5344CB8AC3E}">
        <p14:creationId xmlns:p14="http://schemas.microsoft.com/office/powerpoint/2010/main" val="38566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972302" y="208390"/>
            <a:ext cx="74145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rgbClr val="B51E1E"/>
                </a:solidFill>
              </a:rPr>
              <a:t>Наши серии:</a:t>
            </a:r>
            <a:endParaRPr sz="2800" b="1" dirty="0">
              <a:solidFill>
                <a:srgbClr val="B51E1E"/>
              </a:solidFill>
            </a:endParaRPr>
          </a:p>
        </p:txBody>
      </p:sp>
      <p:pic>
        <p:nvPicPr>
          <p:cNvPr id="43" name="Рисунок 6">
            <a:extLst>
              <a:ext uri="{FF2B5EF4-FFF2-40B4-BE49-F238E27FC236}">
                <a16:creationId xmlns:a16="http://schemas.microsoft.com/office/drawing/2014/main" id="{C3BFDBF2-8EA9-7132-7F29-090BDE40B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/>
          <a:stretch/>
        </p:blipFill>
        <p:spPr bwMode="auto">
          <a:xfrm>
            <a:off x="7584934" y="1347860"/>
            <a:ext cx="1093873" cy="112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2770719-B395-445F-4E21-696DA2EDC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2" b="1241"/>
          <a:stretch/>
        </p:blipFill>
        <p:spPr>
          <a:xfrm>
            <a:off x="5823600" y="1329862"/>
            <a:ext cx="1049558" cy="14539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EDB0927-AC3E-9B89-C2C6-35B238461C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5394"/>
          <a:stretch/>
        </p:blipFill>
        <p:spPr>
          <a:xfrm>
            <a:off x="316136" y="1614573"/>
            <a:ext cx="1038651" cy="1623531"/>
          </a:xfrm>
          <a:prstGeom prst="rect">
            <a:avLst/>
          </a:prstGeom>
        </p:spPr>
      </p:pic>
      <p:pic>
        <p:nvPicPr>
          <p:cNvPr id="48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2475" y="2158074"/>
            <a:ext cx="1032312" cy="1460303"/>
          </a:xfrm>
          <a:prstGeom prst="rect">
            <a:avLst/>
          </a:prstGeom>
        </p:spPr>
      </p:pic>
      <p:pic>
        <p:nvPicPr>
          <p:cNvPr id="49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8310" y="2952581"/>
            <a:ext cx="1252949" cy="1856925"/>
          </a:xfrm>
          <a:prstGeom prst="rect">
            <a:avLst/>
          </a:prstGeom>
        </p:spPr>
      </p:pic>
      <p:pic>
        <p:nvPicPr>
          <p:cNvPr id="53" name="Рисунок 14">
            <a:extLst>
              <a:ext uri="{FF2B5EF4-FFF2-40B4-BE49-F238E27FC236}">
                <a16:creationId xmlns:a16="http://schemas.microsoft.com/office/drawing/2014/main" id="{A423E492-2A75-8AFC-33CF-3A081DD567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1" y="1999313"/>
            <a:ext cx="1413194" cy="148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2AE3D65-3948-17F5-1AFA-C89503E603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7" b="15636"/>
          <a:stretch/>
        </p:blipFill>
        <p:spPr>
          <a:xfrm>
            <a:off x="7305502" y="3270944"/>
            <a:ext cx="1627070" cy="162117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9C3BAE-FE62-85F8-E67F-209F63F648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1201" r="3423" b="2947"/>
          <a:stretch/>
        </p:blipFill>
        <p:spPr>
          <a:xfrm>
            <a:off x="5803580" y="1997372"/>
            <a:ext cx="1069578" cy="154912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549A1636-AF79-B1E6-EBA7-F7D2ACE586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2968" r="3962" b="3542"/>
          <a:stretch/>
        </p:blipFill>
        <p:spPr>
          <a:xfrm>
            <a:off x="5773212" y="3269003"/>
            <a:ext cx="1126895" cy="162311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7CEC439-4C00-7EA3-34F7-0370703D8D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6041" y1="31472" x2="48731" y2="75127"/>
                        <a14:foregroundMark x1="49239" y1="50761" x2="50761" y2="61421"/>
                        <a14:foregroundMark x1="50254" y1="33503" x2="50761" y2="30457"/>
                        <a14:foregroundMark x1="65482" y1="32487" x2="51777" y2="35025"/>
                        <a14:foregroundMark x1="69036" y1="29442" x2="79188" y2="50761"/>
                        <a14:foregroundMark x1="77157" y1="39086" x2="77665" y2="38579"/>
                        <a14:foregroundMark x1="70558" y1="42640" x2="27919" y2="60914"/>
                        <a14:foregroundMark x1="37563" y1="55330" x2="25381" y2="59898"/>
                        <a14:foregroundMark x1="29949" y1="65990" x2="77157" y2="54822"/>
                        <a14:foregroundMark x1="55838" y1="67513" x2="70051" y2="65990"/>
                        <a14:foregroundMark x1="72589" y1="69543" x2="81218" y2="49746"/>
                        <a14:foregroundMark x1="21320" y1="56345" x2="21320" y2="56345"/>
                        <a14:foregroundMark x1="27919" y1="63452" x2="27919" y2="63452"/>
                        <a14:foregroundMark x1="24873" y1="63959" x2="24873" y2="63959"/>
                        <a14:foregroundMark x1="22335" y1="64975" x2="22335" y2="64975"/>
                        <a14:foregroundMark x1="22843" y1="67005" x2="22843" y2="67005"/>
                        <a14:foregroundMark x1="80711" y1="59391" x2="80711" y2="59391"/>
                        <a14:foregroundMark x1="82741" y1="56853" x2="82741" y2="56853"/>
                        <a14:foregroundMark x1="81218" y1="60914" x2="81218" y2="60914"/>
                        <a14:foregroundMark x1="80203" y1="64975" x2="80203" y2="64975"/>
                        <a14:foregroundMark x1="75635" y1="67513" x2="75635" y2="67513"/>
                        <a14:foregroundMark x1="77665" y1="66497" x2="77665" y2="66497"/>
                        <a14:foregroundMark x1="26396" y1="39086" x2="26396" y2="39086"/>
                        <a14:foregroundMark x1="26396" y1="39086" x2="26396" y2="40102"/>
                        <a14:foregroundMark x1="26396" y1="40102" x2="26396" y2="40102"/>
                        <a14:foregroundMark x1="25381" y1="41624" x2="25381" y2="41624"/>
                        <a14:foregroundMark x1="25381" y1="41624" x2="23858" y2="46701"/>
                        <a14:foregroundMark x1="28426" y1="36548" x2="22335" y2="57868"/>
                        <a14:foregroundMark x1="26904" y1="39086" x2="25888" y2="66497"/>
                        <a14:foregroundMark x1="85787" y1="65482" x2="85787" y2="65482"/>
                        <a14:foregroundMark x1="84772" y1="53807" x2="73096" y2="65990"/>
                        <a14:foregroundMark x1="85787" y1="61421" x2="85787" y2="61421"/>
                        <a14:foregroundMark x1="85279" y1="62944" x2="85279" y2="62944"/>
                        <a14:foregroundMark x1="85279" y1="62944" x2="85279" y2="63452"/>
                        <a14:foregroundMark x1="85279" y1="63452" x2="85279" y2="63452"/>
                        <a14:foregroundMark x1="73096" y1="68528" x2="82741" y2="49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00" y="331025"/>
            <a:ext cx="954719" cy="954719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EFC531A-DC11-4377-47C0-BA53E072FE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4046" r="95228">
                        <a14:foregroundMark x1="4046" y1="35686" x2="5187" y2="73137"/>
                        <a14:foregroundMark x1="5187" y1="41373" x2="23029" y2="38431"/>
                        <a14:foregroundMark x1="23029" y1="38431" x2="23444" y2="75098"/>
                        <a14:foregroundMark x1="23444" y1="75098" x2="20124" y2="74706"/>
                        <a14:foregroundMark x1="4253" y1="34902" x2="26452" y2="23725"/>
                        <a14:foregroundMark x1="15240" y1="83167" x2="15975" y2="83333"/>
                        <a14:foregroundMark x1="4668" y1="80784" x2="7196" y2="81354"/>
                        <a14:foregroundMark x1="31535" y1="12745" x2="31639" y2="13922"/>
                        <a14:foregroundMark x1="37552" y1="42549" x2="41805" y2="54510"/>
                        <a14:foregroundMark x1="46077" y1="53866" x2="47925" y2="54314"/>
                        <a14:foregroundMark x1="43880" y1="53333" x2="45733" y2="53782"/>
                        <a14:foregroundMark x1="52738" y1="51373" x2="53631" y2="52549"/>
                        <a14:foregroundMark x1="50207" y1="48039" x2="52738" y2="51373"/>
                        <a14:foregroundMark x1="59675" y1="50340" x2="60062" y2="52353"/>
                        <a14:foregroundMark x1="59232" y1="48039" x2="59345" y2="48627"/>
                        <a14:foregroundMark x1="64830" y1="50588" x2="64938" y2="52157"/>
                        <a14:foregroundMark x1="64803" y1="50201" x2="64830" y2="50588"/>
                        <a14:foregroundMark x1="64627" y1="47647" x2="64676" y2="48355"/>
                        <a14:foregroundMark x1="69135" y1="54091" x2="70436" y2="53922"/>
                        <a14:foregroundMark x1="67427" y1="54314" x2="68715" y2="54146"/>
                        <a14:foregroundMark x1="76056" y1="51176" x2="77490" y2="52941"/>
                        <a14:foregroundMark x1="73985" y1="48627" x2="76056" y2="51176"/>
                        <a14:foregroundMark x1="73029" y1="47451" x2="73985" y2="48627"/>
                        <a14:foregroundMark x1="80624" y1="53688" x2="82261" y2="52941"/>
                        <a14:foregroundMark x1="79253" y1="54314" x2="80440" y2="53772"/>
                        <a14:foregroundMark x1="40871" y1="62549" x2="38797" y2="68235"/>
                        <a14:foregroundMark x1="45550" y1="69062" x2="47407" y2="73137"/>
                        <a14:foregroundMark x1="44191" y1="66078" x2="45094" y2="68060"/>
                        <a14:foregroundMark x1="53112" y1="62549" x2="51971" y2="66863"/>
                        <a14:foregroundMark x1="58477" y1="73244" x2="59440" y2="73137"/>
                        <a14:foregroundMark x1="55913" y1="73529" x2="57958" y2="73302"/>
                        <a14:foregroundMark x1="62448" y1="67255" x2="65664" y2="72941"/>
                        <a14:foregroundMark x1="69710" y1="67647" x2="67946" y2="66863"/>
                        <a14:foregroundMark x1="74585" y1="66275" x2="76452" y2="73922"/>
                        <a14:foregroundMark x1="82392" y1="72807" x2="83817" y2="74118"/>
                        <a14:foregroundMark x1="81046" y1="71569" x2="81758" y2="72224"/>
                        <a14:foregroundMark x1="79979" y1="70588" x2="81046" y2="71569"/>
                        <a14:foregroundMark x1="86100" y1="66863" x2="89108" y2="73725"/>
                        <a14:foregroundMark x1="94550" y1="72745" x2="95228" y2="73922"/>
                        <a14:foregroundMark x1="92067" y1="68431" x2="94550" y2="72745"/>
                        <a14:foregroundMark x1="91954" y1="68235" x2="92067" y2="68431"/>
                        <a14:foregroundMark x1="91390" y1="67255" x2="91954" y2="68235"/>
                        <a14:foregroundMark x1="15225" y1="88236" x2="16183" y2="88824"/>
                        <a14:foregroundMark x1="7884" y1="83725" x2="10880" y2="85566"/>
                        <a14:backgroundMark x1="8636" y1="81939" x2="8299" y2="81765"/>
                        <a14:backgroundMark x1="8849" y1="81432" x2="7573" y2="80784"/>
                        <a14:backgroundMark x1="15062" y1="83208" x2="15249" y2="83137"/>
                        <a14:backgroundMark x1="8362" y1="82589" x2="7365" y2="81961"/>
                        <a14:backgroundMark x1="13693" y1="82549" x2="13693" y2="82549"/>
                        <a14:backgroundMark x1="14108" y1="86863" x2="14108" y2="86863"/>
                        <a14:backgroundMark x1="14108" y1="88039" x2="14108" y2="88039"/>
                        <a14:backgroundMark x1="11100" y1="85098" x2="15041" y2="88627"/>
                        <a14:backgroundMark x1="45954" y1="55098" x2="45954" y2="53137"/>
                        <a14:backgroundMark x1="51037" y1="48039" x2="51037" y2="48039"/>
                        <a14:backgroundMark x1="51660" y1="51373" x2="51660" y2="51373"/>
                        <a14:backgroundMark x1="57676" y1="48627" x2="57676" y2="48627"/>
                        <a14:backgroundMark x1="60062" y1="50000" x2="60062" y2="50000"/>
                        <a14:backgroundMark x1="63589" y1="49608" x2="63589" y2="49608"/>
                        <a14:backgroundMark x1="65041" y1="50588" x2="65041" y2="50588"/>
                        <a14:backgroundMark x1="59440" y1="50588" x2="59751" y2="50000"/>
                        <a14:backgroundMark x1="65145" y1="49412" x2="64627" y2="49804"/>
                        <a14:backgroundMark x1="59025" y1="49412" x2="59647" y2="50000"/>
                        <a14:backgroundMark x1="68776" y1="54510" x2="68776" y2="51961"/>
                        <a14:backgroundMark x1="74066" y1="48627" x2="74066" y2="48627"/>
                        <a14:backgroundMark x1="74170" y1="51176" x2="74170" y2="51176"/>
                        <a14:backgroundMark x1="80498" y1="54118" x2="80498" y2="52941"/>
                        <a14:backgroundMark x1="80809" y1="48235" x2="80809" y2="48235"/>
                        <a14:backgroundMark x1="58195" y1="74706" x2="58195" y2="71569"/>
                        <a14:backgroundMark x1="44917" y1="68627" x2="45747" y2="68431"/>
                        <a14:backgroundMark x1="81846" y1="71961" x2="82676" y2="71961"/>
                        <a14:backgroundMark x1="81120" y1="69216" x2="81120" y2="69216"/>
                        <a14:backgroundMark x1="92842" y1="72745" x2="92842" y2="72745"/>
                        <a14:backgroundMark x1="92842" y1="68235" x2="92842" y2="68235"/>
                        <a14:backgroundMark x1="92220" y1="68431" x2="92220" y2="68431"/>
                        <a14:backgroundMark x1="81120" y1="71569" x2="81120" y2="71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9" y="881855"/>
            <a:ext cx="1275460" cy="67477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EC9824B-E966-5E6F-131D-1980471FC0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81" b="96429" l="3175" r="95635">
                        <a14:foregroundMark x1="35317" y1="11905" x2="14286" y2="62302"/>
                        <a14:foregroundMark x1="14286" y1="62302" x2="50000" y2="82937"/>
                        <a14:foregroundMark x1="50000" y1="82937" x2="87302" y2="62698"/>
                        <a14:foregroundMark x1="87302" y1="62698" x2="66270" y2="11905"/>
                        <a14:foregroundMark x1="66270" y1="11905" x2="35317" y2="13889"/>
                        <a14:foregroundMark x1="32540" y1="12302" x2="5952" y2="51587"/>
                        <a14:foregroundMark x1="5952" y1="51587" x2="46032" y2="84127"/>
                        <a14:foregroundMark x1="46032" y1="84127" x2="82540" y2="61905"/>
                        <a14:foregroundMark x1="82540" y1="61905" x2="46429" y2="7143"/>
                        <a14:foregroundMark x1="46429" y1="7143" x2="29762" y2="11508"/>
                        <a14:foregroundMark x1="17857" y1="81746" x2="67460" y2="87698"/>
                        <a14:foregroundMark x1="67460" y1="87698" x2="90873" y2="41270"/>
                        <a14:foregroundMark x1="90873" y1="41270" x2="78968" y2="32143"/>
                        <a14:foregroundMark x1="28571" y1="17063" x2="3175" y2="47619"/>
                        <a14:foregroundMark x1="28968" y1="12302" x2="9921" y2="64286"/>
                        <a14:foregroundMark x1="9921" y1="64286" x2="47619" y2="90476"/>
                        <a14:foregroundMark x1="47619" y1="90476" x2="66667" y2="88095"/>
                        <a14:foregroundMark x1="76190" y1="84921" x2="79365" y2="17460"/>
                        <a14:foregroundMark x1="79365" y1="17460" x2="30952" y2="12302"/>
                        <a14:foregroundMark x1="30952" y1="12302" x2="34524" y2="80159"/>
                        <a14:foregroundMark x1="34524" y1="80159" x2="89683" y2="73016"/>
                        <a14:foregroundMark x1="89683" y1="73016" x2="92857" y2="69841"/>
                        <a14:foregroundMark x1="92857" y1="69841" x2="53968" y2="94048"/>
                        <a14:foregroundMark x1="53968" y1="94048" x2="10714" y2="73016"/>
                        <a14:foregroundMark x1="10714" y1="73016" x2="31746" y2="10714"/>
                        <a14:foregroundMark x1="70244" y1="2788" x2="70852" y2="2663"/>
                        <a14:foregroundMark x1="66302" y1="3600" x2="66556" y2="3548"/>
                        <a14:foregroundMark x1="31746" y1="10714" x2="61689" y2="4550"/>
                        <a14:foregroundMark x1="74559" y1="7143" x2="93254" y2="45238"/>
                        <a14:foregroundMark x1="73975" y1="5952" x2="74559" y2="7143"/>
                        <a14:foregroundMark x1="73851" y1="5700" x2="73975" y2="5952"/>
                        <a14:foregroundMark x1="72417" y1="2778" x2="72516" y2="2980"/>
                        <a14:foregroundMark x1="93254" y1="45238" x2="92063" y2="73413"/>
                        <a14:foregroundMark x1="75000" y1="14286" x2="94444" y2="61111"/>
                        <a14:foregroundMark x1="94444" y1="61111" x2="82143" y2="76587"/>
                        <a14:foregroundMark x1="76984" y1="13095" x2="93254" y2="69841"/>
                        <a14:foregroundMark x1="93254" y1="69841" x2="78175" y2="21032"/>
                        <a14:foregroundMark x1="78175" y1="21032" x2="89286" y2="28571"/>
                        <a14:foregroundMark x1="24206" y1="12302" x2="4365" y2="58333"/>
                        <a14:foregroundMark x1="4365" y1="58333" x2="10317" y2="72619"/>
                        <a14:foregroundMark x1="16270" y1="21429" x2="3571" y2="50397"/>
                        <a14:foregroundMark x1="18254" y1="77778" x2="67460" y2="90079"/>
                        <a14:foregroundMark x1="67460" y1="90079" x2="87302" y2="71825"/>
                        <a14:foregroundMark x1="91667" y1="72619" x2="52778" y2="96429"/>
                        <a14:foregroundMark x1="52778" y1="96429" x2="69048" y2="86111"/>
                        <a14:foregroundMark x1="94048" y1="67460" x2="80556" y2="21825"/>
                        <a14:foregroundMark x1="30720" y1="8791" x2="28968" y2="8333"/>
                        <a14:foregroundMark x1="80556" y1="21825" x2="33449" y2="9505"/>
                        <a14:foregroundMark x1="28968" y1="8333" x2="7143" y2="68651"/>
                        <a14:foregroundMark x1="7143" y1="68651" x2="47222" y2="97222"/>
                        <a14:foregroundMark x1="47222" y1="97222" x2="63492" y2="88095"/>
                        <a14:foregroundMark x1="31880" y1="6715" x2="30952" y2="5556"/>
                        <a14:foregroundMark x1="34127" y1="9524" x2="33722" y2="9017"/>
                        <a14:foregroundMark x1="44048" y1="4365" x2="37229" y2="2742"/>
                        <a14:foregroundMark x1="95238" y1="36905" x2="95635" y2="56746"/>
                        <a14:backgroundMark x1="9127" y1="7143" x2="18651" y2="3571"/>
                        <a14:backgroundMark x1="18651" y1="3571" x2="0" y2="15476"/>
                        <a14:backgroundMark x1="69048" y1="1587" x2="65873" y2="1984"/>
                        <a14:backgroundMark x1="70238" y1="2778" x2="65476" y2="1587"/>
                        <a14:backgroundMark x1="34524" y1="1984" x2="38095" y2="1190"/>
                        <a14:backgroundMark x1="72619" y1="4365" x2="71429" y2="2778"/>
                        <a14:backgroundMark x1="73016" y1="2778" x2="74206" y2="5556"/>
                        <a14:backgroundMark x1="71429" y1="3175" x2="71429" y2="3175"/>
                        <a14:backgroundMark x1="66270" y1="2778" x2="66270" y2="2778"/>
                        <a14:backgroundMark x1="72222" y1="1587" x2="72222" y2="1587"/>
                        <a14:backgroundMark x1="74603" y1="7143" x2="74603" y2="7143"/>
                        <a14:backgroundMark x1="74603" y1="5952" x2="74603" y2="5952"/>
                        <a14:backgroundMark x1="71032" y1="2381" x2="72619" y2="2381"/>
                        <a14:backgroundMark x1="63889" y1="1984" x2="66667" y2="3175"/>
                        <a14:backgroundMark x1="36111" y1="1984" x2="36905" y2="1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45" y="476562"/>
            <a:ext cx="737281" cy="737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8348" y="187725"/>
            <a:ext cx="646437" cy="634824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8854" y="689887"/>
            <a:ext cx="1262743" cy="26532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65548" y="1116179"/>
            <a:ext cx="1197773" cy="1680011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64228" y="1811581"/>
            <a:ext cx="1377552" cy="1835944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91505" y="2703014"/>
            <a:ext cx="1537442" cy="2161080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1847168" y="1024099"/>
            <a:ext cx="1556244" cy="411397"/>
          </a:xfrm>
          <a:prstGeom prst="rect">
            <a:avLst/>
          </a:prstGeom>
          <a:solidFill>
            <a:srgbClr val="33C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01073" y="1144270"/>
            <a:ext cx="1148789" cy="17105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5132" y="1495906"/>
            <a:ext cx="1099984" cy="1509662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80868" y="2284647"/>
            <a:ext cx="1144043" cy="162693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47168" y="2851826"/>
            <a:ext cx="1483590" cy="20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Xe8iSWsIzladtRhZMwe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NWk1JiQo2DZCjPnthmsg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7760</TotalTime>
  <Words>1086</Words>
  <Application>Microsoft Office PowerPoint</Application>
  <PresentationFormat>Экран (16:9)</PresentationFormat>
  <Paragraphs>118</Paragraphs>
  <Slides>20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Cambria</vt:lpstr>
      <vt:lpstr>Arial Narrow</vt:lpstr>
      <vt:lpstr>Calibri</vt:lpstr>
      <vt:lpstr>Gotham Pro Medium</vt:lpstr>
      <vt:lpstr>Calibri Light</vt:lpstr>
      <vt:lpstr>Symbol</vt:lpstr>
      <vt:lpstr>Corbel Light</vt:lpstr>
      <vt:lpstr>Arial</vt:lpstr>
      <vt:lpstr>Corbel</vt:lpstr>
      <vt:lpstr>Times New Roman</vt:lpstr>
      <vt:lpstr>Simple Light</vt:lpstr>
      <vt:lpstr>Слайд think-cell</vt:lpstr>
      <vt:lpstr>Презентация PowerPoint</vt:lpstr>
      <vt:lpstr>Презентация PowerPoint</vt:lpstr>
      <vt:lpstr>Презентация PowerPoint</vt:lpstr>
      <vt:lpstr>ИССЛЕДОВАНИЯ ЧТЕНИЯ В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Серия «Классная библиотека»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Вероника</dc:creator>
  <cp:lastModifiedBy>Рафф Светлана Васильевна</cp:lastModifiedBy>
  <cp:revision>203</cp:revision>
  <dcterms:modified xsi:type="dcterms:W3CDTF">2023-12-14T19:46:53Z</dcterms:modified>
</cp:coreProperties>
</file>