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2" r:id="rId16"/>
    <p:sldId id="273" r:id="rId17"/>
    <p:sldId id="269" r:id="rId18"/>
    <p:sldId id="270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697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22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a8db1107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a8db1107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82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a8db1107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a8db1107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87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a8db1107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a8db1107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04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a8db1107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a8db1107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84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a8db1107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a8db1107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443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a8db1107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a8db1107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392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8db1107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8db1107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8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a8db1107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a8db1107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984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a8db1107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a8db1107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917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a8db1107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a8db1107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28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a8db1107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a8db1107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86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a8db1107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a8db1107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33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a8db1107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a8db1107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45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a8db1107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a8db1107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6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a8db1107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a8db1107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86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a8db110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a8db1107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84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a8db1107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a8db1107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01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a8db1107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a8db1107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27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FLL-g4Ra-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hyperlink" Target="https://youtu.be/eg16h8VetW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.rgdb.ru/xmlui/handle/123456789/39679#page/0/mode/2u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yiJExdyFb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.rgdb.ru/xmlui/handle/123456789/39942#page/1/mode/2u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983850" y="2119550"/>
            <a:ext cx="5016000" cy="5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88" b="1" dirty="0">
                <a:solidFill>
                  <a:srgbClr val="85200C"/>
                </a:solidFill>
                <a:latin typeface="Courier New"/>
                <a:ea typeface="Courier New"/>
                <a:cs typeface="Courier New"/>
                <a:sym typeface="Courier New"/>
              </a:rPr>
              <a:t>ИСТОРИЯ ПРАЗДНИКА.</a:t>
            </a:r>
            <a:endParaRPr sz="3388" b="1" dirty="0">
              <a:solidFill>
                <a:srgbClr val="85200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2049" y="4372535"/>
            <a:ext cx="4769222" cy="77096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200" dirty="0" smtClean="0"/>
              <a:t>Зав. библиотекой ГБОУ Лицея № 244</a:t>
            </a:r>
          </a:p>
          <a:p>
            <a:pPr algn="l"/>
            <a:r>
              <a:rPr lang="ru-RU" sz="1200" dirty="0" smtClean="0"/>
              <a:t>Кировского района Санкт-Петербурга</a:t>
            </a:r>
          </a:p>
          <a:p>
            <a:pPr algn="l"/>
            <a:r>
              <a:rPr lang="ru-RU" sz="1200" dirty="0" smtClean="0"/>
              <a:t>Якимова Елена Геннадьевна</a:t>
            </a:r>
          </a:p>
          <a:p>
            <a:pPr algn="r"/>
            <a:r>
              <a:rPr lang="ru-RU" sz="1400" dirty="0" smtClean="0"/>
              <a:t>          2023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31675" y="120375"/>
            <a:ext cx="5700825" cy="4448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ru" sz="19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Открывал первый праздник писатель Лев Кассиль – главный инициатор и душа книжкиных именин... Благодарные читатели жадно внимали каждому слову любимых авторов, которые рассказывали девчонкам и мальчишкам, чьи отцы и братья сражались с врагом, как рождается книга. А потом читали стихи, беседовали. Состоялся большой разговор о книге, чтении и о жизни.  И каждому ребёнку, кто пришел в Колонный зал дома Союзов подарили по книге. Тоненькую, отпечатанную на серой бумаге книгу, дети уносили как боевой паек, который надо сберечь и растянуть на много дней. Книга согревала, добавляла света, вселяла силы.Так впервые отмечался этот весенний праздник надежды. Продолжался он всего один день, и участвовали в нём только москвичи и ленинградцы.</a:t>
            </a:r>
            <a:endParaRPr sz="19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rgbClr val="505050"/>
              </a:solidFill>
              <a:highlight>
                <a:srgbClr val="DFDAD5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00" y="120375"/>
            <a:ext cx="19050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50" y="2948475"/>
            <a:ext cx="2933025" cy="186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375675" y="721575"/>
            <a:ext cx="4456800" cy="3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2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 уже на следующий год праздник длился неделю, и его стали проводить во всех городах и сёлах нашей страны. Во время одного из таких праздников, на его открытии, перед ребятами выступил инициатор Недели детской книги, писатель Лев Кассиль. </a:t>
            </a:r>
            <a:endParaRPr sz="2225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421"/>
              <a:buFont typeface="Arial"/>
              <a:buNone/>
            </a:pPr>
            <a:r>
              <a:rPr lang="ru" sz="2225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 он так: «Дорогие ребята, поздравляю вас с днем Книжкиных именин!».</a:t>
            </a:r>
            <a:endParaRPr sz="2225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64" y="573742"/>
            <a:ext cx="3927821" cy="3669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68249" y="107576"/>
            <a:ext cx="5886103" cy="4903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15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только один раз Неделя детской книги проводилась не весной, а осенью. И было это в победном 1945 году. За Неделю в Колонном зале Дома Союзов на встречах с писателями побывало 30 тысяч юных москвичей. 17 октября 1945 года в зал пришли Михаил Пришвин, Самуил Маршак, Агния Барто, Константин Паустовский, Вера Инбер, Сергей Михалков, художники Евгений Рачев, Андриан Ермолаев. Вместе с юными читателями они почтили память писателей, погибших на фронтах Великой Отечественной. А потом читали стихи и фотографировались на память.</a:t>
            </a:r>
            <a:endParaRPr sz="2215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15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одной фотографии из архива участника этого события надпись: «Это было 17 октября 1945 года, где писатели и читатели проводили Неделю детской книги. Смотрите и поучайтесь. Всегда бы так...». И подпись: Лев Кассиль.</a:t>
            </a:r>
            <a:endParaRPr sz="2215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6999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505050"/>
              </a:solidFill>
              <a:highlight>
                <a:srgbClr val="DFDAD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/>
          </a:blip>
          <a:srcRect l="8721" t="7016" r="7575" b="8453"/>
          <a:stretch/>
        </p:blipFill>
        <p:spPr>
          <a:xfrm>
            <a:off x="120100" y="186025"/>
            <a:ext cx="283077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120250" y="2099950"/>
            <a:ext cx="3422700" cy="5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20" dirty="0">
                <a:latin typeface="Times New Roman"/>
                <a:ea typeface="Times New Roman"/>
                <a:cs typeface="Times New Roman"/>
                <a:sym typeface="Times New Roman"/>
              </a:rPr>
              <a:t>А. Фадеев и А. Барто на встрече с читателями 1945 год.</a:t>
            </a:r>
            <a:endParaRPr sz="13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Сергей Михалков и Александр Волк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" y="2634740"/>
            <a:ext cx="2949994" cy="19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90" y="4568875"/>
            <a:ext cx="348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Rubik_Regular"/>
              </a:rPr>
              <a:t>Сергей Михалков и Александр Волков на Неделе детской книги. </a:t>
            </a:r>
            <a:r>
              <a:rPr lang="ru-RU" sz="1200" i="1" dirty="0" smtClean="0">
                <a:latin typeface="Rubik_Regular"/>
              </a:rPr>
              <a:t> </a:t>
            </a:r>
            <a:r>
              <a:rPr lang="ru-RU" sz="1200" i="1" dirty="0">
                <a:latin typeface="Rubik_Regular"/>
              </a:rPr>
              <a:t>29 октября 1945 год.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delya-detskoj-knigi1_2.jpg&#10; (Средняя интенсивность выделения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77"/>
            <a:ext cx="4150659" cy="47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68249" y="107576"/>
            <a:ext cx="5886103" cy="4903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15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b="1" dirty="0">
              <a:solidFill>
                <a:srgbClr val="505050"/>
              </a:solidFill>
              <a:highlight>
                <a:srgbClr val="DFDAD5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7928" y="179295"/>
            <a:ext cx="52264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шагал по стране. Торжество в Колонном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 запускало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череду встреч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выставок детских книг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обсуждений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прочитанного, которые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прохо-дили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Дворцах пионеров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библиотеках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школах.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 году в празднике детской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участвовали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23 города - Москва, Ленинград, Сталинград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Севастополь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Свердловск, Горький, Иваново и другие. В эти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проведения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книги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отправлялись 200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экземпляров детских книг, вышедших в 1948 и 1949 годах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(Пионерская правда, 1949 год, №14).</a:t>
            </a:r>
          </a:p>
        </p:txBody>
      </p:sp>
    </p:spTree>
    <p:extLst>
      <p:ext uri="{BB962C8B-B14F-4D97-AF65-F5344CB8AC3E}">
        <p14:creationId xmlns:p14="http://schemas.microsoft.com/office/powerpoint/2010/main" val="297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412675" y="240525"/>
            <a:ext cx="4419600" cy="4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Идея и реализация праздника «Неделя детской книги» дала начало к изданию тех произведений, которые хотели читать дети. И писателям, и издателям стало понятно, что эти встречи имеют большое будущее. С 1943 по 1945 год в стране было издано около полутора тысяч наименований книг для детей, в том числе прозаические произведения Леонида Пантелеева «Честное слово», Вениамина Каверина «Два капитана», Валентина Катаева «Сын полка». Эти </a:t>
            </a:r>
            <a:r>
              <a:rPr lang="ru" sz="16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книги читали </a:t>
            </a:r>
            <a:r>
              <a:rPr lang="ru" sz="16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годы Великой Отечественной войны. Они помогли детям выжить в суровые дни бомбёжек и голода.  Как писал Николай Браун, книги согревали в стужу «сильнее всех печей, что есть на свете».</a:t>
            </a:r>
            <a:endParaRPr sz="2000" dirty="0">
              <a:solidFill>
                <a:srgbClr val="0000FF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00" y="592051"/>
            <a:ext cx="4029001" cy="34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272041" y="240525"/>
            <a:ext cx="4755418" cy="4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i="1" dirty="0"/>
              <a:t>С какого-то момента неделя получила приставку «всесоюзная» </a:t>
            </a:r>
            <a:r>
              <a:rPr lang="ru-RU" i="1" dirty="0" smtClean="0"/>
              <a:t>и каждый </a:t>
            </a:r>
            <a:r>
              <a:rPr lang="ru-RU" i="1" dirty="0"/>
              <a:t>год праздник стал проводиться в одной из союзных </a:t>
            </a:r>
            <a:r>
              <a:rPr lang="ru-RU" i="1" dirty="0" smtClean="0"/>
              <a:t>республик страны</a:t>
            </a:r>
            <a:r>
              <a:rPr lang="ru-RU" i="1" dirty="0"/>
              <a:t>. Открытия Всесоюзной Недели детской и юношеской </a:t>
            </a:r>
            <a:r>
              <a:rPr lang="ru-RU" i="1" dirty="0" smtClean="0"/>
              <a:t>книги проходили </a:t>
            </a:r>
            <a:r>
              <a:rPr lang="ru-RU" i="1" dirty="0"/>
              <a:t>в столицах: 1972 - Минск, 1974 - Алма-Ата, 1975 - Тбилиси</a:t>
            </a:r>
            <a:r>
              <a:rPr lang="ru-RU" i="1" dirty="0" smtClean="0"/>
              <a:t>, 1977 </a:t>
            </a:r>
            <a:r>
              <a:rPr lang="ru-RU" i="1" dirty="0"/>
              <a:t>- Вильнюс, 1978 - Кишинев, 1980 - Фрунзе, 1982 - Ереван, 1986 - Киев.</a:t>
            </a:r>
            <a:endParaRPr lang="ru-RU" dirty="0"/>
          </a:p>
          <a:p>
            <a:pPr marL="114300" indent="0">
              <a:buNone/>
            </a:pPr>
            <a:r>
              <a:rPr lang="ru-RU" i="1" dirty="0"/>
              <a:t>Такой подход давал мощный импульс развитию национальной детской</a:t>
            </a:r>
            <a:endParaRPr lang="ru-RU" dirty="0"/>
          </a:p>
          <a:p>
            <a:pPr marL="114300" indent="0">
              <a:buNone/>
            </a:pPr>
            <a:r>
              <a:rPr lang="ru-RU" i="1" dirty="0"/>
              <a:t>литературы, на праздник непременно приезжал писательский десант из</a:t>
            </a:r>
            <a:endParaRPr lang="ru-RU" dirty="0"/>
          </a:p>
          <a:p>
            <a:pPr marL="114300" indent="0">
              <a:buNone/>
            </a:pPr>
            <a:r>
              <a:rPr lang="ru-RU" i="1" dirty="0"/>
              <a:t>Москвы.</a:t>
            </a: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U0e5u3gfB4A.jpg&#10; (Средняя интенсивность выделения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252"/>
            <a:ext cx="4272041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3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81050" y="351525"/>
            <a:ext cx="8351100" cy="4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3200" b="1" dirty="0" smtClean="0"/>
              <a:t>	«</a:t>
            </a:r>
            <a:r>
              <a:rPr lang="ru-RU" sz="3600" b="1" dirty="0" smtClean="0"/>
              <a:t>Бал </a:t>
            </a:r>
            <a:r>
              <a:rPr lang="ru-RU" sz="3600" b="1" dirty="0"/>
              <a:t>советской детской литературы, который шел без</a:t>
            </a:r>
            <a:endParaRPr lang="ru-RU" sz="3600" dirty="0"/>
          </a:p>
          <a:p>
            <a:pPr marL="114300" indent="0">
              <a:buNone/>
            </a:pPr>
            <a:r>
              <a:rPr lang="ru-RU" sz="3600" b="1" dirty="0"/>
              <a:t>перерыва шесть десятилетий и, казалось, будет всегда, кончился.</a:t>
            </a:r>
            <a:endParaRPr lang="ru-RU" sz="3600" dirty="0"/>
          </a:p>
          <a:p>
            <a:pPr marL="114300" indent="0">
              <a:buNone/>
            </a:pPr>
            <a:r>
              <a:rPr lang="ru-RU" sz="3600" b="1" dirty="0"/>
              <a:t> </a:t>
            </a:r>
            <a:r>
              <a:rPr lang="ru-RU" sz="3600" b="1" dirty="0" smtClean="0"/>
              <a:t>	Не </a:t>
            </a:r>
            <a:r>
              <a:rPr lang="ru-RU" sz="3600" b="1" dirty="0"/>
              <a:t>гремит музыка, не сверкает фейерверк, не </a:t>
            </a:r>
            <a:r>
              <a:rPr lang="ru-RU" sz="3600" b="1" dirty="0" smtClean="0"/>
              <a:t>взрываются хлопушки</a:t>
            </a:r>
            <a:r>
              <a:rPr lang="ru-RU" sz="3600" b="1" dirty="0"/>
              <a:t>, не летят конфетти... И всевластные старцы из Политбюро не морщат лбы над очередным </a:t>
            </a:r>
            <a:r>
              <a:rPr lang="ru-RU" sz="3600" b="1" i="1" dirty="0"/>
              <a:t>постановлением</a:t>
            </a:r>
            <a:r>
              <a:rPr lang="ru-RU" sz="3600" b="1" dirty="0"/>
              <a:t> о развитии литературы для детей и юношества. И авторитетнейшие мастера пера не произносят речей о судьбах детской книги с высоких кремлевских трибун.</a:t>
            </a:r>
            <a:endParaRPr lang="ru-RU" sz="3600" dirty="0"/>
          </a:p>
          <a:p>
            <a:pPr marL="114300" indent="0">
              <a:buNone/>
            </a:pPr>
            <a:r>
              <a:rPr lang="ru-RU" sz="3600" b="1" dirty="0" smtClean="0"/>
              <a:t>	И </a:t>
            </a:r>
            <a:r>
              <a:rPr lang="ru-RU" sz="3600" b="1" dirty="0"/>
              <a:t>неделя детской книги в конце марта перестала быть главным общественно-политическим событием страны</a:t>
            </a:r>
            <a:r>
              <a:rPr lang="ru-RU" sz="3600" b="1" dirty="0" smtClean="0"/>
              <a:t>.»</a:t>
            </a:r>
            <a:endParaRPr lang="ru-RU" sz="3600" dirty="0"/>
          </a:p>
          <a:p>
            <a:pPr marL="114300" indent="0" algn="r">
              <a:buNone/>
            </a:pPr>
            <a:endParaRPr lang="ru-RU" sz="3200" b="1" dirty="0" smtClean="0"/>
          </a:p>
          <a:p>
            <a:pPr marL="114300" indent="0" algn="r">
              <a:buNone/>
            </a:pPr>
            <a:r>
              <a:rPr lang="ru-RU" sz="3200" b="1" dirty="0" smtClean="0"/>
              <a:t>Игорь </a:t>
            </a:r>
            <a:r>
              <a:rPr lang="ru-RU" sz="3200" b="1" dirty="0" err="1"/>
              <a:t>Мотяшов</a:t>
            </a:r>
            <a:r>
              <a:rPr lang="ru-RU" sz="3200" b="1" dirty="0"/>
              <a:t>, «После бала», </a:t>
            </a:r>
            <a:endParaRPr lang="ru-RU" sz="3200" b="1" dirty="0" smtClean="0"/>
          </a:p>
          <a:p>
            <a:pPr marL="114300" indent="0" algn="r">
              <a:buNone/>
            </a:pPr>
            <a:r>
              <a:rPr lang="ru-RU" sz="3200" b="1" dirty="0" smtClean="0"/>
              <a:t>журнал </a:t>
            </a:r>
            <a:r>
              <a:rPr lang="ru-RU" sz="3200" b="1" dirty="0"/>
              <a:t>«Детская литература», 1993 год, №10-11</a:t>
            </a:r>
            <a:endParaRPr lang="ru-RU" sz="3200" dirty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6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81050" y="351525"/>
            <a:ext cx="8351100" cy="42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Традиция праздника не умерла, ее спасли библиотеки, школы, дома культуры. Именно они были основными «игроками», именно туда приходили ребята на встречи с писателями и книгами, ведь Колонный зал не может вместить всех желающих. Каждый год в весенние каникулы отмечалась, отмечается и будет отмечаться                   “Неделя детской и юношеской книги”.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81050" y="351525"/>
            <a:ext cx="83511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5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51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589" y="1837001"/>
            <a:ext cx="35718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81050" y="905435"/>
            <a:ext cx="8351100" cy="3908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114300" indent="0">
              <a:buNone/>
            </a:pPr>
            <a:endParaRPr lang="ru-RU" sz="5400" dirty="0" smtClean="0"/>
          </a:p>
          <a:p>
            <a:pPr marL="114300" indent="0">
              <a:buNone/>
            </a:pPr>
            <a:endParaRPr lang="ru-RU" sz="5400" dirty="0"/>
          </a:p>
          <a:p>
            <a:pPr marL="114300" indent="0">
              <a:buNone/>
            </a:pPr>
            <a:endParaRPr lang="ru-RU" sz="5400" dirty="0" smtClean="0"/>
          </a:p>
          <a:p>
            <a:pPr marL="114300" indent="0">
              <a:buNone/>
            </a:pPr>
            <a:r>
              <a:rPr lang="ru-RU" sz="5400" dirty="0" smtClean="0"/>
              <a:t>Источники</a:t>
            </a:r>
            <a:r>
              <a:rPr lang="ru-RU" sz="5400" dirty="0"/>
              <a:t>:</a:t>
            </a:r>
          </a:p>
          <a:p>
            <a:r>
              <a:rPr lang="ru-RU" sz="5100" dirty="0" smtClean="0"/>
              <a:t> </a:t>
            </a:r>
            <a:r>
              <a:rPr lang="en-US" sz="5100" dirty="0" smtClean="0"/>
              <a:t>https</a:t>
            </a:r>
            <a:r>
              <a:rPr lang="en-US" sz="5100" dirty="0"/>
              <a:t>://alisa2002marina.blogspot.com/2017/03/blog-post_23.html</a:t>
            </a:r>
          </a:p>
          <a:p>
            <a:r>
              <a:rPr lang="ru-RU" sz="5100" dirty="0" smtClean="0"/>
              <a:t> </a:t>
            </a:r>
            <a:r>
              <a:rPr lang="en-US" sz="5100" dirty="0" smtClean="0"/>
              <a:t>https</a:t>
            </a:r>
            <a:r>
              <a:rPr lang="en-US" sz="5100" dirty="0"/>
              <a:t>://rgdb.ru/proekty/ndk/5433-unikalnyj-knizhnyj-prazdnik-ili-istoriya-nedeli- </a:t>
            </a:r>
            <a:r>
              <a:rPr lang="en-US" sz="5100" dirty="0" err="1" smtClean="0"/>
              <a:t>detskoj-knigi</a:t>
            </a:r>
            <a:endParaRPr lang="ru-RU" sz="5100" dirty="0" smtClean="0"/>
          </a:p>
          <a:p>
            <a:r>
              <a:rPr lang="ru-RU" sz="5100" u="sng" dirty="0">
                <a:hlinkClick r:id="rId3"/>
              </a:rPr>
              <a:t>https://youtu.be/TFLL-g4Ra-Y</a:t>
            </a:r>
            <a:r>
              <a:rPr lang="ru-RU" sz="5100" dirty="0"/>
              <a:t>- </a:t>
            </a:r>
            <a:r>
              <a:rPr lang="ru-RU" sz="5100" dirty="0" smtClean="0"/>
              <a:t>видео</a:t>
            </a:r>
          </a:p>
          <a:p>
            <a:r>
              <a:rPr lang="ru-RU" sz="5100" u="sng" dirty="0">
                <a:hlinkClick r:id="rId4"/>
              </a:rPr>
              <a:t>https://</a:t>
            </a:r>
            <a:r>
              <a:rPr lang="ru-RU" sz="5100" u="sng" dirty="0" smtClean="0">
                <a:hlinkClick r:id="rId4"/>
              </a:rPr>
              <a:t>youtu.be/eg16h8VetWM</a:t>
            </a:r>
            <a:r>
              <a:rPr lang="ru-RU" sz="5100" u="sng" dirty="0" smtClean="0"/>
              <a:t> - песня</a:t>
            </a:r>
            <a:endParaRPr lang="ru-RU" sz="5100" dirty="0"/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endParaRPr lang="ru-RU" sz="5400" dirty="0" smtClean="0"/>
          </a:p>
          <a:p>
            <a:pPr marL="114300" indent="0">
              <a:buNone/>
            </a:pPr>
            <a:endParaRPr lang="en-US" sz="5400" dirty="0" smtClean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sz="51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8329" y="169310"/>
            <a:ext cx="2590799" cy="197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5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40925" y="85344"/>
            <a:ext cx="8857130" cy="4702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Попытки проведения праздников детской книги предпринимались неоднократно. В июне 1928 года около 40 детских библиотек Москвы организовали необычный праздник детской книги: по всем шести районам города прошло торжественное шествие юных читателей с разноцветными транспарантами и плакатами в виде обложек книг и любимых персонажей. На следующий день все колонны направились на общий книжный базар.</a:t>
            </a:r>
            <a:endParaRPr sz="28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462785" y="212774"/>
            <a:ext cx="4421900" cy="4651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Детские библиотеки</a:t>
            </a: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высту-пившие </a:t>
            </a: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со своими читательскими колоннами, положили </a:t>
            </a:r>
            <a: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прекрасный почин</a:t>
            </a: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000" i="1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Это </a:t>
            </a: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дело надо поддержать, распространить его вширь, перебросить в другие города, села и создать настоящий совершенно новый культурный ежегодный праздник — праздник детской книги». </a:t>
            </a:r>
            <a:endParaRPr sz="2000" i="1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FF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Пионерская правда, 1928 год, №48</a:t>
            </a:r>
            <a:endParaRPr sz="2000" b="1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893" y="1877568"/>
            <a:ext cx="2121874" cy="314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000" y="113213"/>
            <a:ext cx="2121877" cy="3140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478306" y="301375"/>
            <a:ext cx="5353994" cy="45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	Именно </a:t>
            </a:r>
            <a:r>
              <a:rPr lang="ru" sz="2000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в рамках этого праздника Владимир Маяковский 11 июня выступал в Большом зале Консерватории с чтением стихотворения «Кем быть?». Участие Маяковского в празднике детской книги было снято оператором кинохроники для картины «Книжкин день», сделанной по заказу Госиздата. Следы этой хроники утеряны, но само название возродилось в слегка измененном виде через 15 лет.</a:t>
            </a:r>
            <a:endParaRPr sz="2000"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6" name="Google Shape;76;p16" descr="Кем быть? Стихотворение В.В.Маяковского" title="Кем быть? В.В.Маяковский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23" y="301375"/>
            <a:ext cx="3281083" cy="4109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529357" y="420800"/>
            <a:ext cx="3383700" cy="455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" sz="2000" dirty="0" smtClean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Праздник </a:t>
            </a:r>
            <a:r>
              <a:rPr lang="ru" sz="2000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под названием Неделя детской книги состоялся в 1929 году и был приурочен к 10-летию Госиздата - </a:t>
            </a:r>
            <a:r>
              <a:rPr lang="ru" sz="2000" i="1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«самой большой в мире фабрики по социалистической обработке человеческих мозгов».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00" y="420800"/>
            <a:ext cx="5143875" cy="34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07050" y="3903875"/>
            <a:ext cx="4875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Десять лет Госиздата. Неделя детской книги, 1929 год</a:t>
            </a:r>
            <a:endParaRPr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273925" y="249775"/>
            <a:ext cx="4558500" cy="43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«19 </a:t>
            </a: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мая Госиздат (Государственное издательство) празднует десятилетие своего рождения</a:t>
            </a: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Лучшие </a:t>
            </a: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подарки Госиздату: </a:t>
            </a:r>
            <a:endParaRPr lang="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Пионеры-книгоноши</a:t>
            </a: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Пополнение библиотек. 3. Борьба с плохой книгой. 4. Группы коллективного чтения книг».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Пионерская правда, 1929 год, №53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«Мы принимаем живое участье.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Неделя детской книги в разгаре.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тратя карманные деньги на сласти,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Покупаем книгу на книжном базаре».</a:t>
            </a:r>
            <a:endParaRPr sz="20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Пионерская правда, 1929 год, №53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50" y="698200"/>
            <a:ext cx="3969125" cy="36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740075" y="4375675"/>
            <a:ext cx="270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Пионерская правда, 1929 год, №53.</a:t>
            </a:r>
            <a:endParaRPr sz="16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" y="2712575"/>
            <a:ext cx="33298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047626" y="161365"/>
            <a:ext cx="6024655" cy="4665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 dirty="0">
                <a:solidFill>
                  <a:srgbClr val="505050"/>
                </a:solidFill>
                <a:highlight>
                  <a:srgbClr val="DFDAD5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Традиционная неделя детской книги родилась в 1943 г. - в разгар Великой Отечественной войны - по предложению замечательного писателя Льва Кассиля, который и открыл первую Неделю в Москве. А началось все так. Шла война, продукты выдавали по карточкам, в домах было холодно. Вдруг по Москве прокатился слух о том, что в Колонном зале Дома Союзов состоится день детской книги, куда придут знаменитые писатели, поэты и художники.Начало традиционному празднику детской книги положила масштабная встреча писателей и юных читателей, которая первый раз состоялась 26 марта 1943 года в Москве. Затеял этот праздник писатель Лев Кассиль, поддержал Детгиз вместе с популярными авторами. Назвали праздник «День детской книги» или, с легкой руки Кассиля, «Книжкины именины».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9" y="506135"/>
            <a:ext cx="2786125" cy="14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3386"/>
            <a:ext cx="3423275" cy="28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218329" y="195750"/>
            <a:ext cx="5614121" cy="4675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и очевидцы этой первой детской Недели вспоминают: «Ранним утром 26 марта из станций метро «Охотный ряд» и «Площадь Свердлова», трамваев и троллейбусов выбегали мальчики и девочки в стоптанных башмаках, залатанных валенках, стареньких курточках. Позади вторая военная зима, и бледные, исхудавшие лица ребят - еще одно свидетельство тяжелой поры. Но глаза... ребячьи глаза горят, оживление нарастает по мере приближения к известнейшему в мире зданию - Дому Союзов. Здесь, прямо у входа, их встречают мужчина и женщина - оба в военной форме. Майор с орденом Красной Звезды - директор детского издательства Людмила Викторовна Дубровина. И Лев Абрамович Кассиль в командирском морском кителе с орденом «Знак Почета».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00" y="195750"/>
            <a:ext cx="2109375" cy="14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401825" y="116541"/>
            <a:ext cx="4473234" cy="4151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Нарядный зал Дома Союзов был переполнен детьми из разных уголков Москвы. Непривычно щурясь от яркого света люстр, дети слушали, что расскажут им хорошо знакомые по книжкам детские писатели и поэты. В Колонный зал Дома союзов к московским школьникам пришли С. Маршак, К. Чуковский, Л. Кассиль, А. Барто, М. Прилежаева, </a:t>
            </a:r>
            <a:r>
              <a:rPr lang="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М.М. Пришвин З</a:t>
            </a:r>
            <a:r>
              <a:rPr lang="ru" sz="2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Воскресенская, С. Михалков (некоторые специально приехали с фронта!). </a:t>
            </a:r>
            <a:endParaRPr sz="2000" dirty="0">
              <a:solidFill>
                <a:srgbClr val="0000FF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76" y="744438"/>
            <a:ext cx="4294249" cy="35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1063</Words>
  <Application>Microsoft Office PowerPoint</Application>
  <PresentationFormat>Экран (16:9)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Rubik_Regular</vt:lpstr>
      <vt:lpstr>Times New Roman</vt:lpstr>
      <vt:lpstr>Verdana</vt:lpstr>
      <vt:lpstr>Simple Light</vt:lpstr>
      <vt:lpstr>ИСТОРИЯ ПРАЗДНИКА.</vt:lpstr>
      <vt:lpstr>Презентация PowerPoint</vt:lpstr>
      <vt:lpstr>«Детские библиотеки, высту-пившие со своими читательскими колоннами, положили прекрасный почин.  Это дело надо поддержать, распространить его вширь, перебросить в другие города, села и создать настоящий совершенно новый культурный ежегодный праздник — праздник детской книги».  Пионерская правда, 1928 год, №48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Фадеев и А. Барто на встрече с читателями 1945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ПРАЗДНИКА.</dc:title>
  <dc:creator>teacher</dc:creator>
  <cp:lastModifiedBy>Учетная запись Майкрософт</cp:lastModifiedBy>
  <cp:revision>10</cp:revision>
  <dcterms:modified xsi:type="dcterms:W3CDTF">2023-03-09T13:07:04Z</dcterms:modified>
</cp:coreProperties>
</file>