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8" r:id="rId4"/>
  </p:sldMasterIdLst>
  <p:notesMasterIdLst>
    <p:notesMasterId r:id="rId24"/>
  </p:notesMasterIdLst>
  <p:handoutMasterIdLst>
    <p:handoutMasterId r:id="rId25"/>
  </p:handoutMasterIdLst>
  <p:sldIdLst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2" r:id="rId2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87" d="100"/>
          <a:sy n="87" d="100"/>
        </p:scale>
        <p:origin x="298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28.10.2022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47A0EA-F06C-4040-8BE7-57EFF84CBD9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5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91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49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57527-A26C-487F-8B30-2E762918AAFB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9471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7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4A38-064E-4FD3-ADDA-813D070CCDEC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2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D35B-A72A-47CE-BC7F-8E47A98042F7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5FC7-2B8E-409D-848C-109CED0920CB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7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A6FA-49D8-40F0-9874-72AAFBF9C152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07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E139-3DCD-45B3-A256-BC4A45460039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5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C68-AEAE-47A6-9F44-4FA6ECD045F6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297-96D5-47D9-A057-97E3A0064DBB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63A3AD06-A2F7-42F2-8394-5FE48A31B1CA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7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F9B5-42A6-4D3C-A117-7204DD0BD50D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1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24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1884" y="2276873"/>
            <a:ext cx="9172128" cy="12241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5400" b="1" dirty="0">
                <a:cs typeface="Mongolian Baiti" panose="03000500000000000000" pitchFamily="66" charset="0"/>
              </a:rPr>
              <a:t>ПРОФЕССИЯ БИБЛИОТЕКАРЯ</a:t>
            </a:r>
            <a:endParaRPr lang="nl-NL" altLang="ru-RU" sz="54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26" name="Picture 2" descr="Книжная библио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943"/>
            <a:ext cx="12188825" cy="63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1964" y="2564904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cs typeface="Mongolian Baiti" panose="03000500000000000000" pitchFamily="66" charset="0"/>
              </a:rPr>
              <a:t>ПРОФЕССИЯ БИБЛИОТЕКАРЯ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756" y="5229200"/>
            <a:ext cx="9145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ГБОУ </a:t>
            </a:r>
            <a:r>
              <a:rPr lang="ru-RU" sz="1800" b="1" dirty="0">
                <a:solidFill>
                  <a:schemeClr val="bg1"/>
                </a:solidFill>
              </a:rPr>
              <a:t>Лицей № 244 </a:t>
            </a:r>
            <a:r>
              <a:rPr lang="ru-RU" sz="1800" b="1" dirty="0" smtClean="0">
                <a:solidFill>
                  <a:schemeClr val="bg1"/>
                </a:solidFill>
              </a:rPr>
              <a:t>Кировского </a:t>
            </a:r>
            <a:r>
              <a:rPr lang="ru-RU" sz="1800" b="1" dirty="0">
                <a:solidFill>
                  <a:schemeClr val="bg1"/>
                </a:solidFill>
              </a:rPr>
              <a:t>района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</a:rPr>
              <a:t>Г. </a:t>
            </a:r>
            <a:r>
              <a:rPr lang="ru-RU" sz="1800" b="1" dirty="0" err="1">
                <a:solidFill>
                  <a:schemeClr val="bg1"/>
                </a:solidFill>
              </a:rPr>
              <a:t>Санкт-петербурга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bg1"/>
                </a:solidFill>
              </a:rPr>
              <a:t>Зав.библиотекой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Якимова </a:t>
            </a:r>
            <a:r>
              <a:rPr lang="ru-RU" sz="1800" b="1" dirty="0">
                <a:solidFill>
                  <a:schemeClr val="bg1"/>
                </a:solidFill>
              </a:rPr>
              <a:t>Е.Г</a:t>
            </a:r>
            <a:r>
              <a:rPr lang="ru-RU" sz="1800" b="1" dirty="0"/>
              <a:t>. </a:t>
            </a:r>
            <a:r>
              <a:rPr lang="ru-RU" sz="1800" b="1" dirty="0" smtClean="0">
                <a:solidFill>
                  <a:schemeClr val="bg1"/>
                </a:solidFill>
              </a:rPr>
              <a:t>                                                     2022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1\Documents\Ковальчук Н.Н\Библиотеки мира\Соф. собор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573" y="116632"/>
            <a:ext cx="4786346" cy="635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2324" y="357166"/>
            <a:ext cx="5832648" cy="5592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	</a:t>
            </a:r>
            <a:r>
              <a:rPr lang="ru-RU" sz="3200" b="1" i="1" dirty="0">
                <a:solidFill>
                  <a:srgbClr val="002060"/>
                </a:solidFill>
              </a:rPr>
              <a:t>Вторая по величине крупнейшая библиотека находилась в Великом Новгороде.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            Книжный фонд библиотеки  располагался в Софийском соборе и насчитывал около тысячи рукописных книг в кожаных переплетах и старопечатных изданий.</a:t>
            </a:r>
          </a:p>
        </p:txBody>
      </p:sp>
    </p:spTree>
    <p:extLst>
      <p:ext uri="{BB962C8B-B14F-4D97-AF65-F5344CB8AC3E}">
        <p14:creationId xmlns:p14="http://schemas.microsoft.com/office/powerpoint/2010/main" val="1541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6495" y="188640"/>
            <a:ext cx="6208477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600" b="1" i="1" dirty="0">
                <a:solidFill>
                  <a:srgbClr val="0070C0"/>
                </a:solidFill>
              </a:rPr>
              <a:t>Значение первых библиотек, которые были  и просветительскими учреждениями, и книжными мастерскими, и ”книгохранилищами” огромно: они сберегли и сохранили для нас ценнейшие памятники старины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 descr="C:\Users\user11\Documents\Ковальчук Н.Н\История библиотек\Повесть временных лет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29437" y="188640"/>
            <a:ext cx="4067621" cy="62474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98268" y="5157193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Повесть временных лет.</a:t>
            </a:r>
          </a:p>
          <a:p>
            <a:pPr algn="ctr"/>
            <a:r>
              <a:rPr lang="ru-RU" b="1" dirty="0"/>
              <a:t>971 г.</a:t>
            </a:r>
          </a:p>
        </p:txBody>
      </p:sp>
    </p:spTree>
    <p:extLst>
      <p:ext uri="{BB962C8B-B14F-4D97-AF65-F5344CB8AC3E}">
        <p14:creationId xmlns:p14="http://schemas.microsoft.com/office/powerpoint/2010/main" val="17074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11\Documents\Ковальчук Н.Н\История библиотек\Слово о полку Игорев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286" y="278668"/>
            <a:ext cx="3507958" cy="60456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17584" y="4653136"/>
            <a:ext cx="348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Слово о полку Игореве.</a:t>
            </a:r>
          </a:p>
          <a:p>
            <a:pPr algn="ctr"/>
            <a:r>
              <a:rPr lang="ru-RU" b="1" dirty="0"/>
              <a:t>1185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6780" y="318155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Изборник Святослава</a:t>
            </a:r>
          </a:p>
          <a:p>
            <a:pPr algn="ctr"/>
            <a:r>
              <a:rPr lang="ru-RU" b="1" dirty="0"/>
              <a:t>1073 г.</a:t>
            </a:r>
          </a:p>
        </p:txBody>
      </p:sp>
      <p:pic>
        <p:nvPicPr>
          <p:cNvPr id="4099" name="Picture 3" descr="C:\Users\user11\Documents\Ковальчук Н.Н\История библиотек\Остромирово Евангел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136" y="111308"/>
            <a:ext cx="2571768" cy="35004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70656" y="137986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Остромирово Евангелие</a:t>
            </a:r>
          </a:p>
          <a:p>
            <a:r>
              <a:rPr lang="ru-RU" b="1" dirty="0"/>
              <a:t>1056-1057 гг.</a:t>
            </a: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9809188" y="592933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Admin\Мои документы\Мама\презентация\избор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5866" y="868275"/>
            <a:ext cx="2932068" cy="1986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1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иблиотека картинки фоны для презентаций 32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412776"/>
            <a:ext cx="8568953" cy="374441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800" dirty="0">
                <a:solidFill>
                  <a:srgbClr val="002060"/>
                </a:solidFill>
              </a:rPr>
              <a:t>Библиотеки, несмотря на своё монастырское происхождение, сразу создавались как универсальные. </a:t>
            </a:r>
          </a:p>
          <a:p>
            <a:pPr marL="0" indent="0" algn="ctr">
              <a:buNone/>
              <a:defRPr/>
            </a:pPr>
            <a:r>
              <a:rPr lang="ru-RU" sz="2800" dirty="0">
                <a:solidFill>
                  <a:srgbClr val="002060"/>
                </a:solidFill>
              </a:rPr>
              <a:t>В них хранились церковные сочинения, книги по грамматике, логике, поэтике, юриспруденции, астрономии, географии, философии, а также притчи, загадки, разнообразные поучения, сборники рассказов на греческом языке, сочинения энциклопедического характера. Это неизбежно требовало от библиотекаря-монаха столь же универсальных знаний. </a:t>
            </a:r>
          </a:p>
        </p:txBody>
      </p:sp>
    </p:spTree>
    <p:extLst>
      <p:ext uri="{BB962C8B-B14F-4D97-AF65-F5344CB8AC3E}">
        <p14:creationId xmlns:p14="http://schemas.microsoft.com/office/powerpoint/2010/main" val="977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2" y="980728"/>
            <a:ext cx="5142756" cy="377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59" name="Прямоугольник 1"/>
          <p:cNvSpPr>
            <a:spLocks noChangeArrowheads="1"/>
          </p:cNvSpPr>
          <p:nvPr/>
        </p:nvSpPr>
        <p:spPr bwMode="auto">
          <a:xfrm>
            <a:off x="5518348" y="260649"/>
            <a:ext cx="604867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/>
              <a:t>С появлением приказов появились и приказные (ведомственные) библиотеки, которые обслуживались уже специальными работниками — приказными дьяками. Для этой работы требовалось непременное знание современных иностранных языков, а также латыни. </a:t>
            </a:r>
          </a:p>
        </p:txBody>
      </p:sp>
    </p:spTree>
    <p:extLst>
      <p:ext uri="{BB962C8B-B14F-4D97-AF65-F5344CB8AC3E}">
        <p14:creationId xmlns:p14="http://schemas.microsoft.com/office/powerpoint/2010/main" val="20970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260648"/>
            <a:ext cx="9505056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83" name="Прямоугольник 1"/>
          <p:cNvSpPr>
            <a:spLocks noChangeArrowheads="1"/>
          </p:cNvSpPr>
          <p:nvPr/>
        </p:nvSpPr>
        <p:spPr bwMode="auto">
          <a:xfrm>
            <a:off x="765820" y="3153372"/>
            <a:ext cx="1087320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b="1" dirty="0"/>
              <a:t>Государственные реформы в сфере политики, экономики, культуры и образования, проведенные в первой четверти XVIII века Петром I, имели огромное значение и для развития библиотек. </a:t>
            </a:r>
          </a:p>
          <a:p>
            <a:r>
              <a:rPr lang="ru-RU" altLang="ru-RU" sz="2800" b="1" dirty="0"/>
              <a:t>К тому времени библиотекари уже </a:t>
            </a:r>
            <a:r>
              <a:rPr lang="ru-RU" altLang="ru-RU" sz="2800" b="1" dirty="0" smtClean="0"/>
              <a:t>завоевали</a:t>
            </a:r>
          </a:p>
          <a:p>
            <a:r>
              <a:rPr lang="ru-RU" altLang="ru-RU" sz="2800" b="1" dirty="0" smtClean="0"/>
              <a:t> </a:t>
            </a:r>
            <a:r>
              <a:rPr lang="ru-RU" altLang="ru-RU" sz="2800" b="1" dirty="0"/>
              <a:t>столь высокую репутацию, что сам Петр </a:t>
            </a:r>
            <a:endParaRPr lang="ru-RU" altLang="ru-RU" sz="2800" b="1" dirty="0" smtClean="0"/>
          </a:p>
          <a:p>
            <a:r>
              <a:rPr lang="ru-RU" altLang="ru-RU" sz="2800" b="1" dirty="0" smtClean="0"/>
              <a:t>рассматривал </a:t>
            </a:r>
            <a:r>
              <a:rPr lang="ru-RU" altLang="ru-RU" sz="2800" b="1" dirty="0"/>
              <a:t>их как </a:t>
            </a:r>
            <a:endParaRPr lang="ru-RU" altLang="ru-RU" sz="2800" b="1" dirty="0" smtClean="0"/>
          </a:p>
          <a:p>
            <a:r>
              <a:rPr lang="ru-RU" altLang="ru-RU" sz="2800" b="1" dirty="0" smtClean="0"/>
              <a:t>«</a:t>
            </a:r>
            <a:r>
              <a:rPr lang="ru-RU" altLang="ru-RU" sz="2800" b="1" dirty="0"/>
              <a:t>командиров над академиками». </a:t>
            </a:r>
          </a:p>
        </p:txBody>
      </p:sp>
    </p:spTree>
    <p:extLst>
      <p:ext uri="{BB962C8B-B14F-4D97-AF65-F5344CB8AC3E}">
        <p14:creationId xmlns:p14="http://schemas.microsoft.com/office/powerpoint/2010/main" val="8660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" y="-1"/>
            <a:ext cx="214153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507" name="Прямоугольник 1"/>
          <p:cNvSpPr>
            <a:spLocks noChangeArrowheads="1"/>
          </p:cNvSpPr>
          <p:nvPr/>
        </p:nvSpPr>
        <p:spPr bwMode="auto">
          <a:xfrm>
            <a:off x="405780" y="188640"/>
            <a:ext cx="1152128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3200" b="1" dirty="0"/>
              <a:t>XIX век — воистину век книги, век библиотек и век библиотекарей. Бурно развивается </a:t>
            </a:r>
            <a:endParaRPr lang="ru-RU" altLang="ru-RU" sz="3200" b="1" dirty="0" smtClean="0"/>
          </a:p>
          <a:p>
            <a:pPr algn="r"/>
            <a:r>
              <a:rPr lang="ru-RU" altLang="ru-RU" sz="3200" b="1" dirty="0" smtClean="0"/>
              <a:t>типографская </a:t>
            </a:r>
            <a:r>
              <a:rPr lang="ru-RU" altLang="ru-RU" sz="3200" b="1" dirty="0"/>
              <a:t>деятельность, </a:t>
            </a:r>
            <a:endParaRPr lang="ru-RU" altLang="ru-RU" sz="3200" b="1" dirty="0" smtClean="0"/>
          </a:p>
          <a:p>
            <a:pPr algn="r"/>
            <a:r>
              <a:rPr lang="ru-RU" altLang="ru-RU" sz="3200" b="1" dirty="0" smtClean="0"/>
              <a:t>что </a:t>
            </a:r>
            <a:r>
              <a:rPr lang="ru-RU" altLang="ru-RU" sz="3200" b="1" dirty="0"/>
              <a:t>способствует росту числа книг и библиотек. </a:t>
            </a:r>
            <a:endParaRPr lang="ru-RU" altLang="ru-RU" sz="3200" b="1" dirty="0" smtClean="0"/>
          </a:p>
          <a:p>
            <a:pPr algn="r"/>
            <a:r>
              <a:rPr lang="ru-RU" altLang="ru-RU" sz="3200" b="1" dirty="0" smtClean="0"/>
              <a:t>А </a:t>
            </a:r>
            <a:r>
              <a:rPr lang="ru-RU" altLang="ru-RU" sz="3200" b="1" dirty="0"/>
              <a:t>это неизбежно влекло за собой </a:t>
            </a:r>
            <a:endParaRPr lang="ru-RU" altLang="ru-RU" sz="3200" b="1" dirty="0" smtClean="0"/>
          </a:p>
          <a:p>
            <a:pPr algn="r"/>
            <a:r>
              <a:rPr lang="ru-RU" altLang="ru-RU" sz="3200" b="1" dirty="0" smtClean="0"/>
              <a:t>все </a:t>
            </a:r>
            <a:r>
              <a:rPr lang="ru-RU" altLang="ru-RU" sz="3200" b="1" dirty="0"/>
              <a:t>возрастающий спрос на библиотечных служащих.</a:t>
            </a:r>
          </a:p>
          <a:p>
            <a:r>
              <a:rPr lang="ru-RU" altLang="ru-RU" sz="3200" b="1" dirty="0" smtClean="0"/>
              <a:t>Профессия </a:t>
            </a:r>
            <a:r>
              <a:rPr lang="ru-RU" altLang="ru-RU" sz="3200" b="1" dirty="0"/>
              <a:t>становится престижной, </a:t>
            </a:r>
            <a:endParaRPr lang="ru-RU" altLang="ru-RU" sz="3200" b="1" dirty="0" smtClean="0"/>
          </a:p>
          <a:p>
            <a:r>
              <a:rPr lang="ru-RU" altLang="ru-RU" sz="3200" b="1" dirty="0" smtClean="0"/>
              <a:t>работать </a:t>
            </a:r>
            <a:r>
              <a:rPr lang="ru-RU" altLang="ru-RU" sz="3200" b="1" dirty="0"/>
              <a:t>в библиотеки идут </a:t>
            </a:r>
            <a:endParaRPr lang="ru-RU" altLang="ru-RU" sz="3200" b="1" dirty="0" smtClean="0"/>
          </a:p>
          <a:p>
            <a:r>
              <a:rPr lang="ru-RU" altLang="ru-RU" sz="3200" b="1" dirty="0" smtClean="0"/>
              <a:t>выпускники </a:t>
            </a:r>
            <a:r>
              <a:rPr lang="ru-RU" altLang="ru-RU" sz="3200" b="1" dirty="0"/>
              <a:t>университетов и академий</a:t>
            </a:r>
            <a:r>
              <a:rPr lang="ru-RU" altLang="ru-RU" sz="3200" b="1" dirty="0" smtClean="0"/>
              <a:t>,</a:t>
            </a:r>
          </a:p>
          <a:p>
            <a:r>
              <a:rPr lang="ru-RU" altLang="ru-RU" sz="3200" b="1" dirty="0" smtClean="0"/>
              <a:t> </a:t>
            </a:r>
            <a:r>
              <a:rPr lang="ru-RU" altLang="ru-RU" sz="3200" b="1" dirty="0"/>
              <a:t>писатели, художники. </a:t>
            </a:r>
          </a:p>
        </p:txBody>
      </p:sp>
    </p:spTree>
    <p:extLst>
      <p:ext uri="{BB962C8B-B14F-4D97-AF65-F5344CB8AC3E}">
        <p14:creationId xmlns:p14="http://schemas.microsoft.com/office/powerpoint/2010/main" val="16138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88640"/>
            <a:ext cx="10300445" cy="5507311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3600" dirty="0"/>
              <a:t>Моментом осознания библиотечной профессии считается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1876 г.</a:t>
            </a:r>
            <a:r>
              <a:rPr lang="ru-RU" sz="3600" dirty="0"/>
              <a:t> – год учреждения первого в мире профессионального объединения библиотекарей — Американской библиотечной ассоциации.</a:t>
            </a:r>
          </a:p>
          <a:p>
            <a:pPr marL="0" indent="0" algn="ctr">
              <a:buNone/>
              <a:defRPr/>
            </a:pPr>
            <a:r>
              <a:rPr lang="ru-RU" sz="3600" dirty="0" smtClean="0"/>
              <a:t>Преподавание </a:t>
            </a:r>
            <a:r>
              <a:rPr lang="ru-RU" sz="3600" dirty="0"/>
              <a:t>профессиональных библиотечных знаний ведёт своё начало с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1887 г.</a:t>
            </a:r>
            <a:r>
              <a:rPr lang="ru-RU" sz="3600" dirty="0"/>
              <a:t>, когда одновременно открылись в Германии университетская кафедра по библиотековедению, а в США первая библиотечная школа.</a:t>
            </a:r>
          </a:p>
        </p:txBody>
      </p:sp>
    </p:spTree>
    <p:extLst>
      <p:ext uri="{BB962C8B-B14F-4D97-AF65-F5344CB8AC3E}">
        <p14:creationId xmlns:p14="http://schemas.microsoft.com/office/powerpoint/2010/main" val="32862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88641"/>
            <a:ext cx="10228437" cy="565177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sz="3600" dirty="0" smtClean="0"/>
          </a:p>
          <a:p>
            <a:pPr marL="0" indent="0" algn="ctr">
              <a:buNone/>
              <a:defRPr/>
            </a:pPr>
            <a:r>
              <a:rPr lang="ru-RU" sz="3600" dirty="0" smtClean="0"/>
              <a:t>К </a:t>
            </a:r>
            <a:r>
              <a:rPr lang="ru-RU" sz="3600" dirty="0"/>
              <a:t>началу XX века огромная, но все ещё толком не отлаженная система библиотек терпит крах.</a:t>
            </a:r>
          </a:p>
          <a:p>
            <a:pPr marL="0" indent="0" algn="ctr">
              <a:buNone/>
              <a:defRPr/>
            </a:pPr>
            <a:r>
              <a:rPr lang="ru-RU" sz="3600" dirty="0"/>
              <a:t> Обилие типов и видов библиотек, отсутствие общих уставов, а также взаимодействия и планов развития, подчинённость различным ведомствам — все это затрудняло работу библиотекарей. К тому же, фонды стали огромными. Системы учёта и обработки устарели, библиотекари не справлялись,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назревала реформа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6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11152775" cy="1872208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>
                <a:solidFill>
                  <a:srgbClr val="7030A0"/>
                </a:solidFill>
              </a:rPr>
              <a:t/>
            </a:r>
            <a:br>
              <a:rPr lang="ru-RU" sz="9600" b="1" dirty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2" name="Объект 2"/>
          <p:cNvSpPr>
            <a:spLocks noGrp="1"/>
          </p:cNvSpPr>
          <p:nvPr>
            <p:ph idx="1"/>
          </p:nvPr>
        </p:nvSpPr>
        <p:spPr>
          <a:xfrm>
            <a:off x="693813" y="332656"/>
            <a:ext cx="9721080" cy="4968552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4400" dirty="0"/>
          </a:p>
          <a:p>
            <a:pPr marL="0" indent="0" algn="ctr">
              <a:buNone/>
            </a:pPr>
            <a:endParaRPr lang="ru-RU" altLang="ru-RU" sz="4000" dirty="0"/>
          </a:p>
          <a:p>
            <a:pPr marL="0" indent="0" algn="ctr">
              <a:buNone/>
            </a:pPr>
            <a:r>
              <a:rPr lang="ru-RU" altLang="ru-RU" sz="4000" dirty="0" smtClean="0"/>
              <a:t> </a:t>
            </a:r>
            <a:r>
              <a:rPr lang="ru-RU" altLang="ru-RU" sz="4800" dirty="0">
                <a:solidFill>
                  <a:srgbClr val="0070C0"/>
                </a:solidFill>
              </a:rPr>
              <a:t>Зарождение и развитие профессии библиотекаря</a:t>
            </a:r>
          </a:p>
        </p:txBody>
      </p:sp>
    </p:spTree>
    <p:extLst>
      <p:ext uri="{BB962C8B-B14F-4D97-AF65-F5344CB8AC3E}">
        <p14:creationId xmlns:p14="http://schemas.microsoft.com/office/powerpoint/2010/main" val="666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5780" y="188641"/>
            <a:ext cx="5594075" cy="57606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dirty="0" smtClean="0"/>
          </a:p>
          <a:p>
            <a:pPr marL="0" indent="0" algn="ctr">
              <a:buNone/>
              <a:defRPr/>
            </a:pPr>
            <a:r>
              <a:rPr lang="ru-RU" sz="3200" dirty="0" smtClean="0"/>
              <a:t>Библиотечная </a:t>
            </a:r>
            <a:r>
              <a:rPr lang="ru-RU" sz="3200" dirty="0"/>
              <a:t>профессия возникла вместе с шумерской культурой, где впервые появились глиняные каталоги, т.е. первые библиотеки появились на древнем Востоке. </a:t>
            </a:r>
            <a:r>
              <a:rPr lang="ru-RU" sz="3200" dirty="0" err="1"/>
              <a:t>Ниппурская</a:t>
            </a:r>
            <a:r>
              <a:rPr lang="ru-RU" sz="3200" dirty="0"/>
              <a:t> библиотека глиняных табличек, </a:t>
            </a:r>
            <a:r>
              <a:rPr lang="ru-RU" sz="3200" dirty="0" err="1"/>
              <a:t>ниневийское</a:t>
            </a:r>
            <a:r>
              <a:rPr lang="ru-RU" sz="3200" dirty="0"/>
              <a:t> собрание клинописи царя </a:t>
            </a:r>
            <a:r>
              <a:rPr lang="ru-RU" sz="3200" dirty="0" err="1"/>
              <a:t>Ашшурбанипала</a:t>
            </a:r>
            <a:r>
              <a:rPr lang="ru-RU" sz="3200" dirty="0"/>
              <a:t>, тысячи папирусов </a:t>
            </a:r>
            <a:r>
              <a:rPr lang="ru-RU" sz="3200" dirty="0" err="1"/>
              <a:t>Рамзеса</a:t>
            </a:r>
            <a:r>
              <a:rPr lang="ru-RU" sz="3200" dirty="0"/>
              <a:t> II…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267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25028"/>
            <a:ext cx="5715000" cy="42862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058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0" name="Прямоугольник 2"/>
          <p:cNvSpPr>
            <a:spLocks noChangeArrowheads="1"/>
          </p:cNvSpPr>
          <p:nvPr/>
        </p:nvSpPr>
        <p:spPr bwMode="auto">
          <a:xfrm>
            <a:off x="405780" y="227014"/>
            <a:ext cx="1029714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/>
              <a:t>В Греции появилось само слово «библиотека», произошедшее от греческого  — собрание книг. Античные библиотеки были в собственном смысле слова читальнями, приходящих читателей обслуживали хорошо обученные рабы. Как только в Афинах появилась первая публичная библиотека </a:t>
            </a:r>
            <a:r>
              <a:rPr lang="ru-RU" altLang="ru-RU" sz="2800" b="1" dirty="0" err="1"/>
              <a:t>Писистрата</a:t>
            </a:r>
            <a:r>
              <a:rPr lang="ru-RU" altLang="ru-RU" sz="2800" b="1" dirty="0"/>
              <a:t>, место библиотекаря сразу же стало уважаемым и почётным.</a:t>
            </a:r>
          </a:p>
        </p:txBody>
      </p:sp>
      <p:pic>
        <p:nvPicPr>
          <p:cNvPr id="2682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9" y="3067050"/>
            <a:ext cx="57150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9" y="1"/>
            <a:ext cx="11953328" cy="68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4" name="Прямоугольник 1"/>
          <p:cNvSpPr>
            <a:spLocks noChangeArrowheads="1"/>
          </p:cNvSpPr>
          <p:nvPr/>
        </p:nvSpPr>
        <p:spPr bwMode="auto">
          <a:xfrm>
            <a:off x="117749" y="332656"/>
            <a:ext cx="626469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/>
              <a:t>В Риме библиотеки располагались </a:t>
            </a:r>
            <a:r>
              <a:rPr lang="ru-RU" altLang="ru-RU" sz="3200" b="1" dirty="0" smtClean="0"/>
              <a:t>в </a:t>
            </a:r>
            <a:r>
              <a:rPr lang="ru-RU" altLang="ru-RU" sz="3200" b="1" dirty="0"/>
              <a:t>основном на загородных виллах, </a:t>
            </a:r>
            <a:endParaRPr lang="ru-RU" altLang="ru-RU" sz="3200" b="1" dirty="0" smtClean="0"/>
          </a:p>
          <a:p>
            <a:r>
              <a:rPr lang="ru-RU" altLang="ru-RU" sz="3200" b="1" dirty="0" smtClean="0"/>
              <a:t>их </a:t>
            </a:r>
            <a:r>
              <a:rPr lang="ru-RU" altLang="ru-RU" sz="3200" b="1" dirty="0"/>
              <a:t>хранители из простой </a:t>
            </a:r>
            <a:endParaRPr lang="ru-RU" altLang="ru-RU" sz="3200" b="1" dirty="0" smtClean="0"/>
          </a:p>
          <a:p>
            <a:r>
              <a:rPr lang="ru-RU" altLang="ru-RU" sz="3200" b="1" dirty="0" smtClean="0"/>
              <a:t>обслуги со </a:t>
            </a:r>
            <a:r>
              <a:rPr lang="ru-RU" altLang="ru-RU" sz="3200" b="1" dirty="0"/>
              <a:t>временем превратились в изысканных интеллектуалов, с которыми не гнушались обсуждать философские вопросы даже </a:t>
            </a:r>
            <a:endParaRPr lang="ru-RU" altLang="ru-RU" sz="3200" b="1" dirty="0" smtClean="0"/>
          </a:p>
          <a:p>
            <a:r>
              <a:rPr lang="ru-RU" altLang="ru-RU" sz="3200" b="1" dirty="0" smtClean="0"/>
              <a:t>самые </a:t>
            </a:r>
            <a:r>
              <a:rPr lang="ru-RU" altLang="ru-RU" sz="3200" b="1" dirty="0"/>
              <a:t>высокомерные патриции.</a:t>
            </a:r>
          </a:p>
        </p:txBody>
      </p:sp>
      <p:pic>
        <p:nvPicPr>
          <p:cNvPr id="269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39" y="0"/>
            <a:ext cx="59055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0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32" y="2319176"/>
            <a:ext cx="49672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39" name="Прямоугольник 1"/>
          <p:cNvSpPr>
            <a:spLocks noChangeArrowheads="1"/>
          </p:cNvSpPr>
          <p:nvPr/>
        </p:nvSpPr>
        <p:spPr bwMode="auto">
          <a:xfrm>
            <a:off x="333772" y="188640"/>
            <a:ext cx="115212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/>
              <a:t>В Средние века основные библиотеки сконцентрировались в монастырях, а хранителями книг стали монахи, на которых была возложена теперь и ещё одна обязанность — переписывание книг для их дальнейшего сохранения и распространения.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24121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379016"/>
            <a:ext cx="5615455" cy="592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3" name="Прямоугольник 1"/>
          <p:cNvSpPr>
            <a:spLocks noChangeArrowheads="1"/>
          </p:cNvSpPr>
          <p:nvPr/>
        </p:nvSpPr>
        <p:spPr bwMode="auto">
          <a:xfrm>
            <a:off x="6454452" y="404664"/>
            <a:ext cx="525658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/>
              <a:t>Библиотекари стали одними из тех, кто подготовил эпоху Возрождения. Свидетельством уважения к этой профессии служит фреска в старой библиотеке Ватикана 1477 года: на фреске изображён библиотекарь, попадающий прямо в рай.  </a:t>
            </a:r>
          </a:p>
        </p:txBody>
      </p:sp>
    </p:spTree>
    <p:extLst>
      <p:ext uri="{BB962C8B-B14F-4D97-AF65-F5344CB8AC3E}">
        <p14:creationId xmlns:p14="http://schemas.microsoft.com/office/powerpoint/2010/main" val="14760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-1"/>
            <a:ext cx="41052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7" name="Прямоугольник 1"/>
          <p:cNvSpPr>
            <a:spLocks noChangeArrowheads="1"/>
          </p:cNvSpPr>
          <p:nvPr/>
        </p:nvSpPr>
        <p:spPr bwMode="auto">
          <a:xfrm>
            <a:off x="189757" y="332657"/>
            <a:ext cx="770485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/>
              <a:t>Первое летописное указание на русскую библиотеку относится к 1037 году, когда Ярослав Мудрый собрал писцов для перевода греческих книг и </a:t>
            </a:r>
            <a:r>
              <a:rPr lang="ru-RU" altLang="ru-RU" sz="3200" b="1" dirty="0" smtClean="0"/>
              <a:t>переписи </a:t>
            </a:r>
            <a:r>
              <a:rPr lang="ru-RU" altLang="ru-RU" sz="3200" b="1" dirty="0"/>
              <a:t>уже имеющихся славянских. </a:t>
            </a:r>
          </a:p>
          <a:p>
            <a:pPr algn="ctr"/>
            <a:r>
              <a:rPr lang="ru-RU" altLang="ru-RU" sz="3200" b="1" dirty="0"/>
              <a:t>Тогда собрание книг не называлось библиотекой, а монахи, её обслуживавшие, — библиотекарями. Впервые подобные названия встречаются в знаменитой </a:t>
            </a:r>
            <a:r>
              <a:rPr lang="ru-RU" altLang="ru-RU" sz="3200" b="1" dirty="0" err="1"/>
              <a:t>Геннадиевской</a:t>
            </a:r>
            <a:r>
              <a:rPr lang="ru-RU" altLang="ru-RU" sz="3200" b="1" dirty="0"/>
              <a:t> библии, которая была переведена и переписана в Новгороде в самом конце XV века (1499). </a:t>
            </a:r>
          </a:p>
        </p:txBody>
      </p:sp>
    </p:spTree>
    <p:extLst>
      <p:ext uri="{BB962C8B-B14F-4D97-AF65-F5344CB8AC3E}">
        <p14:creationId xmlns:p14="http://schemas.microsoft.com/office/powerpoint/2010/main" val="27350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donius.club/uploads/posts/2022-01/1642257281_1-adonius-club-p-knizhn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0-tub-ru.yandex.net/i?id=ddf305e17cde2e45ca54881a05214603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6260" cy="35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0277" y="26064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r>
              <a:rPr lang="ru-RU" b="1" dirty="0" smtClean="0">
                <a:latin typeface="Book Antiqua" pitchFamily="18" charset="0"/>
              </a:rPr>
              <a:t>Здание </a:t>
            </a:r>
            <a:r>
              <a:rPr lang="ru-RU" b="1" dirty="0">
                <a:latin typeface="Book Antiqua" pitchFamily="18" charset="0"/>
              </a:rPr>
              <a:t>библиотеки</a:t>
            </a:r>
            <a:br>
              <a:rPr lang="ru-RU" b="1" dirty="0">
                <a:latin typeface="Book Antiqua" pitchFamily="18" charset="0"/>
              </a:rPr>
            </a:br>
            <a:r>
              <a:rPr lang="ru-RU" b="1" dirty="0">
                <a:latin typeface="Book Antiqua" pitchFamily="18" charset="0"/>
              </a:rPr>
              <a:t>Кирилло-Белозерского</a:t>
            </a:r>
          </a:p>
          <a:p>
            <a:pPr algn="ctr"/>
            <a:r>
              <a:rPr lang="ru-RU" b="1" dirty="0">
                <a:latin typeface="Book Antiqua" pitchFamily="18" charset="0"/>
              </a:rPr>
              <a:t>монастыря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748" y="3645024"/>
            <a:ext cx="11449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itchFamily="18" charset="0"/>
              </a:rPr>
              <a:t>Первая библиотека на Руси находилась в киевском Софийском соборе. 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</a:rPr>
              <a:t>Это </a:t>
            </a:r>
            <a:r>
              <a:rPr lang="ru-RU" dirty="0">
                <a:latin typeface="Georgia" pitchFamily="18" charset="0"/>
              </a:rPr>
              <a:t>было самое полное собрание письменных памятников древней Руси – Евангелия, Книги пророков, жития святых; здесь хранились и важные государственные документы. 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b="1" dirty="0" smtClean="0">
                <a:latin typeface="Georgia" pitchFamily="18" charset="0"/>
              </a:rPr>
              <a:t>500</a:t>
            </a:r>
            <a:r>
              <a:rPr lang="ru-RU" b="1" dirty="0">
                <a:latin typeface="Georgia" pitchFamily="18" charset="0"/>
              </a:rPr>
              <a:t> томов </a:t>
            </a:r>
            <a:r>
              <a:rPr lang="ru-RU" dirty="0">
                <a:latin typeface="Georgia" pitchFamily="18" charset="0"/>
              </a:rPr>
              <a:t>– таким собранием в то время 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</a:rPr>
              <a:t>могли </a:t>
            </a:r>
            <a:r>
              <a:rPr lang="ru-RU" dirty="0">
                <a:latin typeface="Georgia" pitchFamily="18" charset="0"/>
              </a:rPr>
              <a:t>похвалиться не многие библиотеки Европы. </a:t>
            </a:r>
          </a:p>
        </p:txBody>
      </p:sp>
    </p:spTree>
    <p:extLst>
      <p:ext uri="{BB962C8B-B14F-4D97-AF65-F5344CB8AC3E}">
        <p14:creationId xmlns:p14="http://schemas.microsoft.com/office/powerpoint/2010/main" val="8905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669</Words>
  <Application>Microsoft Office PowerPoint</Application>
  <PresentationFormat>Произвольный</PresentationFormat>
  <Paragraphs>65</Paragraphs>
  <Slides>19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Century Gothic</vt:lpstr>
      <vt:lpstr>Georgia</vt:lpstr>
      <vt:lpstr>Mongolian Baiti</vt:lpstr>
      <vt:lpstr>Ретро</vt:lpstr>
      <vt:lpstr>ПРОФЕССИЯ БИБЛИОТЕКАРЯ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2022-10-27T05:43:57Z</dcterms:created>
  <dcterms:modified xsi:type="dcterms:W3CDTF">2022-10-28T05:15:11Z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