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60" r:id="rId5"/>
    <p:sldId id="279" r:id="rId6"/>
    <p:sldId id="281" r:id="rId7"/>
    <p:sldId id="276" r:id="rId8"/>
    <p:sldId id="262" r:id="rId9"/>
    <p:sldId id="261" r:id="rId10"/>
    <p:sldId id="263" r:id="rId11"/>
    <p:sldId id="269" r:id="rId12"/>
    <p:sldId id="264" r:id="rId13"/>
    <p:sldId id="265" r:id="rId14"/>
    <p:sldId id="266" r:id="rId15"/>
    <p:sldId id="274" r:id="rId16"/>
    <p:sldId id="267" r:id="rId17"/>
    <p:sldId id="268" r:id="rId18"/>
    <p:sldId id="270" r:id="rId19"/>
    <p:sldId id="271" r:id="rId20"/>
    <p:sldId id="272" r:id="rId21"/>
    <p:sldId id="273" r:id="rId22"/>
    <p:sldId id="275" r:id="rId23"/>
    <p:sldId id="277" r:id="rId24"/>
    <p:sldId id="278" r:id="rId25"/>
    <p:sldId id="258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article64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84176" cy="1584176"/>
          </a:xfrm>
          <a:prstGeom prst="rect">
            <a:avLst/>
          </a:prstGeom>
        </p:spPr>
      </p:pic>
      <p:pic>
        <p:nvPicPr>
          <p:cNvPr id="23" name="Рисунок 22" descr="noviy-god-10(4)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941168"/>
            <a:ext cx="1967164" cy="191683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74C8-0783-45AD-B64A-6237C0C9866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5-76C8-4507-9AE9-CC33C5C17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1;&#1095;&#1077;&#1073;&#1085;&#1099;&#1077;&#1087;&#1088;&#1077;&#1079;&#1077;&#1085;&#1090;&#1072;&#1094;&#1080;&#1080;.&#1088;&#1092;/file/2078-ded-moroz-v-raznyh-stranah.html" TargetMode="External"/><Relationship Id="rId3" Type="http://schemas.openxmlformats.org/officeDocument/2006/relationships/hyperlink" Target="http://www.tvoyrebenok.ru/ded_moroz_main.shtml" TargetMode="External"/><Relationship Id="rId7" Type="http://schemas.openxmlformats.org/officeDocument/2006/relationships/hyperlink" Target="http://prezentacii.com/pedagogike/584-kak-vstrechayut-novyy-god-v-raznyh-stranah.html" TargetMode="External"/><Relationship Id="rId2" Type="http://schemas.openxmlformats.org/officeDocument/2006/relationships/hyperlink" Target="http://dikmi.ru/new_year/kto_i_kak_pozdravlyaet_s_novyim_godom_v_raznyix_strana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-umni4ka.ru/?p=1937" TargetMode="External"/><Relationship Id="rId5" Type="http://schemas.openxmlformats.org/officeDocument/2006/relationships/hyperlink" Target="http://origin.iknowit.ru/paper1353.html" TargetMode="External"/><Relationship Id="rId10" Type="http://schemas.openxmlformats.org/officeDocument/2006/relationships/hyperlink" Target="http://images.yandex.ru/" TargetMode="External"/><Relationship Id="rId4" Type="http://schemas.openxmlformats.org/officeDocument/2006/relationships/hyperlink" Target="http://www.utiziman.edusite.ru/p136aa1.html" TargetMode="External"/><Relationship Id="rId9" Type="http://schemas.openxmlformats.org/officeDocument/2006/relationships/hyperlink" Target="http://ppt4web.ru/detskie-prezentacii/kak-vstrechajut-novyjj-god-v-raznykh-stranak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772400" cy="147002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115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МОРОЗ </a:t>
            </a: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РАЗНЫХ СТРАНАХ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085184"/>
            <a:ext cx="3704456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7888"/>
            <a:ext cx="3194712" cy="239603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632848" cy="1080120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Баббо Натале и Фея Бефана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196752"/>
            <a:ext cx="4104456" cy="518457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	В </a:t>
            </a:r>
            <a:r>
              <a:rPr lang="ru-RU" sz="2800" b="1" dirty="0">
                <a:solidFill>
                  <a:srgbClr val="002060"/>
                </a:solidFill>
              </a:rPr>
              <a:t>Италии, кроме Деда Мороза - Баббо Натале, к послушным детям </a:t>
            </a:r>
            <a:r>
              <a:rPr lang="ru-RU" sz="2800" b="1" dirty="0" smtClean="0">
                <a:solidFill>
                  <a:srgbClr val="002060"/>
                </a:solidFill>
              </a:rPr>
              <a:t>приходит </a:t>
            </a:r>
            <a:r>
              <a:rPr lang="ru-RU" sz="2800" b="1" dirty="0">
                <a:solidFill>
                  <a:srgbClr val="002060"/>
                </a:solidFill>
              </a:rPr>
              <a:t>добрая Фея Бефана.  Она прилетает через  дымоход и </a:t>
            </a:r>
            <a:r>
              <a:rPr lang="ru-RU" sz="2800" b="1" dirty="0" smtClean="0">
                <a:solidFill>
                  <a:srgbClr val="002060"/>
                </a:solidFill>
              </a:rPr>
              <a:t>дарит </a:t>
            </a:r>
            <a:r>
              <a:rPr lang="ru-RU" sz="2800" b="1" dirty="0">
                <a:solidFill>
                  <a:srgbClr val="002060"/>
                </a:solidFill>
              </a:rPr>
              <a:t>детям подарки</a:t>
            </a:r>
            <a:r>
              <a:rPr lang="ru-RU" sz="2800" b="1" dirty="0" smtClean="0">
                <a:solidFill>
                  <a:srgbClr val="002060"/>
                </a:solidFill>
              </a:rPr>
              <a:t>. А вот шалунам достается лишь уголёк.</a:t>
            </a:r>
            <a:endParaRPr lang="ru-RU" sz="2800" b="1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426">
            <a:off x="1037737" y="3752097"/>
            <a:ext cx="2687960" cy="2637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68">
            <a:off x="1262505" y="1191041"/>
            <a:ext cx="2973749" cy="2339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82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6980312" cy="12241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 Ноэль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196752"/>
            <a:ext cx="3816424" cy="5256584"/>
          </a:xfrm>
        </p:spPr>
        <p:txBody>
          <a:bodyPr/>
          <a:lstStyle/>
          <a:p>
            <a:pPr algn="l"/>
            <a:r>
              <a:rPr lang="ru-RU" sz="2600" b="1" dirty="0" smtClean="0">
                <a:solidFill>
                  <a:srgbClr val="002060"/>
                </a:solidFill>
              </a:rPr>
              <a:t>	Во </a:t>
            </a:r>
            <a:r>
              <a:rPr lang="ru-RU" sz="2600" b="1" dirty="0">
                <a:solidFill>
                  <a:srgbClr val="002060"/>
                </a:solidFill>
              </a:rPr>
              <a:t>Франции подарки детям приносит </a:t>
            </a:r>
            <a:r>
              <a:rPr lang="ru-RU" sz="2600" b="1" dirty="0" smtClean="0">
                <a:solidFill>
                  <a:srgbClr val="002060"/>
                </a:solidFill>
              </a:rPr>
              <a:t>Пер </a:t>
            </a:r>
            <a:r>
              <a:rPr lang="ru-RU" sz="2600" b="1" dirty="0">
                <a:solidFill>
                  <a:srgbClr val="002060"/>
                </a:solidFill>
              </a:rPr>
              <a:t>Ноэль. В дом он проникает через </a:t>
            </a: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>дымоход, </a:t>
            </a:r>
            <a:r>
              <a:rPr lang="ru-RU" sz="2600" b="1" dirty="0" smtClean="0">
                <a:solidFill>
                  <a:srgbClr val="002060"/>
                </a:solidFill>
              </a:rPr>
              <a:t>и </a:t>
            </a:r>
            <a:r>
              <a:rPr lang="ru-RU" sz="2600" b="1" dirty="0">
                <a:solidFill>
                  <a:srgbClr val="002060"/>
                </a:solidFill>
              </a:rPr>
              <a:t>дети, которые не хотят остаться без подарков, ставят обувь перед </a:t>
            </a:r>
            <a:r>
              <a:rPr lang="ru-RU" sz="2600" b="1" dirty="0" smtClean="0">
                <a:solidFill>
                  <a:srgbClr val="002060"/>
                </a:solidFill>
              </a:rPr>
              <a:t>печкой </a:t>
            </a:r>
            <a:r>
              <a:rPr lang="ru-RU" sz="2600" b="1" dirty="0">
                <a:solidFill>
                  <a:srgbClr val="002060"/>
                </a:solidFill>
              </a:rPr>
              <a:t>или  камином. </a:t>
            </a:r>
            <a:r>
              <a:rPr lang="ru-RU" sz="2600" b="1" dirty="0" smtClean="0">
                <a:solidFill>
                  <a:srgbClr val="002060"/>
                </a:solidFill>
              </a:rPr>
              <a:t>Пер </a:t>
            </a:r>
            <a:r>
              <a:rPr lang="ru-RU" sz="2600" b="1" dirty="0">
                <a:solidFill>
                  <a:srgbClr val="002060"/>
                </a:solidFill>
              </a:rPr>
              <a:t>Ноэль </a:t>
            </a:r>
            <a:r>
              <a:rPr lang="ru-RU" sz="2600" b="1" dirty="0" smtClean="0">
                <a:solidFill>
                  <a:srgbClr val="002060"/>
                </a:solidFill>
              </a:rPr>
              <a:t>боится  </a:t>
            </a:r>
            <a:r>
              <a:rPr lang="ru-RU" sz="2600" b="1" dirty="0">
                <a:solidFill>
                  <a:srgbClr val="002060"/>
                </a:solidFill>
              </a:rPr>
              <a:t>холода и одет </a:t>
            </a:r>
            <a:r>
              <a:rPr lang="ru-RU" sz="2600" b="1" dirty="0" smtClean="0">
                <a:solidFill>
                  <a:srgbClr val="002060"/>
                </a:solidFill>
              </a:rPr>
              <a:t>         всегда </a:t>
            </a:r>
            <a:r>
              <a:rPr lang="ru-RU" sz="2600" b="1" dirty="0">
                <a:solidFill>
                  <a:srgbClr val="002060"/>
                </a:solidFill>
              </a:rPr>
              <a:t>во </a:t>
            </a:r>
            <a:r>
              <a:rPr lang="ru-RU" sz="2600" b="1" dirty="0" smtClean="0">
                <a:solidFill>
                  <a:srgbClr val="002060"/>
                </a:solidFill>
              </a:rPr>
              <a:t>всё                белое</a:t>
            </a:r>
            <a:r>
              <a:rPr lang="ru-RU" sz="2600" b="1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1026" name="Picture 2" descr="C:\Users\Алла\Desktop\santachimney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84">
            <a:off x="1252817" y="1151018"/>
            <a:ext cx="3348719" cy="5173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30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052320" cy="86409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Синтер - Клаас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196752"/>
            <a:ext cx="4464496" cy="5328592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	В Голландии Деда Мороза зовут Синтер</a:t>
            </a:r>
            <a:r>
              <a:rPr lang="ru-RU" sz="2200" b="1" dirty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– Клаас, но подарки детям приносит не он, а его помощник Чёрный Пит. Он доставляет подарки через дымоход, потому что работает трубочистом. Но Чёрный </a:t>
            </a:r>
            <a:r>
              <a:rPr lang="ru-RU" sz="2200" b="1" dirty="0">
                <a:solidFill>
                  <a:srgbClr val="002060"/>
                </a:solidFill>
                <a:latin typeface="Arial"/>
                <a:ea typeface="Calibri"/>
              </a:rPr>
              <a:t>Пит </a:t>
            </a:r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способен также </a:t>
            </a:r>
            <a:r>
              <a:rPr lang="ru-RU" sz="2200" b="1" dirty="0">
                <a:solidFill>
                  <a:srgbClr val="002060"/>
                </a:solidFill>
                <a:latin typeface="Arial"/>
                <a:ea typeface="Calibri"/>
              </a:rPr>
              <a:t>выпороть хлыстом тех, кто плохо себя </a:t>
            </a:r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вёл, ведь </a:t>
            </a:r>
            <a:r>
              <a:rPr lang="ru-RU" sz="2200" b="1" dirty="0">
                <a:solidFill>
                  <a:srgbClr val="002060"/>
                </a:solidFill>
                <a:latin typeface="Arial"/>
                <a:ea typeface="Calibri"/>
              </a:rPr>
              <a:t>он носит с собой книгу, в </a:t>
            </a:r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которой </a:t>
            </a:r>
            <a:r>
              <a:rPr lang="ru-RU" sz="2200" b="1" dirty="0">
                <a:solidFill>
                  <a:srgbClr val="002060"/>
                </a:solidFill>
                <a:latin typeface="Arial"/>
                <a:ea typeface="Calibri"/>
              </a:rPr>
              <a:t>записаны все поступки </a:t>
            </a:r>
            <a:r>
              <a:rPr lang="ru-RU" sz="2200" b="1" dirty="0" smtClean="0">
                <a:solidFill>
                  <a:srgbClr val="002060"/>
                </a:solidFill>
                <a:latin typeface="Arial"/>
                <a:ea typeface="Calibri"/>
              </a:rPr>
              <a:t>   детей – и добрые,                     и плохие.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477">
            <a:off x="542650" y="1700808"/>
            <a:ext cx="33655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42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124328" cy="1080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Йоллупукки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1052736"/>
            <a:ext cx="3748445" cy="54006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Этот Дед Мороз живёт в Финляндии. Такое </a:t>
            </a:r>
            <a:r>
              <a:rPr lang="ru-RU" sz="2800" b="1" dirty="0">
                <a:solidFill>
                  <a:srgbClr val="002060"/>
                </a:solidFill>
              </a:rPr>
              <a:t>имя ему дано не зря: </a:t>
            </a:r>
            <a:r>
              <a:rPr lang="ru-RU" sz="2800" b="1" dirty="0" smtClean="0">
                <a:solidFill>
                  <a:srgbClr val="002060"/>
                </a:solidFill>
              </a:rPr>
              <a:t>«йоллу</a:t>
            </a:r>
            <a:r>
              <a:rPr lang="ru-RU" sz="2800" b="1" dirty="0">
                <a:solidFill>
                  <a:srgbClr val="002060"/>
                </a:solidFill>
              </a:rPr>
              <a:t>» означает </a:t>
            </a:r>
            <a:r>
              <a:rPr lang="ru-RU" sz="2800" b="1" dirty="0" smtClean="0">
                <a:solidFill>
                  <a:srgbClr val="002060"/>
                </a:solidFill>
              </a:rPr>
              <a:t>«Рождество», </a:t>
            </a:r>
            <a:r>
              <a:rPr lang="ru-RU" sz="2800" b="1" dirty="0">
                <a:solidFill>
                  <a:srgbClr val="002060"/>
                </a:solidFill>
              </a:rPr>
              <a:t>а «пукки» — </a:t>
            </a:r>
            <a:r>
              <a:rPr lang="ru-RU" sz="2800" b="1" dirty="0" smtClean="0">
                <a:solidFill>
                  <a:srgbClr val="002060"/>
                </a:solidFill>
              </a:rPr>
              <a:t>«козел». </a:t>
            </a:r>
            <a:r>
              <a:rPr lang="ru-RU" sz="2800" b="1" dirty="0">
                <a:solidFill>
                  <a:srgbClr val="002060"/>
                </a:solidFill>
              </a:rPr>
              <a:t>Много лет назад Дед Мороз носил козлиную шкуру и подарки </a:t>
            </a:r>
            <a:r>
              <a:rPr lang="ru-RU" sz="2800" b="1" dirty="0" smtClean="0">
                <a:solidFill>
                  <a:srgbClr val="002060"/>
                </a:solidFill>
              </a:rPr>
              <a:t>          развозил на            козлике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300">
            <a:off x="523317" y="2124427"/>
            <a:ext cx="4361438" cy="3254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69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7052320" cy="9361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Йылувана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196752"/>
            <a:ext cx="3672408" cy="525658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	В </a:t>
            </a:r>
            <a:r>
              <a:rPr lang="ru-RU" b="1" dirty="0">
                <a:solidFill>
                  <a:srgbClr val="002060"/>
                </a:solidFill>
              </a:rPr>
              <a:t>Эстонии Деда Мороза зовут </a:t>
            </a:r>
            <a:r>
              <a:rPr lang="ru-RU" b="1" dirty="0" smtClean="0">
                <a:solidFill>
                  <a:srgbClr val="002060"/>
                </a:solidFill>
              </a:rPr>
              <a:t>Йылувана, </a:t>
            </a:r>
            <a:r>
              <a:rPr lang="ru-RU" b="1" dirty="0">
                <a:solidFill>
                  <a:srgbClr val="002060"/>
                </a:solidFill>
              </a:rPr>
              <a:t>и он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похож на своего финского родственника.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925">
            <a:off x="1157056" y="1295682"/>
            <a:ext cx="3449084" cy="5173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55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9"/>
            <a:ext cx="7052320" cy="1080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Паккайне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101713"/>
            <a:ext cx="4240560" cy="4968552"/>
          </a:xfrm>
        </p:spPr>
        <p:txBody>
          <a:bodyPr/>
          <a:lstStyle/>
          <a:p>
            <a:pPr algn="l"/>
            <a:r>
              <a:rPr lang="ru-RU" sz="2100" b="1" dirty="0" smtClean="0">
                <a:solidFill>
                  <a:srgbClr val="002060"/>
                </a:solidFill>
              </a:rPr>
              <a:t>	В Карелии Деда Мороза </a:t>
            </a:r>
            <a:r>
              <a:rPr lang="ru-RU" sz="2100" b="1" dirty="0">
                <a:solidFill>
                  <a:srgbClr val="002060"/>
                </a:solidFill>
              </a:rPr>
              <a:t>зовут </a:t>
            </a:r>
            <a:r>
              <a:rPr lang="ru-RU" sz="2100" b="1" dirty="0" smtClean="0">
                <a:solidFill>
                  <a:srgbClr val="002060"/>
                </a:solidFill>
              </a:rPr>
              <a:t>Паккайне -«Морозец». По </a:t>
            </a:r>
            <a:r>
              <a:rPr lang="ru-RU" sz="2100" b="1" dirty="0">
                <a:solidFill>
                  <a:srgbClr val="002060"/>
                </a:solidFill>
              </a:rPr>
              <a:t>легенде Паккайне родился </a:t>
            </a:r>
            <a:r>
              <a:rPr lang="ru-RU" sz="2100" b="1" dirty="0" smtClean="0">
                <a:solidFill>
                  <a:srgbClr val="002060"/>
                </a:solidFill>
              </a:rPr>
              <a:t>в начале </a:t>
            </a:r>
            <a:r>
              <a:rPr lang="ru-RU" sz="2100" b="1" dirty="0">
                <a:solidFill>
                  <a:srgbClr val="002060"/>
                </a:solidFill>
              </a:rPr>
              <a:t>зимы во время возвращения торгового обоза в </a:t>
            </a:r>
            <a:r>
              <a:rPr lang="ru-RU" sz="2100" b="1" dirty="0" smtClean="0">
                <a:solidFill>
                  <a:srgbClr val="002060"/>
                </a:solidFill>
              </a:rPr>
              <a:t>город Олонец</a:t>
            </a:r>
            <a:r>
              <a:rPr lang="ru-RU" sz="2100" b="1" dirty="0">
                <a:solidFill>
                  <a:srgbClr val="002060"/>
                </a:solidFill>
              </a:rPr>
              <a:t>. </a:t>
            </a:r>
            <a:r>
              <a:rPr lang="ru-RU" sz="2100" b="1" dirty="0" smtClean="0">
                <a:solidFill>
                  <a:srgbClr val="002060"/>
                </a:solidFill>
              </a:rPr>
              <a:t>Когда </a:t>
            </a:r>
            <a:r>
              <a:rPr lang="ru-RU" sz="2100" b="1" dirty="0">
                <a:solidFill>
                  <a:srgbClr val="002060"/>
                </a:solidFill>
              </a:rPr>
              <a:t>Паккайне вырос, он много путешествовал по миру — ведь в обыкновенной жизни он был </a:t>
            </a:r>
            <a:r>
              <a:rPr lang="ru-RU" sz="2100" b="1" dirty="0" smtClean="0">
                <a:solidFill>
                  <a:srgbClr val="002060"/>
                </a:solidFill>
              </a:rPr>
              <a:t>купцом. </a:t>
            </a:r>
            <a:r>
              <a:rPr lang="ru-RU" sz="2100" b="1" dirty="0">
                <a:solidFill>
                  <a:srgbClr val="002060"/>
                </a:solidFill>
              </a:rPr>
              <a:t>В свою олонецкую лавку он привозил заокеанские сладости и различные диковинные продукты. А каждый </a:t>
            </a:r>
            <a:r>
              <a:rPr lang="ru-RU" sz="2100" b="1" dirty="0" smtClean="0">
                <a:solidFill>
                  <a:srgbClr val="002060"/>
                </a:solidFill>
              </a:rPr>
              <a:t>             Новый </a:t>
            </a:r>
            <a:r>
              <a:rPr lang="ru-RU" sz="2100" b="1" dirty="0">
                <a:solidFill>
                  <a:srgbClr val="002060"/>
                </a:solidFill>
              </a:rPr>
              <a:t>год Паккайне </a:t>
            </a:r>
            <a:r>
              <a:rPr lang="ru-RU" sz="2100" b="1" dirty="0" smtClean="0">
                <a:solidFill>
                  <a:srgbClr val="002060"/>
                </a:solidFill>
              </a:rPr>
              <a:t>возвращается к себе                        на родину </a:t>
            </a:r>
            <a:r>
              <a:rPr lang="ru-RU" sz="2100" b="1" dirty="0">
                <a:solidFill>
                  <a:srgbClr val="002060"/>
                </a:solidFill>
              </a:rPr>
              <a:t>в виде </a:t>
            </a:r>
            <a:r>
              <a:rPr lang="ru-RU" sz="2100" b="1" dirty="0" smtClean="0">
                <a:solidFill>
                  <a:srgbClr val="002060"/>
                </a:solidFill>
              </a:rPr>
              <a:t>                       Деда Мороза.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721">
            <a:off x="539552" y="1700808"/>
            <a:ext cx="3731359" cy="3770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10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052320" cy="1080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Юлтомтен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268760"/>
            <a:ext cx="4248472" cy="525658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	В </a:t>
            </a:r>
            <a:r>
              <a:rPr lang="ru-RU" sz="2800" b="1" dirty="0">
                <a:solidFill>
                  <a:srgbClr val="002060"/>
                </a:solidFill>
              </a:rPr>
              <a:t>Швеции к детям приходит </a:t>
            </a:r>
            <a:r>
              <a:rPr lang="ru-RU" sz="2800" b="1" dirty="0" smtClean="0">
                <a:solidFill>
                  <a:srgbClr val="002060"/>
                </a:solidFill>
              </a:rPr>
              <a:t>Юлтомтен. Это сутулый </a:t>
            </a:r>
            <a:r>
              <a:rPr lang="ru-RU" sz="2800" b="1" dirty="0">
                <a:solidFill>
                  <a:srgbClr val="002060"/>
                </a:solidFill>
              </a:rPr>
              <a:t>дедушка, и нос у него похож на шишку. Он прилетел на землю </a:t>
            </a:r>
            <a:r>
              <a:rPr lang="ru-RU" sz="2800" b="1" dirty="0" smtClean="0">
                <a:solidFill>
                  <a:srgbClr val="002060"/>
                </a:solidFill>
              </a:rPr>
              <a:t>триста миллионов </a:t>
            </a:r>
            <a:r>
              <a:rPr lang="ru-RU" sz="2800" b="1" dirty="0">
                <a:solidFill>
                  <a:srgbClr val="002060"/>
                </a:solidFill>
              </a:rPr>
              <a:t>лет назад на метеорите. Совсем недавно специально для него </a:t>
            </a:r>
            <a:r>
              <a:rPr lang="ru-RU" sz="2800" b="1" dirty="0" smtClean="0">
                <a:solidFill>
                  <a:srgbClr val="002060"/>
                </a:solidFill>
              </a:rPr>
              <a:t>          построили            настоящий                     </a:t>
            </a:r>
            <a:r>
              <a:rPr lang="ru-RU" sz="2800" b="1" dirty="0">
                <a:solidFill>
                  <a:srgbClr val="002060"/>
                </a:solidFill>
              </a:rPr>
              <a:t>дом.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848">
            <a:off x="622806" y="1700808"/>
            <a:ext cx="3688060" cy="4688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6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7"/>
            <a:ext cx="7124328" cy="1080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Ниссе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124744"/>
            <a:ext cx="4104456" cy="532859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Таков аналог Деда Мороза в Норвегии и Дании. Это не один персонаж, а </a:t>
            </a:r>
            <a:r>
              <a:rPr lang="ru-RU" sz="2400" b="1" dirty="0" smtClean="0">
                <a:solidFill>
                  <a:srgbClr val="002060"/>
                </a:solidFill>
              </a:rPr>
              <a:t>великое </a:t>
            </a:r>
            <a:r>
              <a:rPr lang="ru-RU" sz="2400" b="1" dirty="0">
                <a:solidFill>
                  <a:srgbClr val="002060"/>
                </a:solidFill>
              </a:rPr>
              <a:t>множество. Ниссе – норвежские домовые. Маленькие, с крохотными бородками и в красных вязаных колпачках. Тех, кто приходит в новогодние праздники, называют Рождественскими Ниссе. Главный Ниссе живет недалеко от Осло,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в </a:t>
            </a:r>
            <a:r>
              <a:rPr lang="ru-RU" sz="2400" b="1" dirty="0">
                <a:solidFill>
                  <a:srgbClr val="002060"/>
                </a:solidFill>
              </a:rPr>
              <a:t>городе </a:t>
            </a:r>
            <a:r>
              <a:rPr lang="ru-RU" sz="2400" b="1" dirty="0" err="1">
                <a:solidFill>
                  <a:srgbClr val="002060"/>
                </a:solidFill>
              </a:rPr>
              <a:t>Дрёбак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245">
            <a:off x="539552" y="2217401"/>
            <a:ext cx="4032448" cy="2797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5"/>
            <a:ext cx="6836296" cy="12241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 - Бабай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340768"/>
            <a:ext cx="4104456" cy="504056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	Кыш - Бабай появился в Татарстане не </a:t>
            </a:r>
            <a:r>
              <a:rPr lang="ru-RU" sz="2400" b="1" dirty="0">
                <a:solidFill>
                  <a:srgbClr val="002060"/>
                </a:solidFill>
              </a:rPr>
              <a:t>так давно, и у него пока нет собственной резиденции. Временно он поселился в музее — заповеднике поэта </a:t>
            </a:r>
            <a:r>
              <a:rPr lang="ru-RU" sz="2400" b="1" dirty="0" smtClean="0">
                <a:solidFill>
                  <a:srgbClr val="002060"/>
                </a:solidFill>
              </a:rPr>
              <a:t>Габдуллы </a:t>
            </a:r>
            <a:r>
              <a:rPr lang="ru-RU" sz="2400" b="1" dirty="0">
                <a:solidFill>
                  <a:srgbClr val="002060"/>
                </a:solidFill>
              </a:rPr>
              <a:t>Тукая. Гости могут тут также повстречаться с местной «нечистью»: Шайтаном (чертом), Аждахом (</a:t>
            </a:r>
            <a:r>
              <a:rPr lang="ru-RU" sz="2400" b="1" dirty="0" smtClean="0">
                <a:solidFill>
                  <a:srgbClr val="002060"/>
                </a:solidFill>
              </a:rPr>
              <a:t>местным    </a:t>
            </a:r>
            <a:r>
              <a:rPr lang="ru-RU" sz="2400" b="1" dirty="0">
                <a:solidFill>
                  <a:srgbClr val="002060"/>
                </a:solidFill>
              </a:rPr>
              <a:t>Змеем Горынычем)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и лешим </a:t>
            </a:r>
            <a:r>
              <a:rPr lang="ru-RU" sz="2400" b="1" dirty="0">
                <a:solidFill>
                  <a:srgbClr val="002060"/>
                </a:solidFill>
              </a:rPr>
              <a:t>Шурале.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020">
            <a:off x="253859" y="2415337"/>
            <a:ext cx="4275763" cy="2845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62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6980312" cy="9361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Сегацу - сан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340768"/>
            <a:ext cx="4176464" cy="496855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	Этот новогодний персонаж </a:t>
            </a:r>
            <a:r>
              <a:rPr lang="ru-RU" sz="2000" b="1" dirty="0">
                <a:solidFill>
                  <a:srgbClr val="002060"/>
                </a:solidFill>
              </a:rPr>
              <a:t>родом из Японии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>
                <a:solidFill>
                  <a:srgbClr val="002060"/>
                </a:solidFill>
              </a:rPr>
              <a:t>Сегацу-сан (в переводе – </a:t>
            </a:r>
            <a:r>
              <a:rPr lang="ru-RU" sz="2000" b="1" dirty="0" smtClean="0">
                <a:solidFill>
                  <a:srgbClr val="002060"/>
                </a:solidFill>
              </a:rPr>
              <a:t>«Господин </a:t>
            </a:r>
            <a:r>
              <a:rPr lang="ru-RU" sz="2000" b="1" dirty="0">
                <a:solidFill>
                  <a:srgbClr val="002060"/>
                </a:solidFill>
              </a:rPr>
              <a:t>Новый </a:t>
            </a:r>
            <a:r>
              <a:rPr lang="ru-RU" sz="2000" b="1" dirty="0" smtClean="0">
                <a:solidFill>
                  <a:srgbClr val="002060"/>
                </a:solidFill>
              </a:rPr>
              <a:t>Год») </a:t>
            </a:r>
            <a:r>
              <a:rPr lang="ru-RU" sz="2000" b="1" dirty="0">
                <a:solidFill>
                  <a:srgbClr val="002060"/>
                </a:solidFill>
              </a:rPr>
              <a:t>ходит пешком по Японии целую неделю, (как говорят сами японцы – «золотую неделю</a:t>
            </a:r>
            <a:r>
              <a:rPr lang="ru-RU" sz="2000" b="1" dirty="0" smtClean="0">
                <a:solidFill>
                  <a:srgbClr val="002060"/>
                </a:solidFill>
              </a:rPr>
              <a:t>»), заглядывает </a:t>
            </a:r>
            <a:r>
              <a:rPr lang="ru-RU" sz="2000" b="1" dirty="0">
                <a:solidFill>
                  <a:srgbClr val="002060"/>
                </a:solidFill>
              </a:rPr>
              <a:t>в каждый дом, но без подарков – подарки детишкам вручают сами родители. Несколько десятилетий Сегацу-сан соперничает с </a:t>
            </a:r>
            <a:r>
              <a:rPr lang="ru-RU" sz="2000" b="1" dirty="0" err="1" smtClean="0">
                <a:solidFill>
                  <a:srgbClr val="002060"/>
                </a:solidFill>
              </a:rPr>
              <a:t>Одзи</a:t>
            </a:r>
            <a:r>
              <a:rPr lang="ru-RU" sz="2000" b="1" dirty="0" smtClean="0">
                <a:solidFill>
                  <a:srgbClr val="002060"/>
                </a:solidFill>
              </a:rPr>
              <a:t>-саном</a:t>
            </a:r>
            <a:r>
              <a:rPr lang="ru-RU" sz="2000" b="1" dirty="0">
                <a:solidFill>
                  <a:srgbClr val="002060"/>
                </a:solidFill>
              </a:rPr>
              <a:t>, одетым как американский Санта Клаус и разъезжающим на оленьей упряжке.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863">
            <a:off x="508037" y="1698666"/>
            <a:ext cx="3968502" cy="3968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6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268344" cy="57606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Николай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054902"/>
            <a:ext cx="4752528" cy="504056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	Давным-давно на территории нынешней Турции жил епископ Николай. Был он человеком добрым и помогал бедным. Добро он делал незаметно – побрасывал в башмачки, оставленные у дверей, золотые монетки, оставлял детям угощение. Так Святой Николай стал считаться покровителем детей. В день его памяти в Германии стали раздавать детям  выпечку и фрукты, а потом вешать нарядные башмачки и чулочки для подарков. Кстати, непослушные дети и шалуны вполне могли найти            вместо подарков розги  - как напоминание о том, что                      нужно хорошо себя вести.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1" y="1556792"/>
            <a:ext cx="3033482" cy="4539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57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1008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Увлин Увгун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196752"/>
            <a:ext cx="4608512" cy="51845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	В </a:t>
            </a:r>
            <a:r>
              <a:rPr lang="ru-RU" b="1" dirty="0">
                <a:solidFill>
                  <a:srgbClr val="002060"/>
                </a:solidFill>
              </a:rPr>
              <a:t>Монголии Новый год еще и праздник пастухов. Поэтому монгольский Дед Мороз - самый главный пастух. В руке у него кнут, а на поясе - сумка с трутом и огнивом. Его помощницу зовут </a:t>
            </a:r>
            <a:r>
              <a:rPr lang="ru-RU" b="1" dirty="0" smtClean="0">
                <a:solidFill>
                  <a:srgbClr val="002060"/>
                </a:solidFill>
              </a:rPr>
              <a:t>   Зазан </a:t>
            </a:r>
            <a:r>
              <a:rPr lang="ru-RU" b="1" dirty="0">
                <a:solidFill>
                  <a:srgbClr val="002060"/>
                </a:solidFill>
              </a:rPr>
              <a:t>Охин </a:t>
            </a:r>
            <a:r>
              <a:rPr lang="ru-RU" b="1" dirty="0" smtClean="0">
                <a:solidFill>
                  <a:srgbClr val="002060"/>
                </a:solidFill>
              </a:rPr>
              <a:t>-      </a:t>
            </a:r>
            <a:r>
              <a:rPr lang="ru-RU" b="1" dirty="0">
                <a:solidFill>
                  <a:srgbClr val="002060"/>
                </a:solidFill>
              </a:rPr>
              <a:t>"Девочка </a:t>
            </a:r>
            <a:r>
              <a:rPr lang="ru-RU" b="1" dirty="0" smtClean="0">
                <a:solidFill>
                  <a:srgbClr val="002060"/>
                </a:solidFill>
              </a:rPr>
              <a:t>Снег".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442">
            <a:off x="395536" y="1752600"/>
            <a:ext cx="352425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28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7"/>
            <a:ext cx="6980312" cy="79208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Корбобо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268760"/>
            <a:ext cx="3456384" cy="511256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888888"/>
                </a:solidFill>
                <a:latin typeface="Arial"/>
                <a:ea typeface="Calibri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ea typeface="Calibri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Calibri"/>
              </a:rPr>
              <a:t>Узбекистане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ea typeface="Calibri"/>
              </a:rPr>
              <a:t>Деда Мороза 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Calibri"/>
              </a:rPr>
              <a:t>зовут Корбобо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ea typeface="Calibri"/>
              </a:rPr>
              <a:t>- «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Calibri"/>
              </a:rPr>
              <a:t>Снежный Дед». Он одет в полосатый халатик и красноватую тюбетейку. В кишлаки Корбобо въезжает на ослике, навьюченном мешками с новогодними подарками.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лла\Desktop\102219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500">
            <a:off x="755903" y="1772815"/>
            <a:ext cx="4158630" cy="3939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52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Эхээ Дыыл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340768"/>
            <a:ext cx="4176464" cy="5112568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Якутского помощника Деда Мороза зовут Эхээ Дыыл. У 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него есть огромный бык, который каждую осень выходит из океана и начинает отращивать рога. Чем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длиннее 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рог - тем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   крепче мороз.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694">
            <a:off x="598838" y="1560598"/>
            <a:ext cx="3615370" cy="4474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36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6764288" cy="72008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7632848" cy="554461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</a:rPr>
              <a:t>Какой святой считается покровителем всех детей?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C00000"/>
                </a:solidFill>
              </a:rPr>
              <a:t>Святой Николай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</a:rPr>
              <a:t>Что дарит фея Бефана непослушным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C00000"/>
                </a:solidFill>
              </a:rPr>
              <a:t> Уголёк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</a:rPr>
              <a:t>Кем по профессии является Чёрный Пит – помощник Синтер – Клааса?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C00000"/>
                </a:solidFill>
              </a:rPr>
              <a:t>Трубочистом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</a:rPr>
              <a:t>Кто такие Ниссе?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C00000"/>
                </a:solidFill>
              </a:rPr>
              <a:t>Норвежские домовые</a:t>
            </a:r>
          </a:p>
        </p:txBody>
      </p:sp>
    </p:spTree>
    <p:extLst>
      <p:ext uri="{BB962C8B-B14F-4D97-AF65-F5344CB8AC3E}">
        <p14:creationId xmlns:p14="http://schemas.microsoft.com/office/powerpoint/2010/main" val="5282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7632848" cy="6048672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Как переводится с финского языка слово «Йоллупукки»?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Рождественский козёл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Почему </a:t>
            </a:r>
            <a:r>
              <a:rPr lang="ru-RU" b="1" dirty="0">
                <a:solidFill>
                  <a:srgbClr val="002060"/>
                </a:solidFill>
              </a:rPr>
              <a:t>Пер Ноэль одет во всё белое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 Он </a:t>
            </a:r>
            <a:r>
              <a:rPr lang="ru-RU" b="1" dirty="0">
                <a:solidFill>
                  <a:srgbClr val="C00000"/>
                </a:solidFill>
              </a:rPr>
              <a:t>боится </a:t>
            </a:r>
            <a:r>
              <a:rPr lang="ru-RU" b="1" dirty="0" smtClean="0">
                <a:solidFill>
                  <a:srgbClr val="C00000"/>
                </a:solidFill>
              </a:rPr>
              <a:t>холода</a:t>
            </a:r>
            <a:endParaRPr lang="ru-RU" b="1" dirty="0">
              <a:solidFill>
                <a:srgbClr val="C0000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Как дедушка </a:t>
            </a:r>
            <a:r>
              <a:rPr lang="ru-RU" b="1" dirty="0" smtClean="0">
                <a:solidFill>
                  <a:srgbClr val="002060"/>
                </a:solidFill>
              </a:rPr>
              <a:t>Юлтомтен </a:t>
            </a:r>
            <a:r>
              <a:rPr lang="ru-RU" b="1" dirty="0">
                <a:solidFill>
                  <a:srgbClr val="002060"/>
                </a:solidFill>
              </a:rPr>
              <a:t>попал на </a:t>
            </a:r>
            <a:r>
              <a:rPr lang="ru-RU" b="1" dirty="0" smtClean="0">
                <a:solidFill>
                  <a:srgbClr val="002060"/>
                </a:solidFill>
              </a:rPr>
              <a:t>Землю?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 Прилетел на метеорите</a:t>
            </a:r>
            <a:endParaRPr lang="ru-RU" b="1" dirty="0">
              <a:solidFill>
                <a:srgbClr val="C0000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в природе зависит от </a:t>
            </a:r>
            <a:r>
              <a:rPr lang="ru-RU" b="1" dirty="0" smtClean="0">
                <a:solidFill>
                  <a:srgbClr val="002060"/>
                </a:solidFill>
              </a:rPr>
              <a:t>длины     </a:t>
            </a:r>
            <a:r>
              <a:rPr lang="ru-RU" b="1" dirty="0">
                <a:solidFill>
                  <a:srgbClr val="002060"/>
                </a:solidFill>
              </a:rPr>
              <a:t>рогов </a:t>
            </a:r>
            <a:r>
              <a:rPr lang="ru-RU" b="1" dirty="0" smtClean="0">
                <a:solidFill>
                  <a:srgbClr val="002060"/>
                </a:solidFill>
              </a:rPr>
              <a:t>быка Эхээ </a:t>
            </a:r>
            <a:r>
              <a:rPr lang="ru-RU" b="1" dirty="0">
                <a:solidFill>
                  <a:srgbClr val="002060"/>
                </a:solidFill>
              </a:rPr>
              <a:t>Дыыла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Температура воздуха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7800"/>
            <a:ext cx="6264696" cy="4698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87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612068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1.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dikmi.ru/new_year/kto_i_kak_pozdravlyaet_s_novyim_godom_v_raznyix_</a:t>
            </a: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r>
              <a:rPr lang="en-US" sz="1800" dirty="0" smtClean="0">
                <a:hlinkClick r:id="rId2"/>
              </a:rPr>
              <a:t>stranax.html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2.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www.tvoyrebenok.ru/ded_moroz_main.shtml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3.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www.utiziman.edusite.ru/p136aa1.html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4.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origin.iknowit.ru/paper1353.html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5. </a:t>
            </a:r>
            <a:r>
              <a:rPr lang="en-US" sz="1800" dirty="0">
                <a:hlinkClick r:id="rId6"/>
              </a:rPr>
              <a:t>http://ya-umni4ka.ru/?</a:t>
            </a:r>
            <a:r>
              <a:rPr lang="en-US" sz="1800" dirty="0" smtClean="0">
                <a:hlinkClick r:id="rId6"/>
              </a:rPr>
              <a:t>p=1937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6.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prezentacii.com/pedagogike/584-kak-vstrechayut-novyy-god-v-raznyh-</a:t>
            </a:r>
            <a:r>
              <a:rPr lang="ru-RU" sz="1800" dirty="0" smtClean="0">
                <a:hlinkClick r:id="rId7"/>
              </a:rPr>
              <a:t> </a:t>
            </a:r>
            <a:r>
              <a:rPr lang="en-US" sz="1800" dirty="0" smtClean="0">
                <a:hlinkClick r:id="rId7"/>
              </a:rPr>
              <a:t>stranah.html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7. </a:t>
            </a:r>
            <a:r>
              <a:rPr lang="en-US" sz="1800" dirty="0">
                <a:hlinkClick r:id="rId8"/>
              </a:rPr>
              <a:t>http://</a:t>
            </a:r>
            <a:r>
              <a:rPr lang="ru-RU" sz="1800" dirty="0" err="1">
                <a:hlinkClick r:id="rId8"/>
              </a:rPr>
              <a:t>учебныепрезентации.рф</a:t>
            </a:r>
            <a:r>
              <a:rPr lang="ru-RU" sz="1800" dirty="0">
                <a:hlinkClick r:id="rId8"/>
              </a:rPr>
              <a:t>/</a:t>
            </a:r>
            <a:r>
              <a:rPr lang="en-US" sz="1800" dirty="0" smtClean="0">
                <a:hlinkClick r:id="rId8"/>
              </a:rPr>
              <a:t>file/2078-ded-moroz-v-raznyh-stranah.html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8.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ppt4web.ru/detskie-prezentacii/kak-vstrechajut-novyjj-god-v-raznykh-stranakh.html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9. </a:t>
            </a:r>
            <a:r>
              <a:rPr lang="en-US" sz="1800" dirty="0">
                <a:solidFill>
                  <a:prstClr val="black"/>
                </a:solidFill>
                <a:hlinkClick r:id="rId10"/>
              </a:rPr>
              <a:t>http://images.yandex.ru/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10. </a:t>
            </a:r>
            <a:r>
              <a:rPr lang="ru-RU" sz="1800" dirty="0" smtClean="0">
                <a:solidFill>
                  <a:srgbClr val="002060"/>
                </a:solidFill>
              </a:rPr>
              <a:t>Рождество и Новый год: обычаи, обряды, суеверия, сказки/ составитель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Л. О. Вознесенская – М.,1997.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11. </a:t>
            </a:r>
            <a:r>
              <a:rPr lang="ru-RU" sz="1800" dirty="0" smtClean="0">
                <a:solidFill>
                  <a:srgbClr val="002060"/>
                </a:solidFill>
              </a:rPr>
              <a:t>Рождественская звезда / составитель Т. А. Стадольникова –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М.,2013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43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00432" y="214290"/>
            <a:ext cx="514356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Дед Мороз Германии –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Вейхнахтсманн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3968" y="1500174"/>
            <a:ext cx="4464496" cy="4017058"/>
          </a:xfrm>
        </p:spPr>
        <p:txBody>
          <a:bodyPr>
            <a:normAutofit/>
          </a:bodyPr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Прототипом были  Святой Николай и Кнехт </a:t>
            </a:r>
            <a:r>
              <a:rPr lang="ru-RU" sz="1600" b="1" dirty="0" err="1" smtClean="0"/>
              <a:t>Рупрехт</a:t>
            </a:r>
            <a:r>
              <a:rPr lang="ru-RU" sz="1600" b="1" dirty="0" smtClean="0"/>
              <a:t> (рыцарь </a:t>
            </a:r>
            <a:r>
              <a:rPr lang="ru-RU" sz="1600" b="1" dirty="0" err="1" smtClean="0"/>
              <a:t>Рупрехт</a:t>
            </a:r>
            <a:r>
              <a:rPr lang="ru-RU" sz="1600" b="1" dirty="0" smtClean="0"/>
              <a:t>).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Появляется на ослике.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Перед сном дети ставят на стол тарелку для подарков, которые Дед Мороз им принесет, а в башмаки кладут сено - угощение для его ослика.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Рождество в Германии — праздник семейный. Семья должна непременно собраться за праздничным столом.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В этот день происходит церемония обмена подарками, которая даже имеет свое название — </a:t>
            </a:r>
            <a:r>
              <a:rPr lang="ru-RU" sz="1600" b="1" dirty="0" err="1" smtClean="0"/>
              <a:t>Бешерунг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3074" name="Picture 2" descr="D:\мамина папка\единая коллекция цифровых технологий\шаблоны для презентаций\Сказочные персонажи\зимние картин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000528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196752"/>
            <a:ext cx="4248472" cy="532859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	Весёлый старичок Санта – Клаус пришёл к нам из Америки. Именно там Святой Николай преобразился в бородатого толстяка, наряженного в бело-красный полушубок и разъезжающего на оленях. Он развозит детям подарки и оставляет их под ёлкой. 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Англии его называют </a:t>
            </a:r>
            <a:r>
              <a:rPr lang="en-US" sz="2400" b="1" dirty="0" smtClean="0">
                <a:solidFill>
                  <a:srgbClr val="002060"/>
                </a:solidFill>
              </a:rPr>
              <a:t>Father </a:t>
            </a:r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Christmas</a:t>
            </a:r>
            <a:r>
              <a:rPr lang="ru-RU" sz="2400" b="1" dirty="0" smtClean="0">
                <a:solidFill>
                  <a:srgbClr val="002060"/>
                </a:solidFill>
              </a:rPr>
              <a:t>, что          переводится как             Батюшка Рождество.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31913" y="260350"/>
            <a:ext cx="7124700" cy="86518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Санта - Клаус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3573848" cy="5301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05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3571900" cy="10715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США  Дед Мороз </a:t>
            </a:r>
            <a:r>
              <a:rPr lang="ru-RU" sz="3600" dirty="0" smtClean="0"/>
              <a:t>–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Санта Клаус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мамина папка\единая коллекция цифровых технологий\шаблоны для презентаций\Сказочные персонажи\зимние картинки\d3f9e489cf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360000" cy="2520000"/>
          </a:xfrm>
          <a:prstGeom prst="rect">
            <a:avLst/>
          </a:prstGeom>
          <a:noFill/>
        </p:spPr>
      </p:pic>
      <p:pic>
        <p:nvPicPr>
          <p:cNvPr id="5122" name="Picture 2" descr="D:\мамина папка\единая коллекция цифровых технологий\шаблоны для презентаций\Сказочные персонажи\зимние картинки\shop.43343.image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807200" cy="2880000"/>
          </a:xfrm>
          <a:prstGeom prst="rect">
            <a:avLst/>
          </a:prstGeom>
          <a:noFill/>
        </p:spPr>
      </p:pic>
      <p:pic>
        <p:nvPicPr>
          <p:cNvPr id="5124" name="Picture 4" descr="D:\мамина папка\единая коллекция цифровых технологий\шаблоны для презентаций\Сказочные персонажи\зимние картинки\180px-1914_Santa_Cla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110400" cy="2160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38996" y="1614953"/>
            <a:ext cx="381908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реального Санта-Клауса Турция.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Санта-Клаус (Святой Николай) — реальная историческая фигура. Святой Николай родился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Патаре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 территории современной провинции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Анталия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Турции), получил церковное образование и, став епископом в городе Мира, творил там добрые дела.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Легенда гласит, что он подбрасывал небольшие мешочки с золотыми монетами в дымоходы домов бедных девушек, которые были достаточно взрослыми для женитьбы, но не имели приданого.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Американцы заимствовали свои традиции в Европе, ведь Новый Свет возник усилиями людей, пришедших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Старого Света.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Дед </a:t>
            </a:r>
            <a:r>
              <a:rPr lang="ru-RU" sz="4000" b="1" dirty="0" err="1" smtClean="0">
                <a:solidFill>
                  <a:srgbClr val="FF0000"/>
                </a:solidFill>
              </a:rPr>
              <a:t>Моро́з</a:t>
            </a:r>
            <a:r>
              <a:rPr lang="ru-RU" sz="4000" b="1" dirty="0" smtClean="0">
                <a:solidFill>
                  <a:srgbClr val="FF0000"/>
                </a:solidFill>
              </a:rPr>
              <a:t> (</a:t>
            </a:r>
            <a:r>
              <a:rPr lang="ru-RU" sz="4000" b="1" dirty="0" err="1" smtClean="0">
                <a:solidFill>
                  <a:srgbClr val="FF0000"/>
                </a:solidFill>
              </a:rPr>
              <a:t>Де́дко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Моро́зко</a:t>
            </a:r>
            <a:r>
              <a:rPr lang="ru-RU" sz="4000" b="1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 персонаж русских легенд, в славянской мифологии — олицетворение зимних морозов, кузнец, сковывающий воду.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37252" y="1643050"/>
            <a:ext cx="3967196" cy="4594262"/>
          </a:xfrm>
        </p:spPr>
        <p:txBody>
          <a:bodyPr>
            <a:normAutofit/>
          </a:bodyPr>
          <a:lstStyle/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Часто изображается в синей или красной шубе с длинной белой бородой и посохом в руке, в валенках. </a:t>
            </a:r>
          </a:p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Ездит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 тройке лошадей.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18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ноября в России официально празднуют день рождения Деда Мороза. Эту дату ему придумали дети, а связано это с тем, что, по наблюдениям, именно в этот день в Великом Устюге ударяют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сильные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морозы,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вступает в силу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8000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настоящая зима.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D:\мамина папка\единая коллекция цифровых технологий\шаблоны для презентаций\Сказочные персонажи\зимние картинки\45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1785000" cy="2520000"/>
          </a:xfrm>
          <a:prstGeom prst="rect">
            <a:avLst/>
          </a:prstGeom>
          <a:noFill/>
        </p:spPr>
      </p:pic>
      <p:pic>
        <p:nvPicPr>
          <p:cNvPr id="1028" name="Picture 4" descr="D:\мамина папка\единая коллекция цифровых технологий\шаблоны для презентаций\Сказочные персонажи\зимние картинки\32ze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357694"/>
            <a:ext cx="1537920" cy="2160000"/>
          </a:xfrm>
          <a:prstGeom prst="rect">
            <a:avLst/>
          </a:prstGeom>
          <a:noFill/>
        </p:spPr>
      </p:pic>
      <p:pic>
        <p:nvPicPr>
          <p:cNvPr id="1029" name="Picture 5" descr="D:\мамина папка\единая коллекция цифровых технологий\шаблоны для презентаций\Сказочные персонажи\зимние картинки\image-thumb3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3565714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9"/>
            <a:ext cx="6908304" cy="93610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Мороз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268760"/>
            <a:ext cx="4464496" cy="5184576"/>
          </a:xfrm>
        </p:spPr>
        <p:txBody>
          <a:bodyPr/>
          <a:lstStyle/>
          <a:p>
            <a:pPr algn="l"/>
            <a:r>
              <a:rPr lang="ru-RU" sz="2600" b="1" dirty="0" smtClean="0">
                <a:solidFill>
                  <a:srgbClr val="002060"/>
                </a:solidFill>
              </a:rPr>
              <a:t>	Русский Дед Мороз ведает вьюгами, метелями и царит в природе с ноября по март. Подарки детям он тоже дарит, и помогает ему в этом внучка Снегурочка. Правда, вместо оленей Дед Мороз путешествует на тройке лошадей, которые возвещают о его          приезде </a:t>
            </a:r>
            <a:r>
              <a:rPr lang="ru-RU" sz="2600" b="1" dirty="0">
                <a:solidFill>
                  <a:srgbClr val="002060"/>
                </a:solidFill>
              </a:rPr>
              <a:t>весёлым перезвоном </a:t>
            </a:r>
            <a:r>
              <a:rPr lang="ru-RU" sz="2600" b="1" dirty="0" smtClean="0">
                <a:solidFill>
                  <a:srgbClr val="002060"/>
                </a:solidFill>
              </a:rPr>
              <a:t>   колокольчиков.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063">
            <a:off x="1093677" y="1527831"/>
            <a:ext cx="2728993" cy="4501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9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6908304" cy="93610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Ежишек</a:t>
            </a:r>
            <a:r>
              <a:rPr lang="ru-RU" sz="5400" b="1" dirty="0" smtClean="0">
                <a:solidFill>
                  <a:srgbClr val="0070C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196752"/>
            <a:ext cx="4392488" cy="525658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000" b="1" dirty="0" smtClean="0">
                <a:solidFill>
                  <a:srgbClr val="002060"/>
                </a:solidFill>
              </a:rPr>
              <a:t>Ежишек </a:t>
            </a:r>
            <a:r>
              <a:rPr lang="ru-RU" sz="3000" b="1" dirty="0">
                <a:solidFill>
                  <a:srgbClr val="002060"/>
                </a:solidFill>
              </a:rPr>
              <a:t>— самый </a:t>
            </a:r>
            <a:r>
              <a:rPr lang="ru-RU" sz="3000" b="1" dirty="0" smtClean="0">
                <a:solidFill>
                  <a:srgbClr val="002060"/>
                </a:solidFill>
              </a:rPr>
              <a:t>скромный </a:t>
            </a:r>
            <a:r>
              <a:rPr lang="ru-RU" sz="3000" b="1" dirty="0">
                <a:solidFill>
                  <a:srgbClr val="002060"/>
                </a:solidFill>
              </a:rPr>
              <a:t>из </a:t>
            </a:r>
            <a:r>
              <a:rPr lang="ru-RU" sz="3000" b="1" dirty="0" smtClean="0">
                <a:solidFill>
                  <a:srgbClr val="002060"/>
                </a:solidFill>
              </a:rPr>
              <a:t>Дедов </a:t>
            </a:r>
            <a:r>
              <a:rPr lang="ru-RU" sz="3000" b="1" dirty="0">
                <a:solidFill>
                  <a:srgbClr val="002060"/>
                </a:solidFill>
              </a:rPr>
              <a:t>Морозов. Он кропотливо смотрит за тем, чтоб его никто не увидел, когда он подкладывает подарки, потому </a:t>
            </a:r>
            <a:r>
              <a:rPr lang="ru-RU" sz="3000" b="1" dirty="0" smtClean="0">
                <a:solidFill>
                  <a:srgbClr val="002060"/>
                </a:solidFill>
              </a:rPr>
              <a:t>нём известно мало. Живёт Ежишек в           Словакии.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99">
            <a:off x="539552" y="1484784"/>
            <a:ext cx="3473980" cy="4769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84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5"/>
            <a:ext cx="7052320" cy="86409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Микулаш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340768"/>
            <a:ext cx="4248472" cy="525658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	Некоторые люди думают, </a:t>
            </a:r>
            <a:r>
              <a:rPr lang="ru-RU" sz="2400" b="1" dirty="0">
                <a:solidFill>
                  <a:srgbClr val="002060"/>
                </a:solidFill>
              </a:rPr>
              <a:t>что Ежишек и Микулаш — это одно лицо, но </a:t>
            </a:r>
            <a:r>
              <a:rPr lang="ru-RU" sz="2400" b="1" dirty="0" smtClean="0">
                <a:solidFill>
                  <a:srgbClr val="002060"/>
                </a:solidFill>
              </a:rPr>
              <a:t>большинство считают, </a:t>
            </a:r>
            <a:r>
              <a:rPr lang="ru-RU" sz="2400" b="1" dirty="0">
                <a:solidFill>
                  <a:srgbClr val="002060"/>
                </a:solidFill>
              </a:rPr>
              <a:t>что они — братья. Чешский Дед Мороз похож на российского, только сопровождают его ангел и дьяволенок. Отличные детки получают сладости, а нехорошие </a:t>
            </a:r>
            <a:r>
              <a:rPr lang="ru-RU" sz="2400" b="1" dirty="0" smtClean="0">
                <a:solidFill>
                  <a:srgbClr val="002060"/>
                </a:solidFill>
              </a:rPr>
              <a:t>- картофелины </a:t>
            </a:r>
            <a:r>
              <a:rPr lang="ru-RU" sz="2400" b="1" dirty="0">
                <a:solidFill>
                  <a:srgbClr val="002060"/>
                </a:solidFill>
              </a:rPr>
              <a:t>либо </a:t>
            </a:r>
            <a:r>
              <a:rPr lang="ru-RU" sz="2400" b="1" dirty="0" smtClean="0">
                <a:solidFill>
                  <a:srgbClr val="002060"/>
                </a:solidFill>
              </a:rPr>
              <a:t>      кусочки </a:t>
            </a:r>
            <a:r>
              <a:rPr lang="ru-RU" sz="2400" b="1" dirty="0">
                <a:solidFill>
                  <a:srgbClr val="002060"/>
                </a:solidFill>
              </a:rPr>
              <a:t>угля.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224">
            <a:off x="363341" y="1986838"/>
            <a:ext cx="4006306" cy="293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38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шаблон2</Template>
  <TotalTime>259</TotalTime>
  <Words>470</Words>
  <Application>Microsoft Office PowerPoint</Application>
  <PresentationFormat>Экран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шаблон2</vt:lpstr>
      <vt:lpstr>ДЕД МОРОЗ  В РАЗНЫХ СТРАНАХ</vt:lpstr>
      <vt:lpstr>Святой Николай</vt:lpstr>
      <vt:lpstr>Дед Мороз Германии –   Вейхнахтсманн</vt:lpstr>
      <vt:lpstr>Санта - Клаус</vt:lpstr>
      <vt:lpstr>в США  Дед Мороз –  Санта Клаус</vt:lpstr>
      <vt:lpstr>Дед Моро́з (Де́дко Моро́зко)  — персонаж русских легенд, в славянской мифологии — олицетворение зимних морозов, кузнец, сковывающий воду.</vt:lpstr>
      <vt:lpstr>Дед Мороз</vt:lpstr>
      <vt:lpstr>Ежишек </vt:lpstr>
      <vt:lpstr>Микулаш</vt:lpstr>
      <vt:lpstr>Баббо Натале и Фея Бефана</vt:lpstr>
      <vt:lpstr>Пер Ноэль</vt:lpstr>
      <vt:lpstr>Синтер - Клаас</vt:lpstr>
      <vt:lpstr>Йоллупукки</vt:lpstr>
      <vt:lpstr>Йылувана</vt:lpstr>
      <vt:lpstr>Паккайне </vt:lpstr>
      <vt:lpstr>Юлтомтен</vt:lpstr>
      <vt:lpstr>Ниссе</vt:lpstr>
      <vt:lpstr>Кыш - Бабай </vt:lpstr>
      <vt:lpstr>Сегацу - сан</vt:lpstr>
      <vt:lpstr>Увлин Увгун</vt:lpstr>
      <vt:lpstr>Корбобо</vt:lpstr>
      <vt:lpstr>Эхээ Дыыл</vt:lpstr>
      <vt:lpstr>ВОПРОСЫ</vt:lpstr>
      <vt:lpstr>Презентация PowerPoint</vt:lpstr>
      <vt:lpstr>Спасибо за внимание!</vt:lpstr>
      <vt:lpstr>                  Источники:  1. http://dikmi.ru/new_year/kto_i_kak_pozdravlyaet_s_novyim_godom_v_raznyix_ stranax.html  2. http://www.tvoyrebenok.ru/ded_moroz_main.shtml  3. http://www.utiziman.edusite.ru/p136aa1.html  4. http://origin.iknowit.ru/paper1353.html  5. http://ya-umni4ka.ru/?p=1937  6. http://prezentacii.com/pedagogike/584-kak-vstrechayut-novyy-god-v-raznyh- stranah.html  7. http://учебныепрезентации.рф/file/2078-ded-moroz-v-raznyh-stranah.html  8. http://ppt4web.ru/detskie-prezentacii/kak-vstrechajut-novyjj-god-v-raznykh-stranakh.html  9. http://images.yandex.ru/  10. Рождество и Новый год: обычаи, обряды, суеверия, сказки/ составитель Л. О. Вознесенская – М.,1997. 11. Рождественская звезда / составитель Т. А. Стадольникова –  М.,2013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  В РАЗНЫХ СТРАНАХ</dc:title>
  <dc:creator>Алла</dc:creator>
  <cp:lastModifiedBy>Учетная запись Майкрософт</cp:lastModifiedBy>
  <cp:revision>35</cp:revision>
  <dcterms:created xsi:type="dcterms:W3CDTF">2013-12-14T07:28:21Z</dcterms:created>
  <dcterms:modified xsi:type="dcterms:W3CDTF">2021-12-14T06:38:17Z</dcterms:modified>
</cp:coreProperties>
</file>