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4"/>
  </p:notesMasterIdLst>
  <p:sldIdLst>
    <p:sldId id="256" r:id="rId2"/>
    <p:sldId id="319" r:id="rId3"/>
    <p:sldId id="313" r:id="rId4"/>
    <p:sldId id="314" r:id="rId5"/>
    <p:sldId id="315" r:id="rId6"/>
    <p:sldId id="302" r:id="rId7"/>
    <p:sldId id="306" r:id="rId8"/>
    <p:sldId id="292" r:id="rId9"/>
    <p:sldId id="299" r:id="rId10"/>
    <p:sldId id="285" r:id="rId11"/>
    <p:sldId id="294" r:id="rId12"/>
    <p:sldId id="284" r:id="rId13"/>
    <p:sldId id="257" r:id="rId14"/>
    <p:sldId id="320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300" r:id="rId24"/>
    <p:sldId id="266" r:id="rId25"/>
    <p:sldId id="305" r:id="rId26"/>
    <p:sldId id="267" r:id="rId27"/>
    <p:sldId id="268" r:id="rId28"/>
    <p:sldId id="309" r:id="rId29"/>
    <p:sldId id="269" r:id="rId30"/>
    <p:sldId id="270" r:id="rId31"/>
    <p:sldId id="298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97" r:id="rId41"/>
    <p:sldId id="279" r:id="rId42"/>
    <p:sldId id="280" r:id="rId43"/>
    <p:sldId id="281" r:id="rId44"/>
    <p:sldId id="282" r:id="rId45"/>
    <p:sldId id="321" r:id="rId46"/>
    <p:sldId id="304" r:id="rId47"/>
    <p:sldId id="293" r:id="rId48"/>
    <p:sldId id="295" r:id="rId49"/>
    <p:sldId id="296" r:id="rId50"/>
    <p:sldId id="310" r:id="rId51"/>
    <p:sldId id="311" r:id="rId52"/>
    <p:sldId id="312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67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4B318-9A1C-4D3A-A58D-D9FF8CFCA5C8}" type="datetimeFigureOut">
              <a:rPr lang="ru-RU" smtClean="0"/>
              <a:pPr/>
              <a:t>12.03.2019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47D8F-BBD7-474A-B203-ABCF5F56B81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47D8F-BBD7-474A-B203-ABCF5F56B81C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208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747D8F-BBD7-474A-B203-ABCF5F56B81C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F898-7D74-4D7A-8C6D-500A3EB935BF}" type="datetimeFigureOut">
              <a:rPr lang="ru-RU" smtClean="0"/>
              <a:pPr/>
              <a:t>12.03.2019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58AFD9-86C3-425A-BFB6-CA425B0104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F898-7D74-4D7A-8C6D-500A3EB935BF}" type="datetimeFigureOut">
              <a:rPr lang="ru-RU" smtClean="0"/>
              <a:pPr/>
              <a:t>12.03.2019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AFD9-86C3-425A-BFB6-CA425B0104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F898-7D74-4D7A-8C6D-500A3EB935BF}" type="datetimeFigureOut">
              <a:rPr lang="ru-RU" smtClean="0"/>
              <a:pPr/>
              <a:t>12.03.2019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AFD9-86C3-425A-BFB6-CA425B0104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F898-7D74-4D7A-8C6D-500A3EB935BF}" type="datetimeFigureOut">
              <a:rPr lang="ru-RU" smtClean="0"/>
              <a:pPr/>
              <a:t>12.03.2019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D58AFD9-86C3-425A-BFB6-CA425B0104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F898-7D74-4D7A-8C6D-500A3EB935BF}" type="datetimeFigureOut">
              <a:rPr lang="ru-RU" smtClean="0"/>
              <a:pPr/>
              <a:t>12.03.2019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AFD9-86C3-425A-BFB6-CA425B0104A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F898-7D74-4D7A-8C6D-500A3EB935BF}" type="datetimeFigureOut">
              <a:rPr lang="ru-RU" smtClean="0"/>
              <a:pPr/>
              <a:t>12.03.2019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AFD9-86C3-425A-BFB6-CA425B0104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F898-7D74-4D7A-8C6D-500A3EB935BF}" type="datetimeFigureOut">
              <a:rPr lang="ru-RU" smtClean="0"/>
              <a:pPr/>
              <a:t>12.03.2019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D58AFD9-86C3-425A-BFB6-CA425B0104A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F898-7D74-4D7A-8C6D-500A3EB935BF}" type="datetimeFigureOut">
              <a:rPr lang="ru-RU" smtClean="0"/>
              <a:pPr/>
              <a:t>12.03.2019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AFD9-86C3-425A-BFB6-CA425B0104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F898-7D74-4D7A-8C6D-500A3EB935BF}" type="datetimeFigureOut">
              <a:rPr lang="ru-RU" smtClean="0"/>
              <a:pPr/>
              <a:t>12.03.2019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AFD9-86C3-425A-BFB6-CA425B0104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F898-7D74-4D7A-8C6D-500A3EB935BF}" type="datetimeFigureOut">
              <a:rPr lang="ru-RU" smtClean="0"/>
              <a:pPr/>
              <a:t>12.03.2019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AFD9-86C3-425A-BFB6-CA425B0104A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1F898-7D74-4D7A-8C6D-500A3EB935BF}" type="datetimeFigureOut">
              <a:rPr lang="ru-RU" smtClean="0"/>
              <a:pPr/>
              <a:t>12.03.2019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8AFD9-86C3-425A-BFB6-CA425B0104A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AE1F898-7D74-4D7A-8C6D-500A3EB935BF}" type="datetimeFigureOut">
              <a:rPr lang="ru-RU" smtClean="0"/>
              <a:pPr/>
              <a:t>12.03.2019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D58AFD9-86C3-425A-BFB6-CA425B0104A2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stihi.ru/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91;&#1088;&#1086;&#1082;.&#1088;&#1092;/user/147347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853411"/>
            <a:ext cx="8083624" cy="1222375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Презентацию составила </a:t>
            </a:r>
            <a:br>
              <a:rPr lang="ru-RU" sz="2800" dirty="0" smtClean="0"/>
            </a:br>
            <a:r>
              <a:rPr lang="ru-RU" sz="2800" dirty="0" smtClean="0"/>
              <a:t>учитель высшей  категории</a:t>
            </a:r>
            <a:br>
              <a:rPr lang="ru-RU" sz="2800" dirty="0" smtClean="0"/>
            </a:br>
            <a:r>
              <a:rPr lang="ru-RU" sz="2800" dirty="0" smtClean="0"/>
              <a:t>ГБОУ </a:t>
            </a:r>
            <a:r>
              <a:rPr lang="ru-RU" sz="2800" dirty="0" smtClean="0"/>
              <a:t>СОШ № 501</a:t>
            </a:r>
            <a:br>
              <a:rPr lang="ru-RU" sz="2800" dirty="0" smtClean="0"/>
            </a:br>
            <a:r>
              <a:rPr lang="ru-RU" sz="2800" b="1" dirty="0" smtClean="0"/>
              <a:t>Виноградова Ирина Владимировна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8083624" cy="914400"/>
          </a:xfrm>
        </p:spPr>
        <p:txBody>
          <a:bodyPr>
            <a:noAutofit/>
          </a:bodyPr>
          <a:lstStyle/>
          <a:p>
            <a:r>
              <a:rPr lang="ru-RU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 </a:t>
            </a:r>
            <a:r>
              <a:rPr lang="ru-RU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ребенка </a:t>
            </a:r>
            <a:endParaRPr lang="ru-RU" sz="7200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собственный </a:t>
            </a:r>
            <a:r>
              <a:rPr lang="ru-RU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выбор</a:t>
            </a:r>
            <a:endParaRPr lang="ru-RU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412875"/>
            <a:ext cx="8686800" cy="4667250"/>
          </a:xfrm>
        </p:spPr>
        <p:txBody>
          <a:bodyPr>
            <a:normAutofit/>
          </a:bodyPr>
          <a:lstStyle/>
          <a:p>
            <a:r>
              <a:rPr lang="ru-RU" dirty="0" smtClean="0"/>
              <a:t> Многие родители, представители общественности заблуждаются, считая, что центром воспитания является только школа. </a:t>
            </a:r>
            <a:r>
              <a:rPr lang="ru-RU" b="1" dirty="0" smtClean="0">
                <a:solidFill>
                  <a:srgbClr val="FF0000"/>
                </a:solidFill>
              </a:rPr>
              <a:t>Это не так.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www.seosailor.com/blog/wp-content/uploads/2014/12/bigstock_Which_Way_16616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4149080"/>
            <a:ext cx="1933575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549275"/>
            <a:ext cx="8686800" cy="553085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Все труднее в последнее время найти общий язык с родителями учащихся, всё меньше и меньше педагогов предпочитают брать на себя обязанности классного руководителя. Во многих семьях уже считается дурным тоном советоваться с учителями по поводу возникающих проблем, и уже совсем не обязательно ходить на родительские собрания, а тем более предупреждать об этом классного руководителя. </a:t>
            </a:r>
            <a:r>
              <a:rPr lang="ru-RU" b="1" dirty="0" smtClean="0">
                <a:solidFill>
                  <a:srgbClr val="FF0000"/>
                </a:solidFill>
              </a:rPr>
              <a:t>А ведь действия наши должны быть взаимны, так как цель мы преследуем одну – сделать так, чтобы воспитание, обучение ребенка было успешным.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412875"/>
            <a:ext cx="8686800" cy="5040313"/>
          </a:xfrm>
        </p:spPr>
        <p:txBody>
          <a:bodyPr/>
          <a:lstStyle/>
          <a:p>
            <a:r>
              <a:rPr lang="ru-RU" dirty="0" smtClean="0"/>
              <a:t>Социологические исследования показывают, что на воспитание ребенка влияют</a:t>
            </a:r>
            <a:r>
              <a:rPr lang="ru-RU" b="1" dirty="0" smtClean="0">
                <a:solidFill>
                  <a:srgbClr val="C00000"/>
                </a:solidFill>
              </a:rPr>
              <a:t>: семья – 50%, </a:t>
            </a:r>
            <a:r>
              <a:rPr lang="ru-RU" dirty="0" smtClean="0"/>
              <a:t>СМИ – 30%, 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школа – 10%, </a:t>
            </a:r>
            <a:r>
              <a:rPr lang="ru-RU" dirty="0" smtClean="0"/>
              <a:t>улица –10%. Школа, семья и ребёнок — это краеугольный камень, на котором держится и развивается общество</a:t>
            </a:r>
            <a:r>
              <a:rPr lang="ru-RU" b="1" dirty="0" smtClean="0">
                <a:solidFill>
                  <a:srgbClr val="FF0000"/>
                </a:solidFill>
              </a:rPr>
              <a:t>. Мы призваны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вместе решать все проблемы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 descr="http://www.seosailor.com/blog/wp-content/uploads/2014/12/bigstock_Which_Way_16616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0425" y="4924425"/>
            <a:ext cx="19335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196975"/>
            <a:ext cx="8686800" cy="4883150"/>
          </a:xfrm>
        </p:spPr>
        <p:txBody>
          <a:bodyPr>
            <a:normAutofit fontScale="92500"/>
          </a:bodyPr>
          <a:lstStyle/>
          <a:p>
            <a:r>
              <a:rPr lang="ru-RU" i="1" dirty="0" smtClean="0"/>
              <a:t>«</a:t>
            </a:r>
            <a:r>
              <a:rPr lang="ru-RU" sz="3600" i="1" dirty="0" smtClean="0"/>
              <a:t>Почти всегда, обращаясь к ребенку, взрослый начинает свою речь со слова «</a:t>
            </a:r>
            <a:r>
              <a:rPr lang="ru-RU" sz="3600" i="1" dirty="0" smtClean="0">
                <a:solidFill>
                  <a:srgbClr val="FF0000"/>
                </a:solidFill>
              </a:rPr>
              <a:t>нельзя</a:t>
            </a:r>
            <a:r>
              <a:rPr lang="ru-RU" sz="3600" i="1" dirty="0" smtClean="0"/>
              <a:t>». </a:t>
            </a:r>
            <a:r>
              <a:rPr lang="ru-RU" sz="3600" i="1" dirty="0" smtClean="0">
                <a:solidFill>
                  <a:srgbClr val="FF0000"/>
                </a:solidFill>
              </a:rPr>
              <a:t>Нельзя</a:t>
            </a:r>
            <a:r>
              <a:rPr lang="ru-RU" sz="3600" i="1" dirty="0" smtClean="0"/>
              <a:t> того, </a:t>
            </a:r>
            <a:r>
              <a:rPr lang="ru-RU" sz="3600" i="1" dirty="0" smtClean="0">
                <a:solidFill>
                  <a:srgbClr val="FF0000"/>
                </a:solidFill>
              </a:rPr>
              <a:t>нельзя</a:t>
            </a:r>
            <a:r>
              <a:rPr lang="ru-RU" sz="3600" i="1" dirty="0" smtClean="0"/>
              <a:t> этого, </a:t>
            </a:r>
            <a:r>
              <a:rPr lang="ru-RU" sz="3600" i="1" dirty="0" smtClean="0">
                <a:solidFill>
                  <a:srgbClr val="FF0000"/>
                </a:solidFill>
              </a:rPr>
              <a:t>нельзя</a:t>
            </a:r>
            <a:r>
              <a:rPr lang="ru-RU" sz="3600" i="1" dirty="0" smtClean="0"/>
              <a:t> еще, </a:t>
            </a:r>
            <a:r>
              <a:rPr lang="ru-RU" sz="3600" i="1" dirty="0" smtClean="0">
                <a:solidFill>
                  <a:srgbClr val="FF0000"/>
                </a:solidFill>
              </a:rPr>
              <a:t>нельзя</a:t>
            </a:r>
            <a:r>
              <a:rPr lang="ru-RU" sz="3600" i="1" dirty="0" smtClean="0"/>
              <a:t> уже, </a:t>
            </a:r>
            <a:r>
              <a:rPr lang="ru-RU" sz="3600" i="1" dirty="0" smtClean="0">
                <a:solidFill>
                  <a:srgbClr val="FF0000"/>
                </a:solidFill>
              </a:rPr>
              <a:t>нельзя</a:t>
            </a:r>
            <a:r>
              <a:rPr lang="ru-RU" sz="3600" i="1" dirty="0" smtClean="0"/>
              <a:t> до, </a:t>
            </a:r>
            <a:r>
              <a:rPr lang="ru-RU" sz="3600" i="1" dirty="0" smtClean="0">
                <a:solidFill>
                  <a:srgbClr val="FF0000"/>
                </a:solidFill>
              </a:rPr>
              <a:t>нельзя</a:t>
            </a:r>
            <a:r>
              <a:rPr lang="ru-RU" sz="3600" i="1" dirty="0" smtClean="0"/>
              <a:t> после, </a:t>
            </a:r>
            <a:r>
              <a:rPr lang="ru-RU" sz="3600" i="1" dirty="0" smtClean="0">
                <a:solidFill>
                  <a:srgbClr val="FF0000"/>
                </a:solidFill>
              </a:rPr>
              <a:t>нельзя никогда</a:t>
            </a:r>
            <a:r>
              <a:rPr lang="ru-RU" sz="3600" i="1" dirty="0" smtClean="0"/>
              <a:t>. Если взрослому дать волю, он будет твердить «</a:t>
            </a:r>
            <a:r>
              <a:rPr lang="ru-RU" sz="3600" i="1" dirty="0" smtClean="0">
                <a:solidFill>
                  <a:srgbClr val="FF0000"/>
                </a:solidFill>
              </a:rPr>
              <a:t>нельзя</a:t>
            </a:r>
            <a:r>
              <a:rPr lang="ru-RU" sz="3600" i="1" dirty="0" smtClean="0"/>
              <a:t>» с утра до вечера, без передышки».</a:t>
            </a:r>
            <a:endParaRPr lang="ru-RU" sz="3600" dirty="0" smtClean="0"/>
          </a:p>
          <a:p>
            <a:r>
              <a:rPr lang="ru-RU" i="1" dirty="0" smtClean="0"/>
              <a:t>                                                               </a:t>
            </a:r>
          </a:p>
          <a:p>
            <a:r>
              <a:rPr lang="ru-RU" i="1" dirty="0" smtClean="0"/>
              <a:t>  Григорий Остер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7889" y="1196752"/>
            <a:ext cx="753455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Детская </a:t>
            </a:r>
            <a:r>
              <a:rPr lang="ru-RU" sz="3600" b="1" dirty="0" err="1" smtClean="0">
                <a:solidFill>
                  <a:srgbClr val="FF0000"/>
                </a:solidFill>
              </a:rPr>
              <a:t>инициатава</a:t>
            </a:r>
            <a:r>
              <a:rPr lang="ru-RU" sz="3600" dirty="0" smtClean="0"/>
              <a:t> проявляется в свободной деятельности детей по выбору и интересам.</a:t>
            </a:r>
          </a:p>
          <a:p>
            <a:r>
              <a:rPr lang="ru-RU" sz="3600" dirty="0" smtClean="0"/>
              <a:t>Возможность играть, рисовать конструировать, сочинять и прочее, в соответствии с собственными интересами.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327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333375"/>
            <a:ext cx="8686800" cy="5746750"/>
          </a:xfrm>
        </p:spPr>
        <p:txBody>
          <a:bodyPr>
            <a:normAutofit lnSpcReduction="10000"/>
          </a:bodyPr>
          <a:lstStyle/>
          <a:p>
            <a:r>
              <a:rPr lang="ru-RU" u="sng" dirty="0" smtClean="0"/>
              <a:t>Альтернативой  постоянного «нельзя» является предоставление ребёнку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свободы выбора. </a:t>
            </a:r>
          </a:p>
          <a:p>
            <a:r>
              <a:rPr lang="ru-RU" dirty="0" smtClean="0"/>
              <a:t>Я предлагаю сегодня поговорить на тему </a:t>
            </a:r>
            <a:r>
              <a:rPr lang="ru-RU" dirty="0" smtClean="0">
                <a:solidFill>
                  <a:srgbClr val="FF0000"/>
                </a:solidFill>
              </a:rPr>
              <a:t>«Право ребёнка на собственный выбор».</a:t>
            </a:r>
          </a:p>
          <a:p>
            <a:r>
              <a:rPr lang="ru-RU" dirty="0" smtClean="0"/>
              <a:t>Какая свобода выбора, могут возразить многие. Ребёнок  полностью зависит от родителей и должен выполнять  указания, пожелания, </a:t>
            </a:r>
            <a:r>
              <a:rPr lang="ru-RU" u="sng" dirty="0" smtClean="0"/>
              <a:t>требования родителей в обязательном порядке</a:t>
            </a:r>
            <a:r>
              <a:rPr lang="ru-RU" dirty="0" smtClean="0"/>
              <a:t>. Конечно, разумные и последовательные родительские требования необходимы в правильном воспитании ребёнка</a:t>
            </a:r>
            <a:endParaRPr lang="ru-RU" dirty="0"/>
          </a:p>
        </p:txBody>
      </p:sp>
      <p:pic>
        <p:nvPicPr>
          <p:cNvPr id="4" name="Рисунок 3" descr="http://www.seosailor.com/blog/wp-content/uploads/2014/12/bigstock_Which_Way_16616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445224"/>
            <a:ext cx="1403648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 нужно ли ребёнку иметь собственный выбор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Право на какой выбор можно предоставить ребёнку </a:t>
            </a:r>
          </a:p>
          <a:p>
            <a:r>
              <a:rPr lang="ru-RU" dirty="0" smtClean="0"/>
              <a:t>А) в выборе еды      </a:t>
            </a:r>
          </a:p>
          <a:p>
            <a:r>
              <a:rPr lang="ru-RU" dirty="0" smtClean="0"/>
              <a:t> Б) в выборе игрушек           </a:t>
            </a:r>
          </a:p>
          <a:p>
            <a:r>
              <a:rPr lang="ru-RU" dirty="0" smtClean="0"/>
              <a:t>В) в выборе одежды          </a:t>
            </a:r>
          </a:p>
          <a:p>
            <a:r>
              <a:rPr lang="ru-RU" dirty="0" smtClean="0"/>
              <a:t>Г) в выборе вида деятельности (игра, прогулка, рисование) и.т.д.</a:t>
            </a:r>
          </a:p>
          <a:p>
            <a:endParaRPr lang="ru-RU" dirty="0"/>
          </a:p>
        </p:txBody>
      </p:sp>
      <p:pic>
        <p:nvPicPr>
          <p:cNvPr id="4" name="Рисунок 3" descr="http://www.seosailor.com/blog/wp-content/uploads/2014/12/bigstock_Which_Way_16616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2204864"/>
            <a:ext cx="19335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404813"/>
            <a:ext cx="8686800" cy="5675312"/>
          </a:xfrm>
        </p:spPr>
        <p:txBody>
          <a:bodyPr>
            <a:normAutofit/>
          </a:bodyPr>
          <a:lstStyle/>
          <a:p>
            <a:r>
              <a:rPr lang="ru-RU" dirty="0" smtClean="0"/>
              <a:t>В настоящее время создание ситуаций выбора в семейном воспитании, </a:t>
            </a:r>
            <a:r>
              <a:rPr lang="ru-RU" dirty="0" smtClean="0">
                <a:solidFill>
                  <a:srgbClr val="0070C0"/>
                </a:solidFill>
              </a:rPr>
              <a:t>не является осознанным средством развития личности ребенка.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Родители не задумываются над этим вопросом. </a:t>
            </a:r>
          </a:p>
          <a:p>
            <a:r>
              <a:rPr lang="ru-RU" dirty="0" smtClean="0"/>
              <a:t>Результаты анкетирования показывают, что сегодня мы затронули тему, которая  является для родителей </a:t>
            </a:r>
            <a:r>
              <a:rPr lang="ru-RU" dirty="0" smtClean="0">
                <a:solidFill>
                  <a:srgbClr val="FF0000"/>
                </a:solidFill>
              </a:rPr>
              <a:t>некоторым открытием, темой, над которой мало, кто серьёзно задумывался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http://www.seosailor.com/blog/wp-content/uploads/2014/12/bigstock_Which_Way_16616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924425"/>
            <a:ext cx="19335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68413"/>
            <a:ext cx="8686800" cy="4811712"/>
          </a:xfrm>
        </p:spPr>
        <p:txBody>
          <a:bodyPr/>
          <a:lstStyle/>
          <a:p>
            <a:r>
              <a:rPr lang="ru-RU" dirty="0" smtClean="0"/>
              <a:t>Только не стоит путать в данном случае  свободу выбора ребёнка с  ситуацией жёсткой регламентации: </a:t>
            </a:r>
            <a:r>
              <a:rPr lang="ru-RU" u="sng" dirty="0" smtClean="0">
                <a:solidFill>
                  <a:srgbClr val="0070C0"/>
                </a:solidFill>
              </a:rPr>
              <a:t>или идёшь читать азбуку, или идёшь спать.</a:t>
            </a:r>
            <a:r>
              <a:rPr lang="ru-RU" dirty="0" smtClean="0"/>
              <a:t> Здесь нет права выбора для ребёнка, здесь, напротив, определённое ограничение действий для ребёнка.</a:t>
            </a:r>
          </a:p>
          <a:p>
            <a:endParaRPr lang="ru-RU" dirty="0"/>
          </a:p>
        </p:txBody>
      </p:sp>
      <p:pic>
        <p:nvPicPr>
          <p:cNvPr id="4" name="Рисунок 3" descr="http://www.seosailor.com/blog/wp-content/uploads/2014/12/bigstock_Which_Way_16616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437112"/>
            <a:ext cx="288032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68413"/>
            <a:ext cx="8686800" cy="48117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Купили   Кате  платье  -  она  сидит   и  плачет,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Ей  нужен  был  для  счастья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Простой  обычный  мячик!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Сперва  детей  обидели,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Потом  их   унимают!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Ну  почему  родители  -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Детей  не  понимают?</a:t>
            </a:r>
          </a:p>
          <a:p>
            <a:endParaRPr lang="ru-RU" dirty="0"/>
          </a:p>
        </p:txBody>
      </p:sp>
      <p:pic>
        <p:nvPicPr>
          <p:cNvPr id="4" name="Рисунок 3" descr="http://www.seosailor.com/blog/wp-content/uploads/2014/12/bigstock_Which_Way_16616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420888"/>
            <a:ext cx="2339752" cy="3157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404813"/>
            <a:ext cx="8686800" cy="6192837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 smtClean="0"/>
              <a:t>Родительское собрание на тему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«Право ребенка на собственный выбор»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Цель:</a:t>
            </a:r>
            <a:r>
              <a:rPr lang="ru-RU" dirty="0" smtClean="0"/>
              <a:t> содействовать пониманию родителями проблем, вытекающих из неправильно выбранного стиля семейного воспитания, содействовать созданию ситуации успеха во взаимоотношениях детей и родителей.</a:t>
            </a:r>
          </a:p>
          <a:p>
            <a:r>
              <a:rPr lang="ru-RU" b="1" dirty="0" smtClean="0"/>
              <a:t>Задачи: </a:t>
            </a:r>
            <a:endParaRPr lang="ru-RU" dirty="0" smtClean="0"/>
          </a:p>
          <a:p>
            <a:r>
              <a:rPr lang="ru-RU" dirty="0" smtClean="0"/>
              <a:t>познакомить родителей с возрастными особенностями ребёнка, побудить родителей к размышлениям об особенностях воспитания в их семье,</a:t>
            </a:r>
          </a:p>
          <a:p>
            <a:pPr lvl="0"/>
            <a:r>
              <a:rPr lang="ru-RU" dirty="0" smtClean="0"/>
              <a:t>Формирование самостоятельности у детей,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404813"/>
            <a:ext cx="8686800" cy="5675312"/>
          </a:xfrm>
        </p:spPr>
        <p:txBody>
          <a:bodyPr>
            <a:normAutofit/>
          </a:bodyPr>
          <a:lstStyle/>
          <a:p>
            <a:r>
              <a:rPr lang="ru-RU" dirty="0" smtClean="0"/>
              <a:t>Право выбирать даровано каждому от рождения, говорят, что малыш выбирает свою судьбу, написанную у него на ладони, сжимая первый раз ладошку. </a:t>
            </a:r>
            <a:r>
              <a:rPr lang="ru-RU" u="sng" dirty="0" smtClean="0"/>
              <a:t>Многие вопросы человеческих взаимоотношений берут свои истоки с </a:t>
            </a:r>
            <a:r>
              <a:rPr lang="ru-RU" u="sng" dirty="0" smtClean="0">
                <a:solidFill>
                  <a:srgbClr val="FF0000"/>
                </a:solidFill>
              </a:rPr>
              <a:t>неумения признать за другим те же права, что имеешь сам.</a:t>
            </a:r>
          </a:p>
          <a:p>
            <a:r>
              <a:rPr lang="ru-RU" b="1" i="1" dirty="0" smtClean="0">
                <a:solidFill>
                  <a:srgbClr val="0070C0"/>
                </a:solidFill>
              </a:rPr>
              <a:t>У ребёнка своё особое умение видеть, думать и чувствовать; нет ничего глупее, чем пытаться подменить у них это умение нашим</a:t>
            </a:r>
            <a:r>
              <a:rPr lang="ru-RU" i="1" dirty="0" smtClean="0"/>
              <a:t>.  Жан – Жак Руссо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68413"/>
            <a:ext cx="8686800" cy="4811712"/>
          </a:xfrm>
        </p:spPr>
        <p:txBody>
          <a:bodyPr/>
          <a:lstStyle/>
          <a:p>
            <a:r>
              <a:rPr lang="ru-RU" dirty="0" smtClean="0"/>
              <a:t>Многие конфликты с детьми  </a:t>
            </a:r>
            <a:r>
              <a:rPr lang="ru-RU" u="sng" dirty="0" smtClean="0"/>
              <a:t>начинаются с попытки ограничить  их свободу и отсутствия  права выбирать.</a:t>
            </a:r>
            <a:r>
              <a:rPr lang="ru-RU" dirty="0" smtClean="0"/>
              <a:t> Сегодня мы попытаемся приблизиться к пониманию этой проблемы.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Наша задача -  выяснить  - что такое право ребенка на выбор и нужно ли его предоставлять?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Рисунок 3" descr="http://www.seosailor.com/blog/wp-content/uploads/2014/12/bigstock_Which_Way_16616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5013176"/>
            <a:ext cx="2664296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60350"/>
            <a:ext cx="8686800" cy="581977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Что значить иметь право выбирать? </a:t>
            </a:r>
            <a:r>
              <a:rPr lang="ru-RU" u="sng" dirty="0" smtClean="0"/>
              <a:t>По сути это проявлять самостоятельность</a:t>
            </a:r>
            <a:r>
              <a:rPr lang="ru-RU" dirty="0" smtClean="0"/>
              <a:t>. Но нужно быть готовым </a:t>
            </a:r>
            <a:r>
              <a:rPr lang="ru-RU" dirty="0" smtClean="0">
                <a:solidFill>
                  <a:srgbClr val="0070C0"/>
                </a:solidFill>
              </a:rPr>
              <a:t>выбирать и</a:t>
            </a:r>
            <a:r>
              <a:rPr lang="ru-RU" dirty="0" smtClean="0"/>
              <a:t> уметь    </a:t>
            </a:r>
            <a:r>
              <a:rPr lang="ru-RU" dirty="0" smtClean="0">
                <a:solidFill>
                  <a:srgbClr val="0070C0"/>
                </a:solidFill>
              </a:rPr>
              <a:t>отвечать</a:t>
            </a:r>
            <a:r>
              <a:rPr lang="ru-RU" dirty="0" smtClean="0"/>
              <a:t> </a:t>
            </a:r>
            <a:r>
              <a:rPr lang="ru-RU" u="sng" dirty="0" smtClean="0"/>
              <a:t>за свой выбор</a:t>
            </a:r>
            <a:r>
              <a:rPr lang="ru-RU" dirty="0" smtClean="0"/>
              <a:t>.</a:t>
            </a:r>
          </a:p>
          <a:p>
            <a:r>
              <a:rPr lang="ru-RU" b="1" i="1" dirty="0" smtClean="0"/>
              <a:t>в какое время выполнять домашние задания,</a:t>
            </a:r>
          </a:p>
          <a:p>
            <a:r>
              <a:rPr lang="ru-RU" b="1" i="1" dirty="0" smtClean="0"/>
              <a:t> в какие игры ему играть,</a:t>
            </a:r>
          </a:p>
          <a:p>
            <a:r>
              <a:rPr lang="ru-RU" b="1" i="1" dirty="0" smtClean="0"/>
              <a:t> с кем играть, </a:t>
            </a:r>
          </a:p>
          <a:p>
            <a:r>
              <a:rPr lang="ru-RU" b="1" i="1" dirty="0" smtClean="0"/>
              <a:t>в какую секцию или кружок записаться, какую книжку читать,</a:t>
            </a:r>
          </a:p>
          <a:p>
            <a:r>
              <a:rPr lang="ru-RU" b="1" i="1" dirty="0" smtClean="0"/>
              <a:t> чем рисовать и т.д.</a:t>
            </a: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:\Users\Игорь\Desktop\img3.jp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500" t="-1111" r="4167" b="-1"/>
          <a:stretch/>
        </p:blipFill>
        <p:spPr bwMode="auto">
          <a:xfrm>
            <a:off x="467544" y="50130"/>
            <a:ext cx="8064896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68413"/>
            <a:ext cx="8686800" cy="4811712"/>
          </a:xfrm>
        </p:spPr>
        <p:txBody>
          <a:bodyPr/>
          <a:lstStyle/>
          <a:p>
            <a:r>
              <a:rPr lang="ru-RU" dirty="0" smtClean="0"/>
              <a:t>Некоторые родители настолько привыкают </a:t>
            </a:r>
            <a:r>
              <a:rPr lang="ru-RU" b="1" dirty="0" smtClean="0">
                <a:solidFill>
                  <a:srgbClr val="0070C0"/>
                </a:solidFill>
              </a:rPr>
              <a:t>опекать ребёнка</a:t>
            </a:r>
            <a:r>
              <a:rPr lang="ru-RU" dirty="0" smtClean="0"/>
              <a:t>, что не замечают того, что он уже вырос, и продолжают активно заботиться о нём</a:t>
            </a:r>
            <a:r>
              <a:rPr lang="ru-RU" u="sng" dirty="0" smtClean="0"/>
              <a:t>. Ребёнок в таком случае вырастает мнительным, зависимым от чужого мнения и трусливым. </a:t>
            </a:r>
            <a:endParaRPr lang="ru-RU" u="sng" dirty="0"/>
          </a:p>
        </p:txBody>
      </p:sp>
      <p:pic>
        <p:nvPicPr>
          <p:cNvPr id="4" name="Рисунок 3" descr="http://www.seosailor.com/blog/wp-content/uploads/2014/12/bigstock_Which_Way_16616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437112"/>
            <a:ext cx="273630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900igr.net/up/datas/97549/01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0"/>
            <a:ext cx="8686800" cy="6080125"/>
          </a:xfrm>
        </p:spPr>
        <p:txBody>
          <a:bodyPr/>
          <a:lstStyle/>
          <a:p>
            <a:r>
              <a:rPr lang="ru-RU" dirty="0" smtClean="0"/>
              <a:t>Взрослым часто кажется, что малышу нельзя предоставлять право выбора, так как это </a:t>
            </a:r>
            <a:r>
              <a:rPr lang="ru-RU" dirty="0" smtClean="0">
                <a:solidFill>
                  <a:srgbClr val="0070C0"/>
                </a:solidFill>
              </a:rPr>
              <a:t>понизит их авторитет</a:t>
            </a:r>
            <a:r>
              <a:rPr lang="ru-RU" dirty="0" smtClean="0"/>
              <a:t>, поэтому они учат ребёнка полностью подчиняться, без компромиссов и обсуждений родительского решения.</a:t>
            </a:r>
            <a:endParaRPr lang="ru-RU" dirty="0"/>
          </a:p>
        </p:txBody>
      </p:sp>
      <p:pic>
        <p:nvPicPr>
          <p:cNvPr id="4" name="Рисунок 3" descr="http://ai-da-detki.ru/wp-content/uploads/2011/08/Deti4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356992"/>
            <a:ext cx="51845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260350"/>
            <a:ext cx="8686800" cy="4897438"/>
          </a:xfrm>
        </p:spPr>
        <p:txBody>
          <a:bodyPr/>
          <a:lstStyle/>
          <a:p>
            <a:r>
              <a:rPr lang="ru-RU" dirty="0" smtClean="0"/>
              <a:t>В результате, ребёнок будет смиряться, станет </a:t>
            </a:r>
            <a:r>
              <a:rPr lang="ru-RU" dirty="0" smtClean="0">
                <a:solidFill>
                  <a:srgbClr val="0070C0"/>
                </a:solidFill>
              </a:rPr>
              <a:t>безынициативным и безвольным</a:t>
            </a:r>
            <a:r>
              <a:rPr lang="ru-RU" dirty="0" smtClean="0"/>
              <a:t>, а в дальнейшем откажется контролировать собственную жизнь. </a:t>
            </a:r>
            <a:r>
              <a:rPr lang="ru-RU" u="sng" dirty="0" smtClean="0"/>
              <a:t>Такой человек легко попадает под негативное влияние сверстников.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70C0"/>
                </a:solidFill>
              </a:rPr>
              <a:t>Самооценка у ребенка сильно страдает при полном отсутствии свободы выбора и действий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http://gazetarespublika.info/wp-content/uploads/2017/09/reb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1" y="4293096"/>
            <a:ext cx="417646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900igr.net/up/datas/71029/015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333375"/>
            <a:ext cx="8686800" cy="5746750"/>
          </a:xfrm>
        </p:spPr>
        <p:txBody>
          <a:bodyPr>
            <a:normAutofit/>
          </a:bodyPr>
          <a:lstStyle/>
          <a:p>
            <a:r>
              <a:rPr lang="ru-RU" dirty="0" smtClean="0"/>
              <a:t>Дети, которые устают от постоянного одергивания родителями, </a:t>
            </a:r>
            <a:r>
              <a:rPr lang="ru-RU" dirty="0" smtClean="0">
                <a:solidFill>
                  <a:srgbClr val="0070C0"/>
                </a:solidFill>
              </a:rPr>
              <a:t>перерастают в бунтарей,</a:t>
            </a:r>
            <a:r>
              <a:rPr lang="ru-RU" dirty="0" smtClean="0"/>
              <a:t> которые хотят узнать окружающий мир, но им мешают указания родителей, характеризующие все в негативном свете. Подобные одергивания и ограничения </a:t>
            </a:r>
            <a:r>
              <a:rPr lang="ru-RU" dirty="0" smtClean="0">
                <a:solidFill>
                  <a:srgbClr val="0070C0"/>
                </a:solidFill>
              </a:rPr>
              <a:t>стимулируют ребёнка проявить бунтарский характер</a:t>
            </a:r>
            <a:r>
              <a:rPr lang="ru-RU" dirty="0" smtClean="0"/>
              <a:t>, несмотря на то, что он может быть спокойным от природы</a:t>
            </a:r>
            <a:endParaRPr lang="ru-RU" dirty="0"/>
          </a:p>
        </p:txBody>
      </p:sp>
      <p:pic>
        <p:nvPicPr>
          <p:cNvPr id="4" name="Рисунок 3" descr="http://www.seosailor.com/blog/wp-content/uploads/2014/12/bigstock_Which_Way_16616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924425"/>
            <a:ext cx="19335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764704"/>
            <a:ext cx="8686800" cy="53069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Мечты 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Я мечтал о самокате,</a:t>
            </a:r>
            <a:br>
              <a:rPr lang="ru-RU" b="1" dirty="0" smtClean="0"/>
            </a:br>
            <a:r>
              <a:rPr lang="ru-RU" b="1" dirty="0" smtClean="0"/>
              <a:t>А потом о младшем брате...</a:t>
            </a:r>
            <a:br>
              <a:rPr lang="ru-RU" b="1" dirty="0" smtClean="0"/>
            </a:br>
            <a:r>
              <a:rPr lang="ru-RU" b="1" dirty="0" smtClean="0"/>
              <a:t>Только мама отвечала:</a:t>
            </a:r>
            <a:br>
              <a:rPr lang="ru-RU" b="1" dirty="0" smtClean="0"/>
            </a:br>
            <a:r>
              <a:rPr lang="ru-RU" b="1" dirty="0" smtClean="0"/>
              <a:t>– Научись читать сначала!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Научился я читать,</a:t>
            </a:r>
            <a:br>
              <a:rPr lang="ru-RU" b="1" dirty="0" smtClean="0"/>
            </a:br>
            <a:r>
              <a:rPr lang="ru-RU" b="1" dirty="0" smtClean="0"/>
              <a:t>О собаке стал мечтать.</a:t>
            </a:r>
            <a:br>
              <a:rPr lang="ru-RU" b="1" dirty="0" smtClean="0"/>
            </a:br>
            <a:r>
              <a:rPr lang="ru-RU" b="1" dirty="0" smtClean="0"/>
              <a:t>Только мама отвечала:</a:t>
            </a:r>
            <a:br>
              <a:rPr lang="ru-RU" b="1" dirty="0" smtClean="0"/>
            </a:br>
            <a:r>
              <a:rPr lang="ru-RU" b="1" dirty="0" smtClean="0"/>
              <a:t>– Стань отличником сначала!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Рисунок 3" descr="http://zanimatika.narod.ru/Kniga_mini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7700" y="3314700"/>
            <a:ext cx="228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68413"/>
            <a:ext cx="8686800" cy="4811712"/>
          </a:xfrm>
        </p:spPr>
        <p:txBody>
          <a:bodyPr/>
          <a:lstStyle/>
          <a:p>
            <a:r>
              <a:rPr lang="ru-RU" dirty="0" smtClean="0"/>
              <a:t>Иногда </a:t>
            </a:r>
            <a:r>
              <a:rPr lang="ru-RU" dirty="0" smtClean="0">
                <a:solidFill>
                  <a:srgbClr val="0070C0"/>
                </a:solidFill>
              </a:rPr>
              <a:t>ему приходиться сражаться </a:t>
            </a:r>
            <a:r>
              <a:rPr lang="ru-RU" dirty="0" smtClean="0"/>
              <a:t>со взрослыми даже за самые простые и невинные свои желания, в результате чего </a:t>
            </a:r>
            <a:r>
              <a:rPr lang="ru-RU" dirty="0" smtClean="0">
                <a:solidFill>
                  <a:srgbClr val="0070C0"/>
                </a:solidFill>
              </a:rPr>
              <a:t>отношения в семье становятся отчужденными</a:t>
            </a:r>
            <a:r>
              <a:rPr lang="ru-RU" u="sng" dirty="0" smtClean="0"/>
              <a:t>. Ребёнок в итоге вырастает угрюмым и скрытным.</a:t>
            </a:r>
          </a:p>
          <a:p>
            <a:endParaRPr lang="ru-RU" dirty="0"/>
          </a:p>
        </p:txBody>
      </p:sp>
      <p:pic>
        <p:nvPicPr>
          <p:cNvPr id="4" name="Рисунок 3" descr="http://www.seosailor.com/blog/wp-content/uploads/2014/12/bigstock_Which_Way_16616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869160"/>
            <a:ext cx="193357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68413"/>
            <a:ext cx="8686800" cy="4811712"/>
          </a:xfrm>
        </p:spPr>
        <p:txBody>
          <a:bodyPr>
            <a:normAutofit/>
          </a:bodyPr>
          <a:lstStyle/>
          <a:p>
            <a:r>
              <a:rPr lang="ru-RU" i="1" dirty="0" smtClean="0"/>
              <a:t>Одной из наиболее </a:t>
            </a:r>
            <a:r>
              <a:rPr lang="ru-RU" i="1" u="sng" dirty="0" smtClean="0"/>
              <a:t>злостных ошибок </a:t>
            </a:r>
            <a:r>
              <a:rPr lang="ru-RU" i="1" dirty="0" smtClean="0"/>
              <a:t>является суждение, </a:t>
            </a:r>
            <a:r>
              <a:rPr lang="ru-RU" i="1" u="sng" dirty="0" smtClean="0"/>
              <a:t>что педагогика - это наука о ребенке, </a:t>
            </a:r>
            <a:r>
              <a:rPr lang="ru-RU" i="1" u="sng" dirty="0" smtClean="0">
                <a:solidFill>
                  <a:srgbClr val="0070C0"/>
                </a:solidFill>
              </a:rPr>
              <a:t>а не о человеке</a:t>
            </a:r>
            <a:r>
              <a:rPr lang="ru-RU" i="1" dirty="0" smtClean="0"/>
              <a:t>. </a:t>
            </a:r>
            <a:r>
              <a:rPr lang="ru-RU" i="1" dirty="0" smtClean="0">
                <a:solidFill>
                  <a:srgbClr val="FF0000"/>
                </a:solidFill>
              </a:rPr>
              <a:t>Нет детей - есть люди,</a:t>
            </a:r>
            <a:r>
              <a:rPr lang="ru-RU" i="1" dirty="0" smtClean="0"/>
              <a:t> но с другим масштабом понятий, другими источниками опыта, другими стремлениями, другой игрой чувств. </a:t>
            </a:r>
            <a:r>
              <a:rPr lang="ru-RU" i="1" dirty="0" smtClean="0">
                <a:solidFill>
                  <a:srgbClr val="FF0000"/>
                </a:solidFill>
              </a:rPr>
              <a:t>Сто детей - сто людей</a:t>
            </a:r>
            <a:r>
              <a:rPr lang="ru-RU" i="1" dirty="0" smtClean="0"/>
              <a:t>, </a:t>
            </a:r>
            <a:r>
              <a:rPr lang="ru-RU" i="1" dirty="0" smtClean="0">
                <a:solidFill>
                  <a:srgbClr val="FF0000"/>
                </a:solidFill>
              </a:rPr>
              <a:t>которое </a:t>
            </a:r>
            <a:r>
              <a:rPr lang="ru-RU" i="1" u="sng" dirty="0" smtClean="0">
                <a:solidFill>
                  <a:srgbClr val="FF0000"/>
                </a:solidFill>
              </a:rPr>
              <a:t>не когда-то там завтра</a:t>
            </a:r>
            <a:r>
              <a:rPr lang="ru-RU" i="1" dirty="0" smtClean="0">
                <a:solidFill>
                  <a:srgbClr val="FF0000"/>
                </a:solidFill>
              </a:rPr>
              <a:t>, но уже теперь, сегодня уже люди.  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b="1" i="1" dirty="0" smtClean="0"/>
              <a:t>Януш Корчак</a:t>
            </a:r>
            <a:r>
              <a:rPr lang="ru-RU" b="1" dirty="0" smtClean="0"/>
              <a:t> </a:t>
            </a:r>
            <a:endParaRPr lang="ru-RU" dirty="0"/>
          </a:p>
        </p:txBody>
      </p:sp>
      <p:pic>
        <p:nvPicPr>
          <p:cNvPr id="4" name="Рисунок 3" descr="http://www.seosailor.com/blog/wp-content/uploads/2014/12/bigstock_Which_Way_16616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013176"/>
            <a:ext cx="1933575" cy="157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341438"/>
            <a:ext cx="8686800" cy="4738687"/>
          </a:xfrm>
        </p:spPr>
        <p:txBody>
          <a:bodyPr/>
          <a:lstStyle/>
          <a:p>
            <a:r>
              <a:rPr lang="ru-RU" dirty="0" smtClean="0"/>
              <a:t>Психологи рекомендуют </a:t>
            </a:r>
            <a:r>
              <a:rPr lang="ru-RU" dirty="0" smtClean="0">
                <a:solidFill>
                  <a:srgbClr val="FF0000"/>
                </a:solidFill>
              </a:rPr>
              <a:t>проявлять гибкость </a:t>
            </a:r>
            <a:r>
              <a:rPr lang="ru-RU" dirty="0" smtClean="0"/>
              <a:t>и помогать ребёнку </a:t>
            </a:r>
            <a:r>
              <a:rPr lang="ru-RU" dirty="0" smtClean="0">
                <a:solidFill>
                  <a:srgbClr val="FF0000"/>
                </a:solidFill>
              </a:rPr>
              <a:t>самостоятельно принимать решения и делать выбор</a:t>
            </a:r>
            <a:r>
              <a:rPr lang="ru-RU" dirty="0" smtClean="0"/>
              <a:t>. Мама и папа могут лишь осторожно высказать  свою точку зрения употребляя выражения «По моим сведениям» или «На мой взгляд», которые продемонстрируют малышу, что родители считаются с его мнением.</a:t>
            </a:r>
            <a:endParaRPr lang="ru-RU" dirty="0"/>
          </a:p>
        </p:txBody>
      </p:sp>
      <p:pic>
        <p:nvPicPr>
          <p:cNvPr id="4" name="Рисунок 3" descr="http://www.seosailor.com/blog/wp-content/uploads/2014/12/bigstock_Which_Way_16616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0425" y="5589240"/>
            <a:ext cx="1933575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68413"/>
            <a:ext cx="8686800" cy="481171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Некоторые мамы настолько привыкают </a:t>
            </a:r>
            <a:r>
              <a:rPr lang="ru-RU" dirty="0" smtClean="0">
                <a:solidFill>
                  <a:srgbClr val="FF0000"/>
                </a:solidFill>
              </a:rPr>
              <a:t>опекать свое дитя</a:t>
            </a:r>
            <a:r>
              <a:rPr lang="ru-RU" dirty="0" smtClean="0"/>
              <a:t>, уча его ходить, говорить, кормя его с ложечки, что не замечают, как оно вырастает, и продолжают </a:t>
            </a:r>
            <a:r>
              <a:rPr lang="ru-RU" dirty="0" smtClean="0">
                <a:solidFill>
                  <a:srgbClr val="FF0000"/>
                </a:solidFill>
              </a:rPr>
              <a:t>навязчиво заботиться о нем</a:t>
            </a:r>
            <a:r>
              <a:rPr lang="ru-RU" dirty="0" smtClean="0"/>
              <a:t>, когда необходимость в этом уже отпадает. Кто-то </a:t>
            </a:r>
            <a:r>
              <a:rPr lang="ru-RU" dirty="0" smtClean="0">
                <a:solidFill>
                  <a:srgbClr val="FF0000"/>
                </a:solidFill>
              </a:rPr>
              <a:t>решает все за детей из страха за них и бросается как коршун на защиту малыша при малейшей опасности.</a:t>
            </a:r>
            <a:r>
              <a:rPr lang="ru-RU" dirty="0" smtClean="0"/>
              <a:t> Под влиянием постоянно волнующейся за кроху мамы </a:t>
            </a:r>
            <a:r>
              <a:rPr lang="ru-RU" dirty="0" smtClean="0">
                <a:solidFill>
                  <a:srgbClr val="FF0000"/>
                </a:solidFill>
              </a:rPr>
              <a:t>дети становятся мнительными, боязливыми и зависимыми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476250"/>
            <a:ext cx="8686800" cy="5603875"/>
          </a:xfrm>
        </p:spPr>
        <p:txBody>
          <a:bodyPr>
            <a:normAutofit/>
          </a:bodyPr>
          <a:lstStyle/>
          <a:p>
            <a:r>
              <a:rPr lang="ru-RU" u="sng" dirty="0" smtClean="0"/>
              <a:t>Некоторым родителям кажется</a:t>
            </a:r>
            <a:r>
              <a:rPr lang="ru-RU" dirty="0" smtClean="0"/>
              <a:t>, что </a:t>
            </a:r>
            <a:r>
              <a:rPr lang="ru-RU" u="sng" dirty="0" smtClean="0"/>
              <a:t>предоставление выбора ребенку умаляет их авторитет:</a:t>
            </a:r>
            <a:r>
              <a:rPr lang="ru-RU" dirty="0" smtClean="0"/>
              <a:t> они учат детей </a:t>
            </a:r>
            <a:r>
              <a:rPr lang="ru-RU" dirty="0" smtClean="0">
                <a:solidFill>
                  <a:srgbClr val="0070C0"/>
                </a:solidFill>
              </a:rPr>
              <a:t>полному подчинению, исключая любые компромиссы и обсуждения родительской воли. </a:t>
            </a:r>
            <a:r>
              <a:rPr lang="ru-RU" dirty="0" smtClean="0"/>
              <a:t>А </a:t>
            </a:r>
            <a:r>
              <a:rPr lang="ru-RU" dirty="0" smtClean="0">
                <a:solidFill>
                  <a:srgbClr val="0070C0"/>
                </a:solidFill>
              </a:rPr>
              <a:t>горькие плоды будут собирать </a:t>
            </a:r>
            <a:r>
              <a:rPr lang="ru-RU" dirty="0" smtClean="0"/>
              <a:t>не столько они, сколько </a:t>
            </a:r>
            <a:r>
              <a:rPr lang="ru-RU" dirty="0" smtClean="0">
                <a:solidFill>
                  <a:srgbClr val="0070C0"/>
                </a:solidFill>
              </a:rPr>
              <a:t>их ребенок</a:t>
            </a:r>
            <a:r>
              <a:rPr lang="ru-RU" dirty="0" smtClean="0"/>
              <a:t>. Взрослая жизнь полна проблем и трудностей, и, чтобы суметь справляться с ними, </a:t>
            </a:r>
            <a:r>
              <a:rPr lang="ru-RU" dirty="0" smtClean="0">
                <a:solidFill>
                  <a:srgbClr val="FF0000"/>
                </a:solidFill>
              </a:rPr>
              <a:t>малышу надо научиться самостоятельно смотреть на мир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Псевдовыбор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196975"/>
            <a:ext cx="8686800" cy="488315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Сегодня многие родители, сами того не замечая, предоставляют детям такой </a:t>
            </a:r>
            <a:r>
              <a:rPr lang="ru-RU" u="sng" dirty="0" smtClean="0"/>
              <a:t>псевдовыбор</a:t>
            </a:r>
            <a:r>
              <a:rPr lang="ru-RU" dirty="0" smtClean="0"/>
              <a:t>. Малыш говорит: «Я не хочу гулять, я желаю достроить башню» − а мама ему в ответ: «Ты какую футболочку хочешь? Красную или голубую»; или «Я не хочу купаться, я хочу посидеть с папой», а мама: «Тебе ванночку с мыльной пеной или без?» Ты наказан! Марш в угол! Но угол можешь выбрать любой».Получается, ребенку вроде бы </a:t>
            </a:r>
            <a:r>
              <a:rPr lang="ru-RU" u="sng" dirty="0" smtClean="0"/>
              <a:t>предоставляется выбор, но из предложенных вариантов нет ни одного, который бы его устраивал.</a:t>
            </a:r>
            <a:endParaRPr lang="ru-RU" u="sng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484313"/>
            <a:ext cx="8686800" cy="4595812"/>
          </a:xfrm>
        </p:spPr>
        <p:txBody>
          <a:bodyPr/>
          <a:lstStyle/>
          <a:p>
            <a:r>
              <a:rPr lang="ru-RU" dirty="0" smtClean="0"/>
              <a:t>Конечно, никто не спорит, есть определенные правила, которые необходимо выполнять маленьким детям</a:t>
            </a:r>
          </a:p>
          <a:p>
            <a:pPr lvl="0"/>
            <a:r>
              <a:rPr lang="ru-RU" u="sng" dirty="0" smtClean="0"/>
              <a:t>Полная свобода выбора: «мать - анархия»</a:t>
            </a:r>
          </a:p>
          <a:p>
            <a:pPr lvl="0"/>
            <a:endParaRPr lang="ru-RU" dirty="0"/>
          </a:p>
        </p:txBody>
      </p:sp>
      <p:pic>
        <p:nvPicPr>
          <p:cNvPr id="4" name="Рисунок 3" descr="http://www.seosailor.com/blog/wp-content/uploads/2014/12/bigstock_Which_Way_16616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0425" y="4924425"/>
            <a:ext cx="19335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0"/>
            <a:ext cx="8686800" cy="6080125"/>
          </a:xfrm>
        </p:spPr>
        <p:txBody>
          <a:bodyPr>
            <a:normAutofit/>
          </a:bodyPr>
          <a:lstStyle/>
          <a:p>
            <a:r>
              <a:rPr lang="ru-RU" dirty="0" smtClean="0"/>
              <a:t>Означает ли это, что ребенка нельзя ни в чем ограничивать? </a:t>
            </a:r>
            <a:r>
              <a:rPr lang="ru-RU" dirty="0" smtClean="0">
                <a:solidFill>
                  <a:srgbClr val="FF0000"/>
                </a:solidFill>
              </a:rPr>
              <a:t>Конечно же, нет. </a:t>
            </a:r>
            <a:r>
              <a:rPr lang="ru-RU" dirty="0" smtClean="0"/>
              <a:t>В 50-е годы ХХ века на Западе начали пропагандировать </a:t>
            </a:r>
            <a:r>
              <a:rPr lang="ru-RU" u="sng" dirty="0" smtClean="0"/>
              <a:t>новый подход к воспитанию детей</a:t>
            </a:r>
            <a:r>
              <a:rPr lang="ru-RU" dirty="0" smtClean="0"/>
              <a:t>. Родителям было предложено отказаться от устаревшего авторитарного воспитания в пользу прогрессивного, соответствующего духу свободы современного общества. </a:t>
            </a:r>
            <a:r>
              <a:rPr lang="ru-RU" u="sng" dirty="0" smtClean="0"/>
              <a:t>Утверждалось, что дети такие же люди, с такими же чувствами, что и взрослые</a:t>
            </a:r>
            <a:endParaRPr lang="ru-RU" u="sng" dirty="0"/>
          </a:p>
        </p:txBody>
      </p:sp>
      <p:pic>
        <p:nvPicPr>
          <p:cNvPr id="4" name="Рисунок 3" descr="http://www.seosailor.com/blog/wp-content/uploads/2014/12/bigstock_Which_Way_16616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0425" y="5373216"/>
            <a:ext cx="1933575" cy="1484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88913"/>
            <a:ext cx="8686800" cy="5891212"/>
          </a:xfrm>
        </p:spPr>
        <p:txBody>
          <a:bodyPr>
            <a:normAutofit/>
          </a:bodyPr>
          <a:lstStyle/>
          <a:p>
            <a:r>
              <a:rPr lang="ru-RU" u="sng" dirty="0" smtClean="0"/>
              <a:t>. Из этого справедливого утверждения следовал вывод</a:t>
            </a:r>
            <a:r>
              <a:rPr lang="ru-RU" dirty="0" smtClean="0"/>
              <a:t>: дети имеют полное право выбирать самостоятельно, когда им ложиться спать, посещать ли школьные занятия, что есть, что пить, как проводить свободное время... Любое поддержание дисциплины, проверка уроков, приобщение к домашнему труду рассматривалось как лишение ребенка свободы выбора, прямиком ведущее к детским неврозам и неуверенности в себе.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68413"/>
            <a:ext cx="8686800" cy="4811712"/>
          </a:xfrm>
        </p:spPr>
        <p:txBody>
          <a:bodyPr/>
          <a:lstStyle/>
          <a:p>
            <a:pPr lvl="0"/>
            <a:r>
              <a:rPr lang="ru-RU" dirty="0" smtClean="0">
                <a:solidFill>
                  <a:srgbClr val="0070C0"/>
                </a:solidFill>
              </a:rPr>
              <a:t>Результатом стало поколение безответственных, невоспитанных, эгоистичных людей, исповедующих свободу потребления алкоголя, наркотиков и безответственного секса.</a:t>
            </a:r>
          </a:p>
          <a:p>
            <a:endParaRPr lang="ru-RU" dirty="0"/>
          </a:p>
        </p:txBody>
      </p:sp>
      <p:pic>
        <p:nvPicPr>
          <p:cNvPr id="4" name="Рисунок 3" descr="http://www.seosailor.com/blog/wp-content/uploads/2014/12/bigstock_Which_Way_16616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581128"/>
            <a:ext cx="273630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52596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Стал учиться я на «пять».</a:t>
            </a:r>
            <a:br>
              <a:rPr lang="ru-RU" b="1" dirty="0" smtClean="0"/>
            </a:br>
            <a:r>
              <a:rPr lang="ru-RU" b="1" dirty="0" smtClean="0"/>
              <a:t>Я мечтал пилотом стать.</a:t>
            </a:r>
            <a:br>
              <a:rPr lang="ru-RU" b="1" dirty="0" smtClean="0"/>
            </a:br>
            <a:r>
              <a:rPr lang="ru-RU" b="1" dirty="0" smtClean="0"/>
              <a:t>Только мама отвечала:</a:t>
            </a:r>
            <a:br>
              <a:rPr lang="ru-RU" b="1" dirty="0" smtClean="0"/>
            </a:br>
            <a:r>
              <a:rPr lang="ru-RU" b="1" dirty="0" smtClean="0"/>
              <a:t>– Ты бы сдал ЕГЭ сначала!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Я ЕГЭ успешно сдал.</a:t>
            </a:r>
            <a:br>
              <a:rPr lang="ru-RU" b="1" dirty="0" smtClean="0"/>
            </a:br>
            <a:r>
              <a:rPr lang="ru-RU" b="1" dirty="0" smtClean="0"/>
              <a:t>Но пилотом я не стал.</a:t>
            </a:r>
            <a:br>
              <a:rPr lang="ru-RU" b="1" dirty="0" smtClean="0"/>
            </a:br>
            <a:r>
              <a:rPr lang="ru-RU" b="1" dirty="0" smtClean="0"/>
              <a:t>Ведь решила мама так,</a:t>
            </a:r>
            <a:br>
              <a:rPr lang="ru-RU" b="1" dirty="0" smtClean="0"/>
            </a:br>
            <a:r>
              <a:rPr lang="ru-RU" b="1" dirty="0" smtClean="0"/>
              <a:t>Чтобы шёл я на юрфак.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196975"/>
            <a:ext cx="8686800" cy="4883150"/>
          </a:xfrm>
        </p:spPr>
        <p:txBody>
          <a:bodyPr/>
          <a:lstStyle/>
          <a:p>
            <a:r>
              <a:rPr lang="ru-RU" b="1" i="1" dirty="0" smtClean="0"/>
              <a:t>Многие беды имеют своими корнями как раз то, что человека с детства не учат управлять своими желаниями, не учат правильно относиться к понятиям </a:t>
            </a:r>
            <a:r>
              <a:rPr lang="ru-RU" b="1" i="1" dirty="0" smtClean="0">
                <a:solidFill>
                  <a:srgbClr val="FF0000"/>
                </a:solidFill>
              </a:rPr>
              <a:t>«можно», «надо», «нельзя» </a:t>
            </a:r>
            <a:r>
              <a:rPr lang="ru-RU" b="1" i="1" dirty="0" smtClean="0"/>
              <a:t>(В.А.Сухомлинский)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www.seosailor.com/blog/wp-content/uploads/2014/12/bigstock_Which_Way_16616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1" y="4797151"/>
            <a:ext cx="2771800" cy="206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/>
          <a:lstStyle/>
          <a:p>
            <a:r>
              <a:rPr lang="ru-RU" dirty="0" smtClean="0"/>
              <a:t>Где же золотая середина?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268759"/>
            <a:ext cx="8686800" cy="4811365"/>
          </a:xfrm>
        </p:spPr>
        <p:txBody>
          <a:bodyPr/>
          <a:lstStyle/>
          <a:p>
            <a:r>
              <a:rPr lang="ru-RU" b="1" dirty="0" smtClean="0"/>
              <a:t>Помогите ребенку стать личностью</a:t>
            </a:r>
            <a:endParaRPr lang="ru-RU" dirty="0" smtClean="0"/>
          </a:p>
          <a:p>
            <a:r>
              <a:rPr lang="ru-RU" u="sng" dirty="0" smtClean="0"/>
              <a:t>Что могут сделать родители, чтобы помочь своему ребенку стать личностью? </a:t>
            </a:r>
            <a:r>
              <a:rPr lang="ru-RU" dirty="0" smtClean="0"/>
              <a:t>Детские психологи дают простые советы, которых можно придерживаться при общении со своими детьми</a:t>
            </a:r>
            <a:endParaRPr lang="ru-RU" dirty="0"/>
          </a:p>
        </p:txBody>
      </p:sp>
      <p:pic>
        <p:nvPicPr>
          <p:cNvPr id="4" name="Рисунок 3" descr="http://www.seosailor.com/blog/wp-content/uploads/2014/12/bigstock_Which_Way_16616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7" y="4437113"/>
            <a:ext cx="2267744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476250"/>
            <a:ext cx="8686800" cy="5603875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Вместо того, чтобы планировать жизнь ребенка на двадцать лет вперед, спросите себя: Каким он станет в будущем?»</a:t>
            </a:r>
          </a:p>
          <a:p>
            <a:pPr lvl="0"/>
            <a:r>
              <a:rPr lang="ru-RU" u="sng" dirty="0" smtClean="0"/>
              <a:t>Постепенно давайте ребенку свободу выбора</a:t>
            </a:r>
            <a:r>
              <a:rPr lang="ru-RU" dirty="0" smtClean="0"/>
              <a:t>, начиная </a:t>
            </a:r>
            <a:r>
              <a:rPr lang="ru-RU" u="sng" dirty="0" smtClean="0"/>
              <a:t>с незначительных мелочей</a:t>
            </a:r>
            <a:r>
              <a:rPr lang="ru-RU" dirty="0" smtClean="0"/>
              <a:t>, вроде того, что он сегодня хочет на ужин – рис или картофельное пюре, какой мультфильм хочет посмотреть: про поросенка или про волка и зайца. </a:t>
            </a:r>
            <a:r>
              <a:rPr lang="ru-RU" u="sng" dirty="0" smtClean="0"/>
              <a:t>Общаясь с ребенком таким образом вы не только учите его принимать самостоятельные решения, но и помогаете ему прислушаться к своим ощущениям, он начинает понимать, что ему нравится больше, а что – меньше. Сначала в еде, потом в игрушках, а затем и в своей жизни.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333375"/>
            <a:ext cx="8686800" cy="5746750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Учитесь </a:t>
            </a:r>
            <a:r>
              <a:rPr lang="ru-RU" u="sng" dirty="0" smtClean="0"/>
              <a:t>слушать своих детей</a:t>
            </a:r>
            <a:r>
              <a:rPr lang="ru-RU" dirty="0" smtClean="0"/>
              <a:t>. Как часто бывает, что ребенок говорит родителям, что он обижен или скучает, </a:t>
            </a:r>
            <a:r>
              <a:rPr lang="ru-RU" u="sng" dirty="0" smtClean="0"/>
              <a:t>а они не хотят выяснять причины этой проблемы. </a:t>
            </a:r>
            <a:r>
              <a:rPr lang="ru-RU" dirty="0" smtClean="0"/>
              <a:t>Взрослые быстро забывают, что значит быть детьми. </a:t>
            </a:r>
            <a:r>
              <a:rPr lang="ru-RU" u="sng" dirty="0" smtClean="0"/>
              <a:t>С их позиции проблемы малыша – это пустяки, не стоящие внимания. </a:t>
            </a:r>
            <a:r>
              <a:rPr lang="ru-RU" u="sng" dirty="0" smtClean="0">
                <a:solidFill>
                  <a:srgbClr val="FF0000"/>
                </a:solidFill>
              </a:rPr>
              <a:t>Но для ребенка – это целая трагедия! </a:t>
            </a:r>
            <a:r>
              <a:rPr lang="ru-RU" dirty="0" smtClean="0"/>
              <a:t>Поэтому </a:t>
            </a:r>
            <a:r>
              <a:rPr lang="ru-RU" dirty="0" smtClean="0">
                <a:solidFill>
                  <a:srgbClr val="FF0000"/>
                </a:solidFill>
              </a:rPr>
              <a:t>необходимо</a:t>
            </a:r>
            <a:r>
              <a:rPr lang="ru-RU" dirty="0" smtClean="0"/>
              <a:t> научиться </a:t>
            </a:r>
            <a:r>
              <a:rPr lang="ru-RU" dirty="0" smtClean="0">
                <a:solidFill>
                  <a:srgbClr val="FF0000"/>
                </a:solidFill>
              </a:rPr>
              <a:t>уважать своего ребенка</a:t>
            </a:r>
            <a:r>
              <a:rPr lang="ru-RU" u="sng" dirty="0" smtClean="0"/>
              <a:t>, это придаст ему в будущем уверенность в себе и своих силах. </a:t>
            </a:r>
          </a:p>
          <a:p>
            <a:endParaRPr lang="ru-RU" dirty="0"/>
          </a:p>
        </p:txBody>
      </p:sp>
      <p:pic>
        <p:nvPicPr>
          <p:cNvPr id="4" name="Рисунок 3" descr="http://www.seosailor.com/blog/wp-content/uploads/2014/12/bigstock_Which_Way_16616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0425" y="5301208"/>
            <a:ext cx="1933575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764704"/>
            <a:ext cx="8686800" cy="5315421"/>
          </a:xfrm>
        </p:spPr>
        <p:txBody>
          <a:bodyPr>
            <a:normAutofit/>
          </a:bodyPr>
          <a:lstStyle/>
          <a:p>
            <a:r>
              <a:rPr lang="ru-RU" u="sng" dirty="0" smtClean="0"/>
              <a:t>Важно относиться к ребенку, как к взрослому человеку, который имеет право на свои собственные чувства, свой взгляд на вещи, свои предпочтения, вкусы и желания, которые не всегда совпадают с представлениями о них у родителей.</a:t>
            </a:r>
            <a:r>
              <a:rPr lang="ru-RU" dirty="0" smtClean="0"/>
              <a:t> </a:t>
            </a:r>
          </a:p>
          <a:p>
            <a:r>
              <a:rPr lang="ru-RU" dirty="0" smtClean="0"/>
              <a:t>Тогда вы узнаете, какое это увлекательное занятие – </a:t>
            </a:r>
            <a:r>
              <a:rPr lang="ru-RU" dirty="0" smtClean="0">
                <a:solidFill>
                  <a:srgbClr val="FF0000"/>
                </a:solidFill>
              </a:rPr>
              <a:t>вместе со своим ребенком заново открывать, как устроен мир, и учиться понимать себя и строить свою судьбу.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8696" b="13623"/>
          <a:stretch/>
        </p:blipFill>
        <p:spPr>
          <a:xfrm>
            <a:off x="295496" y="332656"/>
            <a:ext cx="8524976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2108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vlgdeti.volganet.ru/upload/iblock/344/1.jp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2750" r="3538"/>
          <a:stretch/>
        </p:blipFill>
        <p:spPr bwMode="auto">
          <a:xfrm>
            <a:off x="539552" y="260648"/>
            <a:ext cx="8136904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620713"/>
            <a:ext cx="8686800" cy="5459412"/>
          </a:xfrm>
        </p:spPr>
        <p:txBody>
          <a:bodyPr>
            <a:normAutofit/>
          </a:bodyPr>
          <a:lstStyle/>
          <a:p>
            <a:r>
              <a:rPr lang="ru-RU" b="1" u="sng" dirty="0" smtClean="0"/>
              <a:t>Мы сильно заблуждаемся, если думаем, что жизнь ребенка в школьном возрасте вся принадлежит школе</a:t>
            </a:r>
            <a:r>
              <a:rPr lang="ru-RU" b="1" dirty="0" smtClean="0"/>
              <a:t>; нет, школа имеет только весьма небольшую долю в том естественном развитии ребенка, на которое </a:t>
            </a:r>
            <a:r>
              <a:rPr lang="ru-RU" b="1" dirty="0" smtClean="0">
                <a:solidFill>
                  <a:srgbClr val="FF0000"/>
                </a:solidFill>
              </a:rPr>
              <a:t>гораздо большое влияние оказывают время, природа и семейная жизнь.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b="1" dirty="0" smtClean="0"/>
              <a:t>К.Д. Ушинский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://www.seosailor.com/blog/wp-content/uploads/2014/12/bigstock_Which_Way_16616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0425" y="4924425"/>
            <a:ext cx="1933575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476250"/>
            <a:ext cx="8686800" cy="5603875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Выводы</a:t>
            </a:r>
            <a:endParaRPr lang="ru-RU" dirty="0" smtClean="0"/>
          </a:p>
          <a:p>
            <a:r>
              <a:rPr lang="ru-RU" dirty="0" smtClean="0"/>
              <a:t>Детская психология убедительно доказывает, что </a:t>
            </a:r>
            <a:r>
              <a:rPr lang="ru-RU" u="sng" dirty="0" smtClean="0"/>
              <a:t>сам факт предоставления ребенку права на выбор способствует развитию сознания, воли и самостоятельности</a:t>
            </a:r>
            <a:r>
              <a:rPr lang="ru-RU" dirty="0" smtClean="0"/>
              <a:t>, снижению конфликтности во взаимоотношениях детей, так как ситуация решения «задач на выбор» являет собой пример сотрудничества.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И если вы хотите «вырастить личность», учтите, что эта личность уже растет, и уважайте в ребенке эту личность — вот главное правило! </a:t>
            </a:r>
            <a:r>
              <a:rPr lang="ru-RU" dirty="0" smtClean="0"/>
              <a:t>Не говоря уже о том, что игнорируя мнение ребенка, можно ребенку — навредить.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333375"/>
            <a:ext cx="8686800" cy="5746750"/>
          </a:xfrm>
        </p:spPr>
        <p:txBody>
          <a:bodyPr>
            <a:normAutofit fontScale="92500" lnSpcReduction="20000"/>
          </a:bodyPr>
          <a:lstStyle/>
          <a:p>
            <a:r>
              <a:rPr lang="ru-RU" b="1" i="1" u="sng" dirty="0" smtClean="0"/>
              <a:t>Родительская помощь не должна быть навязчива, надоедлива, утомительна</a:t>
            </a:r>
            <a:r>
              <a:rPr lang="ru-RU" b="1" i="1" dirty="0" smtClean="0"/>
              <a:t>. В некоторых случаях совершенно необходимо </a:t>
            </a:r>
            <a:r>
              <a:rPr lang="ru-RU" b="1" i="1" u="sng" dirty="0" smtClean="0"/>
              <a:t>предоставить ребёнку самому выбраться из затруднения, нужно, чтобы он привыкал преодолевать препятствия и разрешать более сложные вопросы</a:t>
            </a:r>
            <a:r>
              <a:rPr lang="ru-RU" b="1" i="1" dirty="0" smtClean="0"/>
              <a:t>. Но нужно всегда видеть, как ребёнок совершает эту операцию, нельзя допускать, чтобы он запутался и пришёл в отчаяние. Иногда даже нужно, чтобы ребёнок видел вашу настороженность, внимание и доверие к его силам».</a:t>
            </a:r>
            <a:br>
              <a:rPr lang="ru-RU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i="1" dirty="0" smtClean="0"/>
              <a:t>Макаренко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7931224" cy="4525962"/>
          </a:xfrm>
        </p:spPr>
        <p:txBody>
          <a:bodyPr/>
          <a:lstStyle/>
          <a:p>
            <a:r>
              <a:rPr lang="ru-RU" b="1" dirty="0" smtClean="0"/>
              <a:t>А теперь я не мечтаю,</a:t>
            </a:r>
            <a:br>
              <a:rPr lang="ru-RU" b="1" dirty="0" smtClean="0"/>
            </a:br>
            <a:r>
              <a:rPr lang="ru-RU" b="1" dirty="0" smtClean="0"/>
              <a:t>Книги скучные читаю –</a:t>
            </a:r>
            <a:br>
              <a:rPr lang="ru-RU" b="1" dirty="0" smtClean="0"/>
            </a:br>
            <a:r>
              <a:rPr lang="ru-RU" b="1" dirty="0" smtClean="0"/>
              <a:t>На носу экзамены!</a:t>
            </a:r>
            <a:br>
              <a:rPr lang="ru-RU" b="1" dirty="0" smtClean="0"/>
            </a:br>
            <a:r>
              <a:rPr lang="ru-RU" b="1" dirty="0" smtClean="0"/>
              <a:t>Но не покидает мысль</a:t>
            </a:r>
            <a:r>
              <a:rPr lang="ru-RU" b="1" dirty="0" smtClean="0"/>
              <a:t>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Почему мечты сбылись</a:t>
            </a:r>
            <a:br>
              <a:rPr lang="ru-RU" b="1" dirty="0" smtClean="0"/>
            </a:br>
            <a:r>
              <a:rPr lang="ru-RU" b="1" dirty="0" smtClean="0">
                <a:solidFill>
                  <a:srgbClr val="FF0000"/>
                </a:solidFill>
              </a:rPr>
              <a:t>Не мои, а мамины</a:t>
            </a:r>
            <a:r>
              <a:rPr lang="ru-RU" b="1" dirty="0" smtClean="0">
                <a:solidFill>
                  <a:srgbClr val="FF0000"/>
                </a:solidFill>
              </a:rPr>
              <a:t>?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                              </a:t>
            </a:r>
            <a:r>
              <a:rPr lang="ru-RU" b="1" i="1" dirty="0" smtClean="0"/>
              <a:t>(</a:t>
            </a:r>
            <a:r>
              <a:rPr lang="ru-RU" b="1" i="1" dirty="0" smtClean="0"/>
              <a:t>Н. Радченко </a:t>
            </a:r>
            <a:r>
              <a:rPr lang="ru-RU" b="1" i="1" dirty="0" smtClean="0">
                <a:hlinkClick r:id="rId2" tooltip="Стихи.ру - сервер современной поэзии. Поиск страницы автора - по имени Надежда Радченко."/>
              </a:rPr>
              <a:t>■</a:t>
            </a:r>
            <a:r>
              <a:rPr lang="ru-RU" b="1" i="1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052513"/>
            <a:ext cx="8686800" cy="50276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 жалейте время на детей,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Разглядите взрослых в них людей,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Перестаньте ссориться и злиться,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Попытайтесь с ними подружиться.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Постарайтесь их не упрекать,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Вовремя послушать и понять,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Обогрейте их своим теплом,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Крепостью для них пусть станет дом.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052513"/>
            <a:ext cx="8686800" cy="50276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Вместе с ними пробуйте, ищите,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Обо всём на свете говорите,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всегда незримо направляйте.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во всех делах им помогайте.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Научитесь детям доверять -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Каждый шаг не нужно проверять,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Мненье и совет их уважайте,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Дети - мудрецы, не забывайте!</a:t>
            </a:r>
            <a:br>
              <a:rPr lang="ru-RU" b="1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341438"/>
            <a:ext cx="8686800" cy="4738687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И всегда надейтесь на детей,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И любите их душою всей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Так, как невозможно описать.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Вам тогда детей не потерять!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u="sng" dirty="0" smtClean="0">
                <a:hlinkClick r:id="rId2"/>
              </a:rPr>
              <a:t>Дорджиева Кермен Степановна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C:\Users\Игорь\Desktop\img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www.ektec.ru/files/image/3(17).jpg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0625" r="9838"/>
          <a:stretch/>
        </p:blipFill>
        <p:spPr bwMode="auto">
          <a:xfrm>
            <a:off x="395536" y="260648"/>
            <a:ext cx="8424936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497046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Давайте прислушаемся к словам </a:t>
            </a:r>
            <a:r>
              <a:rPr lang="ru-RU" b="1" dirty="0" smtClean="0"/>
              <a:t>В.Г.Белинского</a:t>
            </a:r>
            <a:r>
              <a:rPr lang="ru-RU" dirty="0" smtClean="0"/>
              <a:t>:</a:t>
            </a:r>
          </a:p>
          <a:p>
            <a:r>
              <a:rPr lang="ru-RU" dirty="0" smtClean="0"/>
              <a:t> “</a:t>
            </a:r>
            <a:r>
              <a:rPr lang="ru-RU" u="sng" dirty="0" smtClean="0">
                <a:solidFill>
                  <a:srgbClr val="002060"/>
                </a:solidFill>
              </a:rPr>
              <a:t>На родителях, только на родителях лежит священнейшая обязанность сделать своих детей человеками,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обязанность же учебных заведений – сделать их учеными, гражданами, членами государства на всех ступенях.</a:t>
            </a:r>
            <a:r>
              <a:rPr lang="ru-RU" dirty="0" smtClean="0"/>
              <a:t> Но кто не сделался прежде всего человеком, тот плохой гражданин. </a:t>
            </a:r>
            <a:r>
              <a:rPr lang="ru-RU" dirty="0" smtClean="0">
                <a:solidFill>
                  <a:srgbClr val="C00000"/>
                </a:solidFill>
              </a:rPr>
              <a:t>Так давайте же вместе будем делать наших детей человеками…”.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http://nametle07.ru/media/k2/items/cache/47e29f9fe96a1771642fb05ac8a8fd00_XL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"/>
            <a:ext cx="2411760" cy="162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lonske.ru/wp-content/uploads/2015/11/Anna-Lonske-post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76672"/>
            <a:ext cx="8568953" cy="560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527</TotalTime>
  <Words>1942</Words>
  <Application>Microsoft Office PowerPoint</Application>
  <PresentationFormat>Экран (4:3)</PresentationFormat>
  <Paragraphs>93</Paragraphs>
  <Slides>52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7" baseType="lpstr">
      <vt:lpstr>Calibri</vt:lpstr>
      <vt:lpstr>Franklin Gothic Book</vt:lpstr>
      <vt:lpstr>Franklin Gothic Medium</vt:lpstr>
      <vt:lpstr>Wingdings 2</vt:lpstr>
      <vt:lpstr>Трек</vt:lpstr>
      <vt:lpstr>Презентацию составила  учитель высшей  категории ГБОУ СОШ № 501 Виноградова Ирина Владимировна</vt:lpstr>
      <vt:lpstr>Презентация PowerPoint</vt:lpstr>
      <vt:lpstr>Мечты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 нужно ли ребёнку иметь собственный выбор?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Псевдовыбор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Где же золотая середина?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Игорь</dc:creator>
  <cp:lastModifiedBy>Пользователь Windows</cp:lastModifiedBy>
  <cp:revision>52</cp:revision>
  <dcterms:created xsi:type="dcterms:W3CDTF">2018-12-01T19:03:42Z</dcterms:created>
  <dcterms:modified xsi:type="dcterms:W3CDTF">2019-03-12T18:27:43Z</dcterms:modified>
</cp:coreProperties>
</file>