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6" r:id="rId9"/>
    <p:sldId id="268" r:id="rId10"/>
    <p:sldId id="270" r:id="rId11"/>
    <p:sldId id="272" r:id="rId12"/>
    <p:sldId id="274" r:id="rId13"/>
    <p:sldId id="276" r:id="rId14"/>
    <p:sldId id="278" r:id="rId15"/>
    <p:sldId id="280" r:id="rId16"/>
    <p:sldId id="283" r:id="rId17"/>
    <p:sldId id="282" r:id="rId18"/>
    <p:sldId id="285" r:id="rId19"/>
    <p:sldId id="28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00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6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17A1FE3-C568-4AF2-B341-247B1C5600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52ADD-9BD7-4DA4-890C-9CC81EB232C5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C06FC-AAE7-497B-9133-64CF9616BB0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214422"/>
            <a:ext cx="7887736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Учебная игра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среда формирования</a:t>
            </a:r>
          </a:p>
          <a:p>
            <a:pPr algn="ctr"/>
            <a:r>
              <a:rPr lang="ru-RU" sz="5400" b="1" dirty="0" err="1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</a:t>
            </a:r>
            <a:r>
              <a:rPr lang="ru-RU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етапредметных</a:t>
            </a:r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результатов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" name="Рисунок 5" descr="1209751235_vec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43306" y="4572008"/>
            <a:ext cx="1605193" cy="200024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857224" y="0"/>
            <a:ext cx="7848600" cy="1368425"/>
          </a:xfrm>
        </p:spPr>
        <p:txBody>
          <a:bodyPr anchor="ctr">
            <a:normAutofit fontScale="90000"/>
          </a:bodyPr>
          <a:lstStyle/>
          <a:p>
            <a:r>
              <a:rPr lang="ru-RU" sz="2800" b="1" dirty="0"/>
              <a:t>Деловая игра.</a:t>
            </a:r>
            <a:br>
              <a:rPr lang="ru-RU" sz="2800" b="1" dirty="0"/>
            </a:br>
            <a:r>
              <a:rPr lang="ru-RU" sz="2800" b="1" dirty="0"/>
              <a:t>Оценка качеств личности игрока по десятибалльной системе</a:t>
            </a:r>
          </a:p>
        </p:txBody>
      </p:sp>
      <p:graphicFrame>
        <p:nvGraphicFramePr>
          <p:cNvPr id="10283" name="Group 43"/>
          <p:cNvGraphicFramePr>
            <a:graphicFrameLocks noGrp="1"/>
          </p:cNvGraphicFramePr>
          <p:nvPr>
            <p:ph idx="4294967295"/>
          </p:nvPr>
        </p:nvGraphicFramePr>
        <p:xfrm>
          <a:off x="357158" y="2214554"/>
          <a:ext cx="8429625" cy="2655888"/>
        </p:xfrm>
        <a:graphic>
          <a:graphicData uri="http://schemas.openxmlformats.org/drawingml/2006/table">
            <a:tbl>
              <a:tblPr/>
              <a:tblGrid>
                <a:gridCol w="1441450"/>
                <a:gridCol w="1079500"/>
                <a:gridCol w="1312863"/>
                <a:gridCol w="1425575"/>
                <a:gridCol w="1584325"/>
                <a:gridCol w="1585912"/>
              </a:tblGrid>
              <a:tr h="1209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Виды оценки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Умение слушать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Культура общения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Умение аргументи-ровать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Эмоциональ-ность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Стремление к лидерству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6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Самооценка (Ф.И.)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5500702"/>
            <a:ext cx="1196873" cy="841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00034" y="214290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lang="ru-RU" sz="2700" b="1" dirty="0"/>
              <a:t>Деловая игра.</a:t>
            </a:r>
            <a:br>
              <a:rPr lang="ru-RU" sz="2700" b="1" dirty="0"/>
            </a:br>
            <a:r>
              <a:rPr lang="ru-RU" sz="2700" b="1" dirty="0"/>
              <a:t>Оценка качеств личности игрока по десятибалльной системе.</a:t>
            </a:r>
          </a:p>
        </p:txBody>
      </p:sp>
      <p:graphicFrame>
        <p:nvGraphicFramePr>
          <p:cNvPr id="4160" name="Group 64"/>
          <p:cNvGraphicFramePr>
            <a:graphicFrameLocks noGrp="1"/>
          </p:cNvGraphicFramePr>
          <p:nvPr/>
        </p:nvGraphicFramePr>
        <p:xfrm>
          <a:off x="468313" y="1844675"/>
          <a:ext cx="8280400" cy="3791903"/>
        </p:xfrm>
        <a:graphic>
          <a:graphicData uri="http://schemas.openxmlformats.org/drawingml/2006/table">
            <a:tbl>
              <a:tblPr/>
              <a:tblGrid>
                <a:gridCol w="1905000"/>
                <a:gridCol w="1025525"/>
                <a:gridCol w="1100137"/>
                <a:gridCol w="1246188"/>
                <a:gridCol w="1465262"/>
                <a:gridCol w="1538288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Виды оценки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Умение слушать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Культура общения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Умение аргументи-ровать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Эмоциональ-ность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Стремление к лидерству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Самооценка (Ф.И.)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Взаимооценка (Ф.И.)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itchFamily="18" charset="0"/>
                          <a:cs typeface="Arial" pitchFamily="34" charset="0"/>
                        </a:rPr>
                        <a:t>Средняя оценка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57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5786454"/>
            <a:ext cx="871534" cy="677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28596" y="214290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lang="ru-RU" sz="2700" b="1" dirty="0"/>
              <a:t>Деловая игра.</a:t>
            </a:r>
            <a:br>
              <a:rPr lang="ru-RU" sz="2700" b="1" dirty="0"/>
            </a:br>
            <a:r>
              <a:rPr lang="ru-RU" sz="2700" b="1" dirty="0"/>
              <a:t>Оценка качеств личности игрока по десятибалльной системе.</a:t>
            </a:r>
          </a:p>
        </p:txBody>
      </p:sp>
      <p:graphicFrame>
        <p:nvGraphicFramePr>
          <p:cNvPr id="5175" name="Group 55"/>
          <p:cNvGraphicFramePr>
            <a:graphicFrameLocks noGrp="1"/>
          </p:cNvGraphicFramePr>
          <p:nvPr/>
        </p:nvGraphicFramePr>
        <p:xfrm>
          <a:off x="468313" y="1916113"/>
          <a:ext cx="8280400" cy="3196590"/>
        </p:xfrm>
        <a:graphic>
          <a:graphicData uri="http://schemas.openxmlformats.org/drawingml/2006/table">
            <a:tbl>
              <a:tblPr/>
              <a:tblGrid>
                <a:gridCol w="1905000"/>
                <a:gridCol w="1025525"/>
                <a:gridCol w="1100137"/>
                <a:gridCol w="1246188"/>
                <a:gridCol w="1465262"/>
                <a:gridCol w="1538288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Виды оценки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Умение слушать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Культура общения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Умение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аргументи-ровать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 pitchFamily="18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Эмоциональ-ность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Стремление к лидерству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Наблюдатель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(Ф.И.)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2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Средняя оценка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5174" name="Picture 5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5429264"/>
            <a:ext cx="1000100" cy="777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 fontScale="90000"/>
          </a:bodyPr>
          <a:lstStyle/>
          <a:p>
            <a:r>
              <a:rPr lang="ru-RU"/>
              <a:t>Умение слушать</a:t>
            </a:r>
            <a:br>
              <a:rPr lang="ru-RU"/>
            </a:br>
            <a:endParaRPr lang="ru-RU"/>
          </a:p>
        </p:txBody>
      </p:sp>
      <p:pic>
        <p:nvPicPr>
          <p:cNvPr id="614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280400" cy="503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0"/>
            <a:ext cx="8229600" cy="1143000"/>
          </a:xfrm>
        </p:spPr>
        <p:txBody>
          <a:bodyPr anchor="ctr"/>
          <a:lstStyle/>
          <a:p>
            <a:r>
              <a:rPr lang="ru-RU" dirty="0"/>
              <a:t>Культура общения</a:t>
            </a: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497887" cy="502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0"/>
            <a:ext cx="8229600" cy="1143000"/>
          </a:xfrm>
        </p:spPr>
        <p:txBody>
          <a:bodyPr anchor="ctr"/>
          <a:lstStyle/>
          <a:p>
            <a:r>
              <a:rPr lang="ru-RU" dirty="0"/>
              <a:t>Умение аргументировать</a:t>
            </a:r>
          </a:p>
        </p:txBody>
      </p:sp>
      <p:pic>
        <p:nvPicPr>
          <p:cNvPr id="921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497887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0"/>
            <a:ext cx="8229600" cy="1143000"/>
          </a:xfrm>
        </p:spPr>
        <p:txBody>
          <a:bodyPr anchor="ctr"/>
          <a:lstStyle/>
          <a:p>
            <a:r>
              <a:rPr lang="ru-RU" dirty="0"/>
              <a:t>Эмоциональность</a:t>
            </a: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569325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4282" y="0"/>
            <a:ext cx="8713788" cy="935038"/>
          </a:xfrm>
        </p:spPr>
        <p:txBody>
          <a:bodyPr anchor="ctr"/>
          <a:lstStyle/>
          <a:p>
            <a:r>
              <a:rPr lang="ru-RU" dirty="0"/>
              <a:t>Корректность полемики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357298"/>
            <a:ext cx="8424862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34" y="0"/>
            <a:ext cx="8229600" cy="1143000"/>
          </a:xfrm>
        </p:spPr>
        <p:txBody>
          <a:bodyPr anchor="ctr"/>
          <a:lstStyle/>
          <a:p>
            <a:r>
              <a:rPr lang="ru-RU" dirty="0"/>
              <a:t>Результаты диагностики</a:t>
            </a: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357298"/>
            <a:ext cx="835183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40" y="0"/>
            <a:ext cx="8572560" cy="95410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Для оценки динамики формирования и уровня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сформированности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2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метапредметных</a:t>
            </a: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результатов 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2143116"/>
            <a:ext cx="8001056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программой формирования планируемых результатов освоения междисциплинарных программ;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системой промежуточной аттестации (накопленной оценки) обучающихся в рамках урочной и внеурочной деятельности;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системой итоговой оценки по предметам, не выносимым на государственную в рамках текущего и тематического контроля, промежуточной аттестации (накопленной оценки), итоговой аттестации по предметам, не выносимым на государственную итоговую аттестацию;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00"/>
              </a:solidFill>
              <a:effectLst/>
              <a:latin typeface="Monotype Corsiva" pitchFamily="66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993300"/>
                </a:solidFill>
                <a:effectLst/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инструментарием для оценки достижения планируемых результатов в рамках текущего и тематического контроля.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993300"/>
              </a:solidFill>
              <a:effectLst/>
              <a:latin typeface="Monotype Corsiva" pitchFamily="66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214422"/>
            <a:ext cx="914406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993300"/>
                </a:solidFill>
              </a:rPr>
              <a:t>наиболее целесообразно фиксировать и анализировать в соответствии с разработанными образовательным учреждением: </a:t>
            </a:r>
            <a:endParaRPr lang="ru-RU" sz="2000" b="1" dirty="0">
              <a:solidFill>
                <a:srgbClr val="9933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500430" y="3214686"/>
            <a:ext cx="2214578" cy="142876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верх 4"/>
          <p:cNvSpPr/>
          <p:nvPr/>
        </p:nvSpPr>
        <p:spPr>
          <a:xfrm rot="8016439">
            <a:off x="5463307" y="4545424"/>
            <a:ext cx="408281" cy="663651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верх 8"/>
          <p:cNvSpPr/>
          <p:nvPr/>
        </p:nvSpPr>
        <p:spPr>
          <a:xfrm rot="18827633">
            <a:off x="3269547" y="2717492"/>
            <a:ext cx="408281" cy="692435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верх 9"/>
          <p:cNvSpPr/>
          <p:nvPr/>
        </p:nvSpPr>
        <p:spPr>
          <a:xfrm rot="13695557">
            <a:off x="3336194" y="4464458"/>
            <a:ext cx="408281" cy="700075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3235326">
            <a:off x="5481757" y="2771580"/>
            <a:ext cx="408281" cy="691232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6143636" y="1928802"/>
            <a:ext cx="2500330" cy="1285884"/>
          </a:xfrm>
          <a:prstGeom prst="round2Diag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428596" y="2000240"/>
            <a:ext cx="2500330" cy="1214446"/>
          </a:xfrm>
          <a:prstGeom prst="round2Diag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>
            <a:off x="571472" y="5214950"/>
            <a:ext cx="2500330" cy="1143008"/>
          </a:xfrm>
          <a:prstGeom prst="round2Diag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противолежащими углами 20"/>
          <p:cNvSpPr/>
          <p:nvPr/>
        </p:nvSpPr>
        <p:spPr>
          <a:xfrm>
            <a:off x="5857884" y="5357826"/>
            <a:ext cx="2500330" cy="1000132"/>
          </a:xfrm>
          <a:prstGeom prst="round2Diag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000100" y="285728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Формирование личности школьника</a:t>
            </a:r>
            <a:endParaRPr lang="ru-RU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643306" y="3500438"/>
            <a:ext cx="1857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Виды деятельности</a:t>
            </a:r>
            <a:endParaRPr lang="ru-RU" sz="2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00034" y="2357430"/>
            <a:ext cx="2571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Познавательная</a:t>
            </a:r>
            <a:endParaRPr lang="ru-RU" sz="2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Рисунок 24" descr="NXXCANSO95TCAOS1ELOCATPFQZ2CASRM6UOCAKIZ3VQCA01OQLCCAV7VX5VCAYMFJ2WCAUAGZNVCA9QO6V3CA3EAT9WCADQ8EY4CAC2G0OACA4ACP9SCA6YR1MLCAZIZ1L8CA8CBMC3CA2V1HERCA4B2I3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3372" y="5357826"/>
            <a:ext cx="976314" cy="915294"/>
          </a:xfrm>
          <a:prstGeom prst="rect">
            <a:avLst/>
          </a:prstGeom>
        </p:spPr>
      </p:pic>
      <p:pic>
        <p:nvPicPr>
          <p:cNvPr id="26" name="Рисунок 25" descr="U07CABBQWAUCA5YDU1NCA8OM43NCA2A081DCAJ4KPGJCAFT4XZFCA6QW9IVCAK55RF6CACR4Z31CAWTV3RNCA5C6RKECA5FI325CAVLQNNICATSMO1NCAE3LF4CCAYXTP23CASVKP95CA2XSEYQCA7QBGC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6182" y="1285860"/>
            <a:ext cx="1243013" cy="75793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6429388" y="235743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Творческая</a:t>
            </a:r>
            <a:endParaRPr lang="ru-RU" sz="2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29388" y="557214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Трудовая</a:t>
            </a:r>
            <a:endParaRPr lang="ru-RU" sz="2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142976" y="557214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Игровая</a:t>
            </a:r>
            <a:endParaRPr lang="ru-RU" sz="2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57224" y="2143116"/>
            <a:ext cx="78581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–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система влияний и условий    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формирования личности по 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задаваемому образцу, а также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возможностей для ее развития,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содержащихся в социальном и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пространственно</a:t>
            </a:r>
            <a:r>
              <a:rPr kumimoji="0" lang="ru-RU" sz="36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предметном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окружении.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14546" y="1357298"/>
            <a:ext cx="47677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или среда образования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357290" y="214290"/>
            <a:ext cx="685804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 smtClean="0">
                <a:ln w="0"/>
                <a:solidFill>
                  <a:srgbClr val="990033"/>
                </a:solidFill>
                <a:effectLst>
                  <a:reflection blurRad="12700" stA="50000" endPos="50000" dist="5000" dir="5400000" sy="-100000" rotWithShape="0"/>
                </a:effectLst>
              </a:rPr>
              <a:t>ОБРАЗОВАТЕЛЬНАЯ  СРЕДА</a:t>
            </a:r>
            <a:endParaRPr lang="ru-RU" sz="4400" b="1" cap="all" dirty="0">
              <a:ln w="0"/>
              <a:solidFill>
                <a:srgbClr val="990033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46" y="214290"/>
            <a:ext cx="5643602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4400" b="1" cap="all" dirty="0" smtClean="0">
                <a:ln w="0"/>
                <a:solidFill>
                  <a:srgbClr val="990033"/>
                </a:solidFill>
                <a:effectLst>
                  <a:reflection blurRad="12700" stA="50000" endPos="50000" dist="5000" dir="5400000" sy="-100000" rotWithShape="0"/>
                </a:effectLst>
              </a:rPr>
              <a:t>Учебная игра</a:t>
            </a:r>
            <a:endParaRPr lang="ru-RU" sz="4400" b="1" cap="all" dirty="0">
              <a:ln w="0"/>
              <a:solidFill>
                <a:srgbClr val="990033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57158" y="1571612"/>
            <a:ext cx="850112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вид деятельности в условиях ситуаций, направленных на</a:t>
            </a:r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воссоздание и усвоение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общественного опыта, в котором складывается и</a:t>
            </a:r>
            <a:r>
              <a:rPr lang="ru-RU" sz="36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самосовершенствуется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самоуправление поведением.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3071810"/>
            <a:ext cx="8643998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ru-RU" sz="3200" b="1" i="1" dirty="0" smtClean="0">
                <a:solidFill>
                  <a:srgbClr val="990033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3200" dirty="0">
              <a:solidFill>
                <a:srgbClr val="990033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2500306"/>
            <a:ext cx="363913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i="1" dirty="0" smtClean="0">
                <a:solidFill>
                  <a:srgbClr val="9933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имитационными </a:t>
            </a:r>
            <a:endParaRPr lang="ru-RU" sz="4000" dirty="0">
              <a:solidFill>
                <a:srgbClr val="9933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72066" y="2500306"/>
            <a:ext cx="36711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i="1" dirty="0" err="1" smtClean="0">
                <a:solidFill>
                  <a:srgbClr val="9933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неимитационными</a:t>
            </a:r>
            <a:r>
              <a:rPr lang="ru-RU" sz="3600" b="1" i="1" dirty="0" smtClean="0">
                <a:solidFill>
                  <a:srgbClr val="993300"/>
                </a:solidFill>
                <a:latin typeface="Monotype Corsiva" pitchFamily="66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993300"/>
              </a:solidFill>
            </a:endParaRPr>
          </a:p>
        </p:txBody>
      </p:sp>
      <p:sp>
        <p:nvSpPr>
          <p:cNvPr id="10" name="Стрелка вверх 9"/>
          <p:cNvSpPr/>
          <p:nvPr/>
        </p:nvSpPr>
        <p:spPr>
          <a:xfrm rot="10800000">
            <a:off x="2214546" y="1214422"/>
            <a:ext cx="408281" cy="1192501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 rot="10800000">
            <a:off x="6286512" y="1214422"/>
            <a:ext cx="408281" cy="1192501"/>
          </a:xfrm>
          <a:prstGeom prst="upArrow">
            <a:avLst/>
          </a:prstGeom>
          <a:solidFill>
            <a:schemeClr val="accent6">
              <a:lumMod val="5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85786" y="214290"/>
            <a:ext cx="885831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ru-RU" sz="3600" b="1" cap="all" dirty="0" smtClean="0">
                <a:ln w="0"/>
                <a:solidFill>
                  <a:srgbClr val="990033"/>
                </a:solidFill>
                <a:effectLst>
                  <a:reflection blurRad="12700" stA="50000" endPos="50000" dist="5000" dir="5400000" sy="-100000" rotWithShape="0"/>
                </a:effectLst>
              </a:rPr>
              <a:t>По технологии конструирования</a:t>
            </a:r>
            <a:endParaRPr lang="ru-RU" sz="3600" b="1" cap="all" dirty="0">
              <a:ln w="0"/>
              <a:solidFill>
                <a:srgbClr val="990033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28596" y="3164681"/>
            <a:ext cx="5214974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ролевые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деловые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театрализованные игры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игровое проектирование</a:t>
            </a: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rgbClr val="9900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990033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/>
          <a:srcRect l="807" t="8377" r="4498" b="554"/>
          <a:stretch>
            <a:fillRect/>
          </a:stretch>
        </p:blipFill>
        <p:spPr bwMode="auto">
          <a:xfrm>
            <a:off x="357158" y="1285860"/>
            <a:ext cx="8424862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343" name="Rectangle 7"/>
          <p:cNvSpPr>
            <a:spLocks noGrp="1" noChangeArrowheads="1"/>
          </p:cNvSpPr>
          <p:nvPr>
            <p:ph type="title"/>
          </p:nvPr>
        </p:nvSpPr>
        <p:spPr>
          <a:xfrm>
            <a:off x="428596" y="214290"/>
            <a:ext cx="8229600" cy="768350"/>
          </a:xfrm>
        </p:spPr>
        <p:txBody>
          <a:bodyPr/>
          <a:lstStyle/>
          <a:p>
            <a:pPr algn="ctr"/>
            <a:r>
              <a:rPr lang="ru-RU" dirty="0"/>
              <a:t>Деловая игра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88913"/>
            <a:ext cx="8507413" cy="908050"/>
          </a:xfrm>
        </p:spPr>
        <p:txBody>
          <a:bodyPr/>
          <a:lstStyle/>
          <a:p>
            <a:pPr algn="ctr"/>
            <a:r>
              <a:rPr lang="ru-RU" sz="2800" b="1"/>
              <a:t>Отчёт о выполнении техническое задание № 1</a:t>
            </a:r>
          </a:p>
        </p:txBody>
      </p:sp>
      <p:graphicFrame>
        <p:nvGraphicFramePr>
          <p:cNvPr id="30776" name="Group 56"/>
          <p:cNvGraphicFramePr>
            <a:graphicFrameLocks noGrp="1"/>
          </p:cNvGraphicFramePr>
          <p:nvPr>
            <p:ph idx="1"/>
          </p:nvPr>
        </p:nvGraphicFramePr>
        <p:xfrm>
          <a:off x="357158" y="1357298"/>
          <a:ext cx="8445500" cy="4854895"/>
        </p:xfrm>
        <a:graphic>
          <a:graphicData uri="http://schemas.openxmlformats.org/drawingml/2006/table">
            <a:tbl>
              <a:tblPr/>
              <a:tblGrid>
                <a:gridCol w="5327650"/>
                <a:gridCol w="3117850"/>
              </a:tblGrid>
              <a:tr h="261938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выполнения технического задания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выполнения технического задания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94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Определить, месторасположение реки на территории России.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972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Определить, к бассейну, какого океана относится река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Определить, что является истоком реки. </a:t>
                      </a:r>
                    </a:p>
                    <a:p>
                      <a:pPr marL="469900" marR="0" lvl="0" indent="-469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координаты истока.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4500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Определить, что является устьем  реки. </a:t>
                      </a:r>
                    </a:p>
                    <a:p>
                      <a:pPr marL="469900" marR="0" lvl="0" indent="-469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координаты устья.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Определить, направление течения реки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падение реки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уклон реки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характер течения реки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Определить тип питания реки 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8775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Дать характеристику ледового режима реки.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57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Дать характеристику водного режима реки.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pPr algn="ctr"/>
            <a:r>
              <a:rPr lang="ru-RU" sz="2800" dirty="0"/>
              <a:t>Техническое проектное задание № 2.</a:t>
            </a:r>
            <a:br>
              <a:rPr lang="ru-RU" sz="2800" dirty="0"/>
            </a:br>
            <a:endParaRPr lang="ru-RU" sz="2800" dirty="0"/>
          </a:p>
        </p:txBody>
      </p:sp>
      <p:graphicFrame>
        <p:nvGraphicFramePr>
          <p:cNvPr id="57429" name="Group 85"/>
          <p:cNvGraphicFramePr>
            <a:graphicFrameLocks noGrp="1"/>
          </p:cNvGraphicFramePr>
          <p:nvPr>
            <p:ph idx="1"/>
          </p:nvPr>
        </p:nvGraphicFramePr>
        <p:xfrm>
          <a:off x="428596" y="1428736"/>
          <a:ext cx="8229600" cy="4714559"/>
        </p:xfrm>
        <a:graphic>
          <a:graphicData uri="http://schemas.openxmlformats.org/drawingml/2006/table">
            <a:tbl>
              <a:tblPr/>
              <a:tblGrid>
                <a:gridCol w="4875213"/>
                <a:gridCol w="3354387"/>
              </a:tblGrid>
              <a:tr h="35401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 выполнения технического задания.</a:t>
                      </a: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Результаты выполнения технического задания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Зная падение реки, уклон реки, характер течения реки, тип питания, водный и ледовый режим, оцените условия для судоходства на этой реке. Своё решение аргументируйте.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Зная падение реки, уклон реки, характер течения реки, оцените возможности строительства  на этой реке гидроэлектростанции. Своё решение аргументируйте.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5163">
                <a:tc>
                  <a:txBody>
                    <a:bodyPr/>
                    <a:lstStyle/>
                    <a:p>
                      <a:pPr marL="469900" marR="0" lvl="0" indent="-469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Как ещё, по-вашему, мнению можно использовать реку.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Зная падение, уклон, характер течения реки, тип питания, режим реки, оцените возможные риски, которые могут возникнуть, при использовании реки.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0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Оцените степень удалённости реки от основных районов проживания людей, используя карту «Плотность населения», и необходимости использования реки в хозяйственных целях.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endParaRPr kumimoji="0" lang="ru-RU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9" name="Rectangle 11"/>
          <p:cNvSpPr>
            <a:spLocks noGrp="1" noChangeArrowheads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ru-RU" dirty="0"/>
              <a:t>Результаты практической работы</a:t>
            </a:r>
          </a:p>
        </p:txBody>
      </p:sp>
      <p:graphicFrame>
        <p:nvGraphicFramePr>
          <p:cNvPr id="37892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571472" y="1285860"/>
          <a:ext cx="8001056" cy="50735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9" name="Диаграмма" r:id="rId3" imgW="6096075" imgH="4067089" progId="MSGraph.Chart.8">
                  <p:embed followColorScheme="full"/>
                </p:oleObj>
              </mc:Choice>
              <mc:Fallback>
                <p:oleObj name="Диаграмма" r:id="rId3" imgW="6096075" imgH="4067089" progId="MSGraph.Chart.8">
                  <p:embed followColorScheme="full"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1285860"/>
                        <a:ext cx="8001056" cy="507358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504</Words>
  <Application>Microsoft Office PowerPoint</Application>
  <PresentationFormat>Экран (4:3)</PresentationFormat>
  <Paragraphs>103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Деловая игра</vt:lpstr>
      <vt:lpstr>Отчёт о выполнении техническое задание № 1</vt:lpstr>
      <vt:lpstr>Техническое проектное задание № 2. </vt:lpstr>
      <vt:lpstr>Результаты практической работы</vt:lpstr>
      <vt:lpstr>Деловая игра. Оценка качеств личности игрока по десятибалльной системе</vt:lpstr>
      <vt:lpstr>Деловая игра. Оценка качеств личности игрока по десятибалльной системе.</vt:lpstr>
      <vt:lpstr>Деловая игра. Оценка качеств личности игрока по десятибалльной системе.</vt:lpstr>
      <vt:lpstr>Умение слушать </vt:lpstr>
      <vt:lpstr>Культура общения</vt:lpstr>
      <vt:lpstr>Умение аргументировать</vt:lpstr>
      <vt:lpstr>Эмоциональность</vt:lpstr>
      <vt:lpstr>Корректность полемики</vt:lpstr>
      <vt:lpstr>Результаты диагностики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Лилия</dc:creator>
  <cp:lastModifiedBy>Elena</cp:lastModifiedBy>
  <cp:revision>18</cp:revision>
  <dcterms:created xsi:type="dcterms:W3CDTF">2013-11-17T11:55:06Z</dcterms:created>
  <dcterms:modified xsi:type="dcterms:W3CDTF">2014-02-19T13:57:07Z</dcterms:modified>
</cp:coreProperties>
</file>