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3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3"/>
  </p:notesMasterIdLst>
  <p:handoutMasterIdLst>
    <p:handoutMasterId r:id="rId34"/>
  </p:handoutMasterIdLst>
  <p:sldIdLst>
    <p:sldId id="259" r:id="rId2"/>
    <p:sldId id="273" r:id="rId3"/>
    <p:sldId id="301" r:id="rId4"/>
    <p:sldId id="305" r:id="rId5"/>
    <p:sldId id="307" r:id="rId6"/>
    <p:sldId id="306" r:id="rId7"/>
    <p:sldId id="310" r:id="rId8"/>
    <p:sldId id="322" r:id="rId9"/>
    <p:sldId id="321" r:id="rId10"/>
    <p:sldId id="324" r:id="rId11"/>
    <p:sldId id="326" r:id="rId12"/>
    <p:sldId id="335" r:id="rId13"/>
    <p:sldId id="328" r:id="rId14"/>
    <p:sldId id="336" r:id="rId15"/>
    <p:sldId id="333" r:id="rId16"/>
    <p:sldId id="332" r:id="rId17"/>
    <p:sldId id="334" r:id="rId18"/>
    <p:sldId id="329" r:id="rId19"/>
    <p:sldId id="311" r:id="rId20"/>
    <p:sldId id="325" r:id="rId21"/>
    <p:sldId id="315" r:id="rId22"/>
    <p:sldId id="309" r:id="rId23"/>
    <p:sldId id="313" r:id="rId24"/>
    <p:sldId id="330" r:id="rId25"/>
    <p:sldId id="337" r:id="rId26"/>
    <p:sldId id="317" r:id="rId27"/>
    <p:sldId id="331" r:id="rId28"/>
    <p:sldId id="318" r:id="rId29"/>
    <p:sldId id="260" r:id="rId30"/>
    <p:sldId id="302" r:id="rId31"/>
    <p:sldId id="320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E147C0"/>
    <a:srgbClr val="906030"/>
    <a:srgbClr val="2EF30D"/>
    <a:srgbClr val="0000CC"/>
    <a:srgbClr val="BA3860"/>
    <a:srgbClr val="A03053"/>
    <a:srgbClr val="FFFFFF"/>
    <a:srgbClr val="D2DCD8"/>
    <a:srgbClr val="D98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4" autoAdjust="0"/>
    <p:restoredTop sz="80088" autoAdjust="0"/>
  </p:normalViewPr>
  <p:slideViewPr>
    <p:cSldViewPr>
      <p:cViewPr varScale="1">
        <p:scale>
          <a:sx n="60" d="100"/>
          <a:sy n="60" d="100"/>
        </p:scale>
        <p:origin x="-3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84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28E435-B2B3-446F-837C-EC5D24D73A6F}" type="doc">
      <dgm:prSet loTypeId="urn:microsoft.com/office/officeart/2005/8/layout/default" loCatId="list" qsTypeId="urn:microsoft.com/office/officeart/2005/8/quickstyle/simple3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DA8CDD28-05B0-4920-8E08-A6A1490F052A}">
      <dgm:prSet phldrT="[Текст]" custT="1"/>
      <dgm:spPr>
        <a:solidFill>
          <a:schemeClr val="bg2"/>
        </a:solidFill>
      </dgm:spPr>
      <dgm:t>
        <a:bodyPr/>
        <a:lstStyle/>
        <a:p>
          <a:r>
            <a:rPr lang="ru-RU" sz="20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Теория</a:t>
          </a:r>
          <a:endParaRPr lang="ru-RU" sz="20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2DE1B7A-32CD-4987-8179-360AAEBF8B1F}" type="parTrans" cxnId="{25BDC6C1-6444-474C-AA36-83C334691CC5}">
      <dgm:prSet/>
      <dgm:spPr/>
      <dgm:t>
        <a:bodyPr/>
        <a:lstStyle/>
        <a:p>
          <a:endParaRPr lang="ru-RU"/>
        </a:p>
      </dgm:t>
    </dgm:pt>
    <dgm:pt modelId="{AACE92B6-8C86-4464-B755-15834556473F}" type="sibTrans" cxnId="{25BDC6C1-6444-474C-AA36-83C334691CC5}">
      <dgm:prSet/>
      <dgm:spPr/>
      <dgm:t>
        <a:bodyPr/>
        <a:lstStyle/>
        <a:p>
          <a:endParaRPr lang="ru-RU"/>
        </a:p>
      </dgm:t>
    </dgm:pt>
    <dgm:pt modelId="{9E7DA733-4752-4713-93DC-657146B2AAD8}">
      <dgm:prSet phldrT="[Текст]" custT="1"/>
      <dgm:spPr>
        <a:solidFill>
          <a:schemeClr val="bg2"/>
        </a:solidFill>
      </dgm:spPr>
      <dgm:t>
        <a:bodyPr/>
        <a:lstStyle/>
        <a:p>
          <a:r>
            <a:rPr lang="ru-RU" sz="20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Практикум</a:t>
          </a:r>
          <a:endParaRPr lang="ru-RU" sz="20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D3C6526-D14A-4427-9F03-FBA16D04FC7E}" type="parTrans" cxnId="{334272CB-10A9-45AE-8D28-86ED714145F3}">
      <dgm:prSet/>
      <dgm:spPr/>
      <dgm:t>
        <a:bodyPr/>
        <a:lstStyle/>
        <a:p>
          <a:endParaRPr lang="ru-RU"/>
        </a:p>
      </dgm:t>
    </dgm:pt>
    <dgm:pt modelId="{BFA6C993-747E-426D-9072-BF940B5237AB}" type="sibTrans" cxnId="{334272CB-10A9-45AE-8D28-86ED714145F3}">
      <dgm:prSet/>
      <dgm:spPr/>
      <dgm:t>
        <a:bodyPr/>
        <a:lstStyle/>
        <a:p>
          <a:endParaRPr lang="ru-RU"/>
        </a:p>
      </dgm:t>
    </dgm:pt>
    <dgm:pt modelId="{F1793E79-4FF7-4D5D-A3FF-EB23379EDC13}">
      <dgm:prSet phldrT="[Текст]" custT="1"/>
      <dgm:spPr>
        <a:solidFill>
          <a:schemeClr val="bg2"/>
        </a:solidFill>
      </dgm:spPr>
      <dgm:t>
        <a:bodyPr/>
        <a:lstStyle/>
        <a:p>
          <a:r>
            <a:rPr lang="ru-RU" sz="20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Вопросы</a:t>
          </a:r>
          <a:r>
            <a:rPr lang="ru-RU" sz="25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500" dirty="0">
            <a:latin typeface="Times New Roman" pitchFamily="18" charset="0"/>
            <a:cs typeface="Times New Roman" pitchFamily="18" charset="0"/>
          </a:endParaRPr>
        </a:p>
      </dgm:t>
    </dgm:pt>
    <dgm:pt modelId="{B984C591-1C2C-4D7C-B895-E2AB5CF5DF20}" type="parTrans" cxnId="{AA26DB31-D8D9-479B-A924-C60BDE797E90}">
      <dgm:prSet/>
      <dgm:spPr/>
      <dgm:t>
        <a:bodyPr/>
        <a:lstStyle/>
        <a:p>
          <a:endParaRPr lang="ru-RU"/>
        </a:p>
      </dgm:t>
    </dgm:pt>
    <dgm:pt modelId="{3132718E-DB8F-4CCB-A653-A36631763BBC}" type="sibTrans" cxnId="{AA26DB31-D8D9-479B-A924-C60BDE797E90}">
      <dgm:prSet/>
      <dgm:spPr/>
      <dgm:t>
        <a:bodyPr/>
        <a:lstStyle/>
        <a:p>
          <a:endParaRPr lang="ru-RU"/>
        </a:p>
      </dgm:t>
    </dgm:pt>
    <dgm:pt modelId="{25252257-692E-456B-B769-0A71D5AA0CAE}">
      <dgm:prSet phldrT="[Текст]" custT="1"/>
      <dgm:spPr>
        <a:solidFill>
          <a:schemeClr val="bg2"/>
        </a:solidFill>
      </dgm:spPr>
      <dgm:t>
        <a:bodyPr/>
        <a:lstStyle/>
        <a:p>
          <a:r>
            <a:rPr lang="ru-RU" sz="20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Задания </a:t>
          </a:r>
          <a:endParaRPr lang="ru-RU" sz="20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82AD0E1-1C98-40AD-B79C-98A4BBAA4003}" type="parTrans" cxnId="{149CB269-16D1-47D1-BD4A-F59BB19FA6DC}">
      <dgm:prSet/>
      <dgm:spPr/>
      <dgm:t>
        <a:bodyPr/>
        <a:lstStyle/>
        <a:p>
          <a:endParaRPr lang="ru-RU"/>
        </a:p>
      </dgm:t>
    </dgm:pt>
    <dgm:pt modelId="{D6DE01CD-B8F7-4BC4-9BFF-8279FBC76A64}" type="sibTrans" cxnId="{149CB269-16D1-47D1-BD4A-F59BB19FA6DC}">
      <dgm:prSet/>
      <dgm:spPr/>
      <dgm:t>
        <a:bodyPr/>
        <a:lstStyle/>
        <a:p>
          <a:endParaRPr lang="ru-RU"/>
        </a:p>
      </dgm:t>
    </dgm:pt>
    <dgm:pt modelId="{F9A6CC25-E093-40DF-A940-D127AED8F144}">
      <dgm:prSet phldrT="[Текст]" custT="1"/>
      <dgm:spPr>
        <a:solidFill>
          <a:schemeClr val="bg2"/>
        </a:solidFill>
      </dgm:spPr>
      <dgm:t>
        <a:bodyPr/>
        <a:lstStyle/>
        <a:p>
          <a:r>
            <a:rPr lang="ru-RU" sz="20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Тесты</a:t>
          </a:r>
          <a:r>
            <a:rPr lang="ru-RU" sz="2000" dirty="0" smtClean="0"/>
            <a:t> </a:t>
          </a:r>
          <a:endParaRPr lang="ru-RU" sz="2000" dirty="0"/>
        </a:p>
      </dgm:t>
    </dgm:pt>
    <dgm:pt modelId="{1F83119C-D5C8-4B20-A124-19321A54E147}" type="parTrans" cxnId="{995D4B4A-56C5-4B0A-BDD7-B1905A056569}">
      <dgm:prSet/>
      <dgm:spPr/>
      <dgm:t>
        <a:bodyPr/>
        <a:lstStyle/>
        <a:p>
          <a:endParaRPr lang="ru-RU"/>
        </a:p>
      </dgm:t>
    </dgm:pt>
    <dgm:pt modelId="{392F89BC-CACB-467E-AEF7-6AE45A82315E}" type="sibTrans" cxnId="{995D4B4A-56C5-4B0A-BDD7-B1905A056569}">
      <dgm:prSet/>
      <dgm:spPr/>
      <dgm:t>
        <a:bodyPr/>
        <a:lstStyle/>
        <a:p>
          <a:endParaRPr lang="ru-RU"/>
        </a:p>
      </dgm:t>
    </dgm:pt>
    <dgm:pt modelId="{86C07F93-6714-4A13-8460-F434A44D9833}" type="pres">
      <dgm:prSet presAssocID="{F028E435-B2B3-446F-837C-EC5D24D73A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CB4476-00B2-407E-9817-8446D69F3138}" type="pres">
      <dgm:prSet presAssocID="{DA8CDD28-05B0-4920-8E08-A6A1490F052A}" presName="node" presStyleLbl="node1" presStyleIdx="0" presStyleCnt="5" custScaleX="249166" custScaleY="192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52576C-F2E0-4497-A1C6-65CEA4CF2E98}" type="pres">
      <dgm:prSet presAssocID="{AACE92B6-8C86-4464-B755-15834556473F}" presName="sibTrans" presStyleCnt="0"/>
      <dgm:spPr/>
    </dgm:pt>
    <dgm:pt modelId="{CD2BD9A4-769C-4928-8815-8BE8D6276779}" type="pres">
      <dgm:prSet presAssocID="{9E7DA733-4752-4713-93DC-657146B2AAD8}" presName="node" presStyleLbl="node1" presStyleIdx="1" presStyleCnt="5" custScaleX="322114" custScaleY="192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8946B-6AD3-412B-A42F-54DFFC50BAEE}" type="pres">
      <dgm:prSet presAssocID="{BFA6C993-747E-426D-9072-BF940B5237AB}" presName="sibTrans" presStyleCnt="0"/>
      <dgm:spPr/>
    </dgm:pt>
    <dgm:pt modelId="{F5152F4F-0A91-4FB1-BBAE-8DCA436025BB}" type="pres">
      <dgm:prSet presAssocID="{F1793E79-4FF7-4D5D-A3FF-EB23379EDC13}" presName="node" presStyleLbl="node1" presStyleIdx="2" presStyleCnt="5" custScaleX="249978" custScaleY="192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722E68-4B62-475B-8A33-82B45B9614DD}" type="pres">
      <dgm:prSet presAssocID="{3132718E-DB8F-4CCB-A653-A36631763BBC}" presName="sibTrans" presStyleCnt="0"/>
      <dgm:spPr/>
    </dgm:pt>
    <dgm:pt modelId="{4349A58B-8B91-459E-9B54-0D8F75927FB2}" type="pres">
      <dgm:prSet presAssocID="{25252257-692E-456B-B769-0A71D5AA0CAE}" presName="node" presStyleLbl="node1" presStyleIdx="3" presStyleCnt="5" custScaleX="262199" custScaleY="192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5DC3E-C483-47EB-B70B-A402F5C21BAD}" type="pres">
      <dgm:prSet presAssocID="{D6DE01CD-B8F7-4BC4-9BFF-8279FBC76A64}" presName="sibTrans" presStyleCnt="0"/>
      <dgm:spPr/>
    </dgm:pt>
    <dgm:pt modelId="{B122FE11-9CA8-44C3-B1A6-DD7A5E94406B}" type="pres">
      <dgm:prSet presAssocID="{F9A6CC25-E093-40DF-A940-D127AED8F144}" presName="node" presStyleLbl="node1" presStyleIdx="4" presStyleCnt="5" custScaleX="206079" custScaleY="192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4272CB-10A9-45AE-8D28-86ED714145F3}" srcId="{F028E435-B2B3-446F-837C-EC5D24D73A6F}" destId="{9E7DA733-4752-4713-93DC-657146B2AAD8}" srcOrd="1" destOrd="0" parTransId="{7D3C6526-D14A-4427-9F03-FBA16D04FC7E}" sibTransId="{BFA6C993-747E-426D-9072-BF940B5237AB}"/>
    <dgm:cxn modelId="{777AC98F-3E77-4DE0-9825-E8E35D076C22}" type="presOf" srcId="{F9A6CC25-E093-40DF-A940-D127AED8F144}" destId="{B122FE11-9CA8-44C3-B1A6-DD7A5E94406B}" srcOrd="0" destOrd="0" presId="urn:microsoft.com/office/officeart/2005/8/layout/default"/>
    <dgm:cxn modelId="{CDC70EEC-E1CB-484A-9714-E1149B61B07F}" type="presOf" srcId="{25252257-692E-456B-B769-0A71D5AA0CAE}" destId="{4349A58B-8B91-459E-9B54-0D8F75927FB2}" srcOrd="0" destOrd="0" presId="urn:microsoft.com/office/officeart/2005/8/layout/default"/>
    <dgm:cxn modelId="{24CAFD83-10BD-44B7-BCA4-21927D155362}" type="presOf" srcId="{9E7DA733-4752-4713-93DC-657146B2AAD8}" destId="{CD2BD9A4-769C-4928-8815-8BE8D6276779}" srcOrd="0" destOrd="0" presId="urn:microsoft.com/office/officeart/2005/8/layout/default"/>
    <dgm:cxn modelId="{995D4B4A-56C5-4B0A-BDD7-B1905A056569}" srcId="{F028E435-B2B3-446F-837C-EC5D24D73A6F}" destId="{F9A6CC25-E093-40DF-A940-D127AED8F144}" srcOrd="4" destOrd="0" parTransId="{1F83119C-D5C8-4B20-A124-19321A54E147}" sibTransId="{392F89BC-CACB-467E-AEF7-6AE45A82315E}"/>
    <dgm:cxn modelId="{0A9F352A-0D81-4F21-BF28-9AA5AB079593}" type="presOf" srcId="{F1793E79-4FF7-4D5D-A3FF-EB23379EDC13}" destId="{F5152F4F-0A91-4FB1-BBAE-8DCA436025BB}" srcOrd="0" destOrd="0" presId="urn:microsoft.com/office/officeart/2005/8/layout/default"/>
    <dgm:cxn modelId="{91B92FF1-FB4A-4474-9930-78DCE36D14E1}" type="presOf" srcId="{F028E435-B2B3-446F-837C-EC5D24D73A6F}" destId="{86C07F93-6714-4A13-8460-F434A44D9833}" srcOrd="0" destOrd="0" presId="urn:microsoft.com/office/officeart/2005/8/layout/default"/>
    <dgm:cxn modelId="{AA26DB31-D8D9-479B-A924-C60BDE797E90}" srcId="{F028E435-B2B3-446F-837C-EC5D24D73A6F}" destId="{F1793E79-4FF7-4D5D-A3FF-EB23379EDC13}" srcOrd="2" destOrd="0" parTransId="{B984C591-1C2C-4D7C-B895-E2AB5CF5DF20}" sibTransId="{3132718E-DB8F-4CCB-A653-A36631763BBC}"/>
    <dgm:cxn modelId="{149CB269-16D1-47D1-BD4A-F59BB19FA6DC}" srcId="{F028E435-B2B3-446F-837C-EC5D24D73A6F}" destId="{25252257-692E-456B-B769-0A71D5AA0CAE}" srcOrd="3" destOrd="0" parTransId="{C82AD0E1-1C98-40AD-B79C-98A4BBAA4003}" sibTransId="{D6DE01CD-B8F7-4BC4-9BFF-8279FBC76A64}"/>
    <dgm:cxn modelId="{6A6E6BEA-1A5F-4272-9A79-A588752EF4E7}" type="presOf" srcId="{DA8CDD28-05B0-4920-8E08-A6A1490F052A}" destId="{FCCB4476-00B2-407E-9817-8446D69F3138}" srcOrd="0" destOrd="0" presId="urn:microsoft.com/office/officeart/2005/8/layout/default"/>
    <dgm:cxn modelId="{25BDC6C1-6444-474C-AA36-83C334691CC5}" srcId="{F028E435-B2B3-446F-837C-EC5D24D73A6F}" destId="{DA8CDD28-05B0-4920-8E08-A6A1490F052A}" srcOrd="0" destOrd="0" parTransId="{52DE1B7A-32CD-4987-8179-360AAEBF8B1F}" sibTransId="{AACE92B6-8C86-4464-B755-15834556473F}"/>
    <dgm:cxn modelId="{B253B78D-06FF-47DE-915C-7AC82188166C}" type="presParOf" srcId="{86C07F93-6714-4A13-8460-F434A44D9833}" destId="{FCCB4476-00B2-407E-9817-8446D69F3138}" srcOrd="0" destOrd="0" presId="urn:microsoft.com/office/officeart/2005/8/layout/default"/>
    <dgm:cxn modelId="{57634157-AA99-44A1-B0E1-056508DA0E25}" type="presParOf" srcId="{86C07F93-6714-4A13-8460-F434A44D9833}" destId="{6052576C-F2E0-4497-A1C6-65CEA4CF2E98}" srcOrd="1" destOrd="0" presId="urn:microsoft.com/office/officeart/2005/8/layout/default"/>
    <dgm:cxn modelId="{58467EDF-08B9-4575-9953-6E47539BFEEF}" type="presParOf" srcId="{86C07F93-6714-4A13-8460-F434A44D9833}" destId="{CD2BD9A4-769C-4928-8815-8BE8D6276779}" srcOrd="2" destOrd="0" presId="urn:microsoft.com/office/officeart/2005/8/layout/default"/>
    <dgm:cxn modelId="{C3B4E2D0-73D0-4B63-8ACC-61180BCA4CFE}" type="presParOf" srcId="{86C07F93-6714-4A13-8460-F434A44D9833}" destId="{4188946B-6AD3-412B-A42F-54DFFC50BAEE}" srcOrd="3" destOrd="0" presId="urn:microsoft.com/office/officeart/2005/8/layout/default"/>
    <dgm:cxn modelId="{76C17F9E-8288-4A1F-949B-1AC061E2B88B}" type="presParOf" srcId="{86C07F93-6714-4A13-8460-F434A44D9833}" destId="{F5152F4F-0A91-4FB1-BBAE-8DCA436025BB}" srcOrd="4" destOrd="0" presId="urn:microsoft.com/office/officeart/2005/8/layout/default"/>
    <dgm:cxn modelId="{3E527F49-5DD8-4B95-A13B-5E8CA5525BD7}" type="presParOf" srcId="{86C07F93-6714-4A13-8460-F434A44D9833}" destId="{60722E68-4B62-475B-8A33-82B45B9614DD}" srcOrd="5" destOrd="0" presId="urn:microsoft.com/office/officeart/2005/8/layout/default"/>
    <dgm:cxn modelId="{626D8DF5-9696-409B-9AFB-5FDF710C840D}" type="presParOf" srcId="{86C07F93-6714-4A13-8460-F434A44D9833}" destId="{4349A58B-8B91-459E-9B54-0D8F75927FB2}" srcOrd="6" destOrd="0" presId="urn:microsoft.com/office/officeart/2005/8/layout/default"/>
    <dgm:cxn modelId="{23C62DDD-764F-4FCC-A8F1-298C9A89F1C5}" type="presParOf" srcId="{86C07F93-6714-4A13-8460-F434A44D9833}" destId="{3695DC3E-C483-47EB-B70B-A402F5C21BAD}" srcOrd="7" destOrd="0" presId="urn:microsoft.com/office/officeart/2005/8/layout/default"/>
    <dgm:cxn modelId="{6E4820FA-0AAD-4CDB-9FDE-194E2FE74CD3}" type="presParOf" srcId="{86C07F93-6714-4A13-8460-F434A44D9833}" destId="{B122FE11-9CA8-44C3-B1A6-DD7A5E94406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C6C307-B65B-4589-8A66-CBBE865C13B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52375C-8DB5-4E99-AFB9-AD8EBE3DBEC5}">
      <dgm:prSet phldrT="[Текст]" phldr="1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 dirty="0"/>
        </a:p>
      </dgm:t>
    </dgm:pt>
    <dgm:pt modelId="{4F716D4B-7687-4963-B2C8-A0EC46D76958}" type="parTrans" cxnId="{235A8E5A-4B6E-4776-A4EA-4C0BA434EC73}">
      <dgm:prSet/>
      <dgm:spPr/>
      <dgm:t>
        <a:bodyPr/>
        <a:lstStyle/>
        <a:p>
          <a:endParaRPr lang="ru-RU"/>
        </a:p>
      </dgm:t>
    </dgm:pt>
    <dgm:pt modelId="{5651DF79-A169-4CEA-A267-2E2E7A30E374}" type="sibTrans" cxnId="{235A8E5A-4B6E-4776-A4EA-4C0BA434EC73}">
      <dgm:prSet/>
      <dgm:spPr/>
      <dgm:t>
        <a:bodyPr/>
        <a:lstStyle/>
        <a:p>
          <a:endParaRPr lang="ru-RU"/>
        </a:p>
      </dgm:t>
    </dgm:pt>
    <dgm:pt modelId="{EC394526-E1AC-417C-9E61-FDA0A6245D98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bg2">
              <a:lumMod val="9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Военно-промышленный комплекс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33D6F8C-A878-4C44-A223-029E992C0E83}" type="parTrans" cxnId="{0B6716AC-EE3B-4B79-9FF9-47CB29821527}">
      <dgm:prSet/>
      <dgm:spPr/>
      <dgm:t>
        <a:bodyPr/>
        <a:lstStyle/>
        <a:p>
          <a:endParaRPr lang="ru-RU"/>
        </a:p>
      </dgm:t>
    </dgm:pt>
    <dgm:pt modelId="{1C98062A-8CB4-4010-B628-B2110218243A}" type="sibTrans" cxnId="{0B6716AC-EE3B-4B79-9FF9-47CB29821527}">
      <dgm:prSet/>
      <dgm:spPr/>
      <dgm:t>
        <a:bodyPr/>
        <a:lstStyle/>
        <a:p>
          <a:endParaRPr lang="ru-RU"/>
        </a:p>
      </dgm:t>
    </dgm:pt>
    <dgm:pt modelId="{0EDFE599-3B9A-4B01-A926-514EAFEB8E75}">
      <dgm:prSet phldrT="[Текст]" phldr="1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 dirty="0"/>
        </a:p>
      </dgm:t>
    </dgm:pt>
    <dgm:pt modelId="{D4701A7B-4319-4862-AE4E-BB146520FA4C}" type="parTrans" cxnId="{066D000C-DF75-41A9-B99D-A2BA029601EE}">
      <dgm:prSet/>
      <dgm:spPr/>
      <dgm:t>
        <a:bodyPr/>
        <a:lstStyle/>
        <a:p>
          <a:endParaRPr lang="ru-RU"/>
        </a:p>
      </dgm:t>
    </dgm:pt>
    <dgm:pt modelId="{EF248E50-8C3A-49B2-8892-77BC45F972A0}" type="sibTrans" cxnId="{066D000C-DF75-41A9-B99D-A2BA029601EE}">
      <dgm:prSet/>
      <dgm:spPr/>
      <dgm:t>
        <a:bodyPr/>
        <a:lstStyle/>
        <a:p>
          <a:endParaRPr lang="ru-RU"/>
        </a:p>
      </dgm:t>
    </dgm:pt>
    <dgm:pt modelId="{6DC91F75-84B7-4F7D-83F3-B1BD53B9F053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bg2">
              <a:lumMod val="9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Особенности  военно-промышленного комплекса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106AAF7-0A8F-4637-89A3-3CB5B13C26EE}" type="parTrans" cxnId="{32615D18-5FB3-4E4D-9CD8-1E6F088E4AE6}">
      <dgm:prSet/>
      <dgm:spPr/>
      <dgm:t>
        <a:bodyPr/>
        <a:lstStyle/>
        <a:p>
          <a:endParaRPr lang="ru-RU"/>
        </a:p>
      </dgm:t>
    </dgm:pt>
    <dgm:pt modelId="{21BD09BD-74F5-4F98-B76D-BFC13CC8F346}" type="sibTrans" cxnId="{32615D18-5FB3-4E4D-9CD8-1E6F088E4AE6}">
      <dgm:prSet/>
      <dgm:spPr/>
      <dgm:t>
        <a:bodyPr/>
        <a:lstStyle/>
        <a:p>
          <a:endParaRPr lang="ru-RU"/>
        </a:p>
      </dgm:t>
    </dgm:pt>
    <dgm:pt modelId="{B4788783-6758-4475-8FAA-830E9355D923}">
      <dgm:prSet phldrT="[Текст]" phldr="1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 dirty="0"/>
        </a:p>
      </dgm:t>
    </dgm:pt>
    <dgm:pt modelId="{E15DDD0B-6945-4022-A640-EDD763FC6183}" type="parTrans" cxnId="{E731A2A5-E28D-45E9-B506-0E1CED2EAC38}">
      <dgm:prSet/>
      <dgm:spPr/>
      <dgm:t>
        <a:bodyPr/>
        <a:lstStyle/>
        <a:p>
          <a:endParaRPr lang="ru-RU"/>
        </a:p>
      </dgm:t>
    </dgm:pt>
    <dgm:pt modelId="{E9083B01-A0BB-4AB7-AE17-4A612F78808A}" type="sibTrans" cxnId="{E731A2A5-E28D-45E9-B506-0E1CED2EAC38}">
      <dgm:prSet/>
      <dgm:spPr/>
      <dgm:t>
        <a:bodyPr/>
        <a:lstStyle/>
        <a:p>
          <a:endParaRPr lang="ru-RU"/>
        </a:p>
      </dgm:t>
    </dgm:pt>
    <dgm:pt modelId="{7818D2A7-2393-4D4E-8E8F-1A14DCCF1466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bg2">
              <a:lumMod val="9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Состав</a:t>
          </a:r>
          <a:r>
            <a:rPr lang="ru-RU" sz="2000" baseline="0" dirty="0" smtClean="0">
              <a:latin typeface="Times New Roman" pitchFamily="18" charset="0"/>
              <a:cs typeface="Times New Roman" pitchFamily="18" charset="0"/>
            </a:rPr>
            <a:t> ВПК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78D0138-3624-475C-A883-A8176A5EF96C}" type="parTrans" cxnId="{218085E8-6460-46D5-8A9C-536669B1E147}">
      <dgm:prSet/>
      <dgm:spPr/>
      <dgm:t>
        <a:bodyPr/>
        <a:lstStyle/>
        <a:p>
          <a:endParaRPr lang="ru-RU"/>
        </a:p>
      </dgm:t>
    </dgm:pt>
    <dgm:pt modelId="{50AA4FC9-55E5-447C-8EEC-7FE343D5AF73}" type="sibTrans" cxnId="{218085E8-6460-46D5-8A9C-536669B1E147}">
      <dgm:prSet/>
      <dgm:spPr/>
      <dgm:t>
        <a:bodyPr/>
        <a:lstStyle/>
        <a:p>
          <a:endParaRPr lang="ru-RU"/>
        </a:p>
      </dgm:t>
    </dgm:pt>
    <dgm:pt modelId="{5D5FC8BA-7826-4735-B248-E926C88DC2B7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 sz="2000" dirty="0"/>
        </a:p>
      </dgm:t>
    </dgm:pt>
    <dgm:pt modelId="{582DA457-7834-43D9-9019-BC087695D561}" type="parTrans" cxnId="{405F0701-3801-4151-A19F-29464F8E9461}">
      <dgm:prSet/>
      <dgm:spPr/>
      <dgm:t>
        <a:bodyPr/>
        <a:lstStyle/>
        <a:p>
          <a:endParaRPr lang="ru-RU"/>
        </a:p>
      </dgm:t>
    </dgm:pt>
    <dgm:pt modelId="{26D9BFD4-93EC-4AA8-9A2F-E67F11B0606C}" type="sibTrans" cxnId="{405F0701-3801-4151-A19F-29464F8E9461}">
      <dgm:prSet/>
      <dgm:spPr/>
      <dgm:t>
        <a:bodyPr/>
        <a:lstStyle/>
        <a:p>
          <a:endParaRPr lang="ru-RU"/>
        </a:p>
      </dgm:t>
    </dgm:pt>
    <dgm:pt modelId="{8A3EC4E0-E7D6-4E8F-93D8-3DF543936993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593035BD-578C-4840-9DC1-0B566C7181B0}" type="parTrans" cxnId="{8AB6521E-51DC-48F4-B92A-D6A52B3D158A}">
      <dgm:prSet/>
      <dgm:spPr/>
      <dgm:t>
        <a:bodyPr/>
        <a:lstStyle/>
        <a:p>
          <a:endParaRPr lang="ru-RU"/>
        </a:p>
      </dgm:t>
    </dgm:pt>
    <dgm:pt modelId="{37A4EC2C-7413-458C-A484-B40667B9DCE9}" type="sibTrans" cxnId="{8AB6521E-51DC-48F4-B92A-D6A52B3D158A}">
      <dgm:prSet/>
      <dgm:spPr/>
      <dgm:t>
        <a:bodyPr/>
        <a:lstStyle/>
        <a:p>
          <a:endParaRPr lang="ru-RU"/>
        </a:p>
      </dgm:t>
    </dgm:pt>
    <dgm:pt modelId="{ED6E7BA2-86DE-464F-B19B-03B5E9C504E4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bg2">
              <a:lumMod val="9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Принципы</a:t>
          </a:r>
          <a:r>
            <a:rPr lang="ru-RU" sz="2000" baseline="0" dirty="0" smtClean="0">
              <a:latin typeface="Times New Roman" pitchFamily="18" charset="0"/>
              <a:cs typeface="Times New Roman" pitchFamily="18" charset="0"/>
            </a:rPr>
            <a:t> размещения отраслей ВПК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00B0932-332C-41BF-9F16-1FF58F7CF576}" type="parTrans" cxnId="{5B58E64F-C7C5-44E9-8A18-81EFE91B6155}">
      <dgm:prSet/>
      <dgm:spPr/>
      <dgm:t>
        <a:bodyPr/>
        <a:lstStyle/>
        <a:p>
          <a:endParaRPr lang="ru-RU"/>
        </a:p>
      </dgm:t>
    </dgm:pt>
    <dgm:pt modelId="{F2C9C6E2-CABB-457F-B2BC-D4F3BC122755}" type="sibTrans" cxnId="{5B58E64F-C7C5-44E9-8A18-81EFE91B6155}">
      <dgm:prSet/>
      <dgm:spPr/>
      <dgm:t>
        <a:bodyPr/>
        <a:lstStyle/>
        <a:p>
          <a:endParaRPr lang="ru-RU"/>
        </a:p>
      </dgm:t>
    </dgm:pt>
    <dgm:pt modelId="{3F544F2C-3E99-427B-965D-A42EEC5BE4E2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bg2">
              <a:lumMod val="9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Отраслевой</a:t>
          </a:r>
          <a:r>
            <a:rPr lang="ru-RU" sz="2000" baseline="0" dirty="0" smtClean="0">
              <a:latin typeface="Times New Roman" pitchFamily="18" charset="0"/>
              <a:cs typeface="Times New Roman" pitchFamily="18" charset="0"/>
            </a:rPr>
            <a:t> состав и его география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65EF6F9-B891-4EEA-894B-E4FE9A3B0173}" type="parTrans" cxnId="{C363E403-9576-4E69-8456-6E42E3C91672}">
      <dgm:prSet/>
      <dgm:spPr/>
      <dgm:t>
        <a:bodyPr/>
        <a:lstStyle/>
        <a:p>
          <a:endParaRPr lang="ru-RU"/>
        </a:p>
      </dgm:t>
    </dgm:pt>
    <dgm:pt modelId="{6FFCB04C-2775-4773-8E13-FF92F5908877}" type="sibTrans" cxnId="{C363E403-9576-4E69-8456-6E42E3C91672}">
      <dgm:prSet/>
      <dgm:spPr/>
      <dgm:t>
        <a:bodyPr/>
        <a:lstStyle/>
        <a:p>
          <a:endParaRPr lang="ru-RU"/>
        </a:p>
      </dgm:t>
    </dgm:pt>
    <dgm:pt modelId="{9A7C5E6E-D9F7-4263-8CFE-5D6DE419D165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FC3D7A29-9E60-4728-A471-7AD244AABE63}" type="parTrans" cxnId="{BE523869-FA27-4363-B885-488879FA10FE}">
      <dgm:prSet/>
      <dgm:spPr/>
      <dgm:t>
        <a:bodyPr/>
        <a:lstStyle/>
        <a:p>
          <a:endParaRPr lang="ru-RU"/>
        </a:p>
      </dgm:t>
    </dgm:pt>
    <dgm:pt modelId="{6A06BDE6-A972-4BF5-A6FD-EC944689AA9C}" type="sibTrans" cxnId="{BE523869-FA27-4363-B885-488879FA10FE}">
      <dgm:prSet/>
      <dgm:spPr/>
      <dgm:t>
        <a:bodyPr/>
        <a:lstStyle/>
        <a:p>
          <a:endParaRPr lang="ru-RU"/>
        </a:p>
      </dgm:t>
    </dgm:pt>
    <dgm:pt modelId="{A92B6C14-2B10-4946-B9A4-8CA972986F09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Конверсия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FFC5D2E-8D40-47EE-9C02-C5BBEAD7631E}" type="parTrans" cxnId="{91EA58BC-486F-4994-AAF6-C17A6C3A7CED}">
      <dgm:prSet/>
      <dgm:spPr/>
      <dgm:t>
        <a:bodyPr/>
        <a:lstStyle/>
        <a:p>
          <a:endParaRPr lang="ru-RU"/>
        </a:p>
      </dgm:t>
    </dgm:pt>
    <dgm:pt modelId="{E2B14A3A-E4F8-4732-9FF8-C2880EEF13A9}" type="sibTrans" cxnId="{91EA58BC-486F-4994-AAF6-C17A6C3A7CED}">
      <dgm:prSet/>
      <dgm:spPr/>
      <dgm:t>
        <a:bodyPr/>
        <a:lstStyle/>
        <a:p>
          <a:endParaRPr lang="ru-RU"/>
        </a:p>
      </dgm:t>
    </dgm:pt>
    <dgm:pt modelId="{754DD988-E959-408E-A6ED-8D84CC226CEF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618DA594-01E3-4EA4-B1CC-D64B0302D276}" type="parTrans" cxnId="{AFA88F2C-BE66-4F62-87EA-706744555942}">
      <dgm:prSet/>
      <dgm:spPr/>
      <dgm:t>
        <a:bodyPr/>
        <a:lstStyle/>
        <a:p>
          <a:endParaRPr lang="ru-RU"/>
        </a:p>
      </dgm:t>
    </dgm:pt>
    <dgm:pt modelId="{8DC206A5-9F18-490A-99DA-A3F81BD9B553}" type="sibTrans" cxnId="{AFA88F2C-BE66-4F62-87EA-706744555942}">
      <dgm:prSet/>
      <dgm:spPr/>
      <dgm:t>
        <a:bodyPr/>
        <a:lstStyle/>
        <a:p>
          <a:endParaRPr lang="ru-RU"/>
        </a:p>
      </dgm:t>
    </dgm:pt>
    <dgm:pt modelId="{6D8B5753-D404-4F04-A98D-F1F283A9A66D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Проблемы и перспективы развития комплекса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2A786DE-7BF8-4547-AA35-73DE46555D48}" type="parTrans" cxnId="{7C93C783-0FDA-4F53-A811-7F34CA31C7A0}">
      <dgm:prSet/>
      <dgm:spPr/>
      <dgm:t>
        <a:bodyPr/>
        <a:lstStyle/>
        <a:p>
          <a:endParaRPr lang="ru-RU"/>
        </a:p>
      </dgm:t>
    </dgm:pt>
    <dgm:pt modelId="{67DF2F2A-3B6F-4523-B2E4-A2907B76AB63}" type="sibTrans" cxnId="{7C93C783-0FDA-4F53-A811-7F34CA31C7A0}">
      <dgm:prSet/>
      <dgm:spPr/>
      <dgm:t>
        <a:bodyPr/>
        <a:lstStyle/>
        <a:p>
          <a:endParaRPr lang="ru-RU"/>
        </a:p>
      </dgm:t>
    </dgm:pt>
    <dgm:pt modelId="{74465BF7-0301-46C2-8383-F18D9342F199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7ED55200-C193-4DE7-88A7-C1B5949C3B12}" type="parTrans" cxnId="{660D30F9-2013-4AEC-AA74-434317A2FC78}">
      <dgm:prSet/>
      <dgm:spPr/>
      <dgm:t>
        <a:bodyPr/>
        <a:lstStyle/>
        <a:p>
          <a:endParaRPr lang="ru-RU"/>
        </a:p>
      </dgm:t>
    </dgm:pt>
    <dgm:pt modelId="{A0C718DD-99D9-4B7F-A991-257388F5B1D4}" type="sibTrans" cxnId="{660D30F9-2013-4AEC-AA74-434317A2FC78}">
      <dgm:prSet/>
      <dgm:spPr/>
      <dgm:t>
        <a:bodyPr/>
        <a:lstStyle/>
        <a:p>
          <a:endParaRPr lang="ru-RU"/>
        </a:p>
      </dgm:t>
    </dgm:pt>
    <dgm:pt modelId="{782B4A14-9A13-4608-9CCF-1958277D23AB}">
      <dgm:prSet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Выводы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A98E218-2AB8-4E1C-8B8C-11A1A0D2D115}" type="parTrans" cxnId="{E7835D25-E0C4-4B68-9D33-64D5D2E957F3}">
      <dgm:prSet/>
      <dgm:spPr/>
      <dgm:t>
        <a:bodyPr/>
        <a:lstStyle/>
        <a:p>
          <a:endParaRPr lang="ru-RU"/>
        </a:p>
      </dgm:t>
    </dgm:pt>
    <dgm:pt modelId="{74B2D895-4D75-4E59-9A4E-FADF203EA9CE}" type="sibTrans" cxnId="{E7835D25-E0C4-4B68-9D33-64D5D2E957F3}">
      <dgm:prSet/>
      <dgm:spPr/>
      <dgm:t>
        <a:bodyPr/>
        <a:lstStyle/>
        <a:p>
          <a:endParaRPr lang="ru-RU"/>
        </a:p>
      </dgm:t>
    </dgm:pt>
    <dgm:pt modelId="{A4FE9298-B667-4853-BF01-ED66957809CA}" type="pres">
      <dgm:prSet presAssocID="{0AC6C307-B65B-4589-8A66-CBBE865C13B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AA8D3F-1DB6-4A68-82F3-72404FD9EB43}" type="pres">
      <dgm:prSet presAssocID="{1552375C-8DB5-4E99-AFB9-AD8EBE3DBEC5}" presName="composite" presStyleCnt="0"/>
      <dgm:spPr/>
    </dgm:pt>
    <dgm:pt modelId="{1BEA7648-B950-4729-B70D-D5FED5858751}" type="pres">
      <dgm:prSet presAssocID="{1552375C-8DB5-4E99-AFB9-AD8EBE3DBEC5}" presName="parentText" presStyleLbl="align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3B0B6D-B9D4-4B7A-80AA-DDB10BEC8C03}" type="pres">
      <dgm:prSet presAssocID="{1552375C-8DB5-4E99-AFB9-AD8EBE3DBEC5}" presName="descendantText" presStyleLbl="alignAcc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C35DE-408F-4A52-955F-03D7A72B5F02}" type="pres">
      <dgm:prSet presAssocID="{5651DF79-A169-4CEA-A267-2E2E7A30E374}" presName="sp" presStyleCnt="0"/>
      <dgm:spPr/>
    </dgm:pt>
    <dgm:pt modelId="{B6F546F5-6A61-4038-8CC3-81EE3537401D}" type="pres">
      <dgm:prSet presAssocID="{0EDFE599-3B9A-4B01-A926-514EAFEB8E75}" presName="composite" presStyleCnt="0"/>
      <dgm:spPr/>
    </dgm:pt>
    <dgm:pt modelId="{23523661-1267-4040-8B36-A656C33BEE78}" type="pres">
      <dgm:prSet presAssocID="{0EDFE599-3B9A-4B01-A926-514EAFEB8E75}" presName="parentText" presStyleLbl="align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1E49A3-9593-4B2A-B88F-6D8870DCD326}" type="pres">
      <dgm:prSet presAssocID="{0EDFE599-3B9A-4B01-A926-514EAFEB8E75}" presName="descendantText" presStyleLbl="align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43E47-E044-417D-88C1-3CDCDE224781}" type="pres">
      <dgm:prSet presAssocID="{EF248E50-8C3A-49B2-8892-77BC45F972A0}" presName="sp" presStyleCnt="0"/>
      <dgm:spPr/>
    </dgm:pt>
    <dgm:pt modelId="{E877AEBD-D836-42CC-BFFB-72C7C85D6493}" type="pres">
      <dgm:prSet presAssocID="{B4788783-6758-4475-8FAA-830E9355D923}" presName="composite" presStyleCnt="0"/>
      <dgm:spPr/>
    </dgm:pt>
    <dgm:pt modelId="{FC1A1980-A664-4884-8AED-AE3C3294CDDC}" type="pres">
      <dgm:prSet presAssocID="{B4788783-6758-4475-8FAA-830E9355D923}" presName="parentText" presStyleLbl="align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E3B861-2114-4454-AA99-F5C1888E9EE1}" type="pres">
      <dgm:prSet presAssocID="{B4788783-6758-4475-8FAA-830E9355D923}" presName="descendantText" presStyleLbl="alignAcc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024B44-F487-462A-AE01-CF7DAC109B99}" type="pres">
      <dgm:prSet presAssocID="{E9083B01-A0BB-4AB7-AE17-4A612F78808A}" presName="sp" presStyleCnt="0"/>
      <dgm:spPr/>
    </dgm:pt>
    <dgm:pt modelId="{37E3973F-3521-41C8-A019-3F9D9E4D3EEC}" type="pres">
      <dgm:prSet presAssocID="{5D5FC8BA-7826-4735-B248-E926C88DC2B7}" presName="composite" presStyleCnt="0"/>
      <dgm:spPr/>
    </dgm:pt>
    <dgm:pt modelId="{06772258-F2F6-4CA1-96A1-D767BD4FCCEA}" type="pres">
      <dgm:prSet presAssocID="{5D5FC8BA-7826-4735-B248-E926C88DC2B7}" presName="parentText" presStyleLbl="align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EA722C-0F80-4FE7-A1FC-3FFDC54E1063}" type="pres">
      <dgm:prSet presAssocID="{5D5FC8BA-7826-4735-B248-E926C88DC2B7}" presName="descendantText" presStyleLbl="alignAcc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F01E75-7518-47C8-9348-77547B7163F4}" type="pres">
      <dgm:prSet presAssocID="{26D9BFD4-93EC-4AA8-9A2F-E67F11B0606C}" presName="sp" presStyleCnt="0"/>
      <dgm:spPr/>
    </dgm:pt>
    <dgm:pt modelId="{2C0D9660-CB5A-4297-93E5-AF76B65E9582}" type="pres">
      <dgm:prSet presAssocID="{8A3EC4E0-E7D6-4E8F-93D8-3DF543936993}" presName="composite" presStyleCnt="0"/>
      <dgm:spPr/>
    </dgm:pt>
    <dgm:pt modelId="{37493832-44CD-42C1-84DD-1BD31F816D2E}" type="pres">
      <dgm:prSet presAssocID="{8A3EC4E0-E7D6-4E8F-93D8-3DF543936993}" presName="parentText" presStyleLbl="align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398B1-1B0C-44AA-A02C-5995AAAB2FE8}" type="pres">
      <dgm:prSet presAssocID="{8A3EC4E0-E7D6-4E8F-93D8-3DF543936993}" presName="descendantText" presStyleLbl="alignAcc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A3890F-A286-4DF6-AE18-DB9F88679656}" type="pres">
      <dgm:prSet presAssocID="{37A4EC2C-7413-458C-A484-B40667B9DCE9}" presName="sp" presStyleCnt="0"/>
      <dgm:spPr/>
    </dgm:pt>
    <dgm:pt modelId="{6AEA6997-206C-4019-91FF-0BA5EE4D2820}" type="pres">
      <dgm:prSet presAssocID="{9A7C5E6E-D9F7-4263-8CFE-5D6DE419D165}" presName="composite" presStyleCnt="0"/>
      <dgm:spPr/>
    </dgm:pt>
    <dgm:pt modelId="{FD9A0493-8170-4925-9B93-07D641939DAE}" type="pres">
      <dgm:prSet presAssocID="{9A7C5E6E-D9F7-4263-8CFE-5D6DE419D165}" presName="parentText" presStyleLbl="align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3C8E31-B6C4-4C7F-A3E0-89BF95B55218}" type="pres">
      <dgm:prSet presAssocID="{9A7C5E6E-D9F7-4263-8CFE-5D6DE419D165}" presName="descendantText" presStyleLbl="alignAcc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E153B-182F-4EAD-AA76-E798034BDC01}" type="pres">
      <dgm:prSet presAssocID="{6A06BDE6-A972-4BF5-A6FD-EC944689AA9C}" presName="sp" presStyleCnt="0"/>
      <dgm:spPr/>
    </dgm:pt>
    <dgm:pt modelId="{8C5B7A4F-EF0D-4DBB-9CB7-0A9261694BEE}" type="pres">
      <dgm:prSet presAssocID="{754DD988-E959-408E-A6ED-8D84CC226CEF}" presName="composite" presStyleCnt="0"/>
      <dgm:spPr/>
    </dgm:pt>
    <dgm:pt modelId="{358A49FE-C78B-44FE-8D9C-8A016C59EA96}" type="pres">
      <dgm:prSet presAssocID="{754DD988-E959-408E-A6ED-8D84CC226CEF}" presName="parentText" presStyleLbl="align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C69B27-9D95-488C-A12D-9EC00810F7AA}" type="pres">
      <dgm:prSet presAssocID="{754DD988-E959-408E-A6ED-8D84CC226CEF}" presName="descendantText" presStyleLbl="alignAcc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F1F83-EBA3-4E47-B4AE-750D7BC06D37}" type="pres">
      <dgm:prSet presAssocID="{8DC206A5-9F18-490A-99DA-A3F81BD9B553}" presName="sp" presStyleCnt="0"/>
      <dgm:spPr/>
    </dgm:pt>
    <dgm:pt modelId="{94AAA88A-2A4D-45C6-A1B3-0C87CDF47457}" type="pres">
      <dgm:prSet presAssocID="{74465BF7-0301-46C2-8383-F18D9342F199}" presName="composite" presStyleCnt="0"/>
      <dgm:spPr/>
    </dgm:pt>
    <dgm:pt modelId="{D70CF089-806C-463D-BEC2-0817AC6717FF}" type="pres">
      <dgm:prSet presAssocID="{74465BF7-0301-46C2-8383-F18D9342F199}" presName="parentText" presStyleLbl="align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87E2AC-FC5B-4A36-AC55-D318F7FC7338}" type="pres">
      <dgm:prSet presAssocID="{74465BF7-0301-46C2-8383-F18D9342F199}" presName="descendantText" presStyleLbl="alignAcc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6D04A1-4C1C-4878-82E8-12F753B0C3B3}" type="presOf" srcId="{B4788783-6758-4475-8FAA-830E9355D923}" destId="{FC1A1980-A664-4884-8AED-AE3C3294CDDC}" srcOrd="0" destOrd="0" presId="urn:microsoft.com/office/officeart/2005/8/layout/chevron2"/>
    <dgm:cxn modelId="{BE523869-FA27-4363-B885-488879FA10FE}" srcId="{0AC6C307-B65B-4589-8A66-CBBE865C13BF}" destId="{9A7C5E6E-D9F7-4263-8CFE-5D6DE419D165}" srcOrd="5" destOrd="0" parTransId="{FC3D7A29-9E60-4728-A471-7AD244AABE63}" sibTransId="{6A06BDE6-A972-4BF5-A6FD-EC944689AA9C}"/>
    <dgm:cxn modelId="{0B6716AC-EE3B-4B79-9FF9-47CB29821527}" srcId="{1552375C-8DB5-4E99-AFB9-AD8EBE3DBEC5}" destId="{EC394526-E1AC-417C-9E61-FDA0A6245D98}" srcOrd="0" destOrd="0" parTransId="{733D6F8C-A878-4C44-A223-029E992C0E83}" sibTransId="{1C98062A-8CB4-4010-B628-B2110218243A}"/>
    <dgm:cxn modelId="{E7835D25-E0C4-4B68-9D33-64D5D2E957F3}" srcId="{74465BF7-0301-46C2-8383-F18D9342F199}" destId="{782B4A14-9A13-4608-9CCF-1958277D23AB}" srcOrd="0" destOrd="0" parTransId="{6A98E218-2AB8-4E1C-8B8C-11A1A0D2D115}" sibTransId="{74B2D895-4D75-4E59-9A4E-FADF203EA9CE}"/>
    <dgm:cxn modelId="{218085E8-6460-46D5-8A9C-536669B1E147}" srcId="{B4788783-6758-4475-8FAA-830E9355D923}" destId="{7818D2A7-2393-4D4E-8E8F-1A14DCCF1466}" srcOrd="0" destOrd="0" parTransId="{078D0138-3624-475C-A883-A8176A5EF96C}" sibTransId="{50AA4FC9-55E5-447C-8EEC-7FE343D5AF73}"/>
    <dgm:cxn modelId="{E731A2A5-E28D-45E9-B506-0E1CED2EAC38}" srcId="{0AC6C307-B65B-4589-8A66-CBBE865C13BF}" destId="{B4788783-6758-4475-8FAA-830E9355D923}" srcOrd="2" destOrd="0" parTransId="{E15DDD0B-6945-4022-A640-EDD763FC6183}" sibTransId="{E9083B01-A0BB-4AB7-AE17-4A612F78808A}"/>
    <dgm:cxn modelId="{B82908F0-12B8-4B0D-A446-FE7D8BA467E7}" type="presOf" srcId="{754DD988-E959-408E-A6ED-8D84CC226CEF}" destId="{358A49FE-C78B-44FE-8D9C-8A016C59EA96}" srcOrd="0" destOrd="0" presId="urn:microsoft.com/office/officeart/2005/8/layout/chevron2"/>
    <dgm:cxn modelId="{91EA58BC-486F-4994-AAF6-C17A6C3A7CED}" srcId="{9A7C5E6E-D9F7-4263-8CFE-5D6DE419D165}" destId="{A92B6C14-2B10-4946-B9A4-8CA972986F09}" srcOrd="0" destOrd="0" parTransId="{3FFC5D2E-8D40-47EE-9C02-C5BBEAD7631E}" sibTransId="{E2B14A3A-E4F8-4732-9FF8-C2880EEF13A9}"/>
    <dgm:cxn modelId="{AFA88F2C-BE66-4F62-87EA-706744555942}" srcId="{0AC6C307-B65B-4589-8A66-CBBE865C13BF}" destId="{754DD988-E959-408E-A6ED-8D84CC226CEF}" srcOrd="6" destOrd="0" parTransId="{618DA594-01E3-4EA4-B1CC-D64B0302D276}" sibTransId="{8DC206A5-9F18-490A-99DA-A3F81BD9B553}"/>
    <dgm:cxn modelId="{CF995CD8-B633-49EE-8C50-18A72631E8A2}" type="presOf" srcId="{EC394526-E1AC-417C-9E61-FDA0A6245D98}" destId="{AA3B0B6D-B9D4-4B7A-80AA-DDB10BEC8C03}" srcOrd="0" destOrd="0" presId="urn:microsoft.com/office/officeart/2005/8/layout/chevron2"/>
    <dgm:cxn modelId="{F3D8B85C-8EDC-42CA-A49E-B7329FC1E604}" type="presOf" srcId="{0EDFE599-3B9A-4B01-A926-514EAFEB8E75}" destId="{23523661-1267-4040-8B36-A656C33BEE78}" srcOrd="0" destOrd="0" presId="urn:microsoft.com/office/officeart/2005/8/layout/chevron2"/>
    <dgm:cxn modelId="{A3510BDF-20B3-4018-AD0E-64CAF67E9CF9}" type="presOf" srcId="{ED6E7BA2-86DE-464F-B19B-03B5E9C504E4}" destId="{E8EA722C-0F80-4FE7-A1FC-3FFDC54E1063}" srcOrd="0" destOrd="0" presId="urn:microsoft.com/office/officeart/2005/8/layout/chevron2"/>
    <dgm:cxn modelId="{6A29903E-3669-424B-A1BD-0797BA8EA794}" type="presOf" srcId="{A92B6C14-2B10-4946-B9A4-8CA972986F09}" destId="{873C8E31-B6C4-4C7F-A3E0-89BF95B55218}" srcOrd="0" destOrd="0" presId="urn:microsoft.com/office/officeart/2005/8/layout/chevron2"/>
    <dgm:cxn modelId="{660D30F9-2013-4AEC-AA74-434317A2FC78}" srcId="{0AC6C307-B65B-4589-8A66-CBBE865C13BF}" destId="{74465BF7-0301-46C2-8383-F18D9342F199}" srcOrd="7" destOrd="0" parTransId="{7ED55200-C193-4DE7-88A7-C1B5949C3B12}" sibTransId="{A0C718DD-99D9-4B7F-A991-257388F5B1D4}"/>
    <dgm:cxn modelId="{5B58E64F-C7C5-44E9-8A18-81EFE91B6155}" srcId="{5D5FC8BA-7826-4735-B248-E926C88DC2B7}" destId="{ED6E7BA2-86DE-464F-B19B-03B5E9C504E4}" srcOrd="0" destOrd="0" parTransId="{400B0932-332C-41BF-9F16-1FF58F7CF576}" sibTransId="{F2C9C6E2-CABB-457F-B2BC-D4F3BC122755}"/>
    <dgm:cxn modelId="{8AB6521E-51DC-48F4-B92A-D6A52B3D158A}" srcId="{0AC6C307-B65B-4589-8A66-CBBE865C13BF}" destId="{8A3EC4E0-E7D6-4E8F-93D8-3DF543936993}" srcOrd="4" destOrd="0" parTransId="{593035BD-578C-4840-9DC1-0B566C7181B0}" sibTransId="{37A4EC2C-7413-458C-A484-B40667B9DCE9}"/>
    <dgm:cxn modelId="{405F0701-3801-4151-A19F-29464F8E9461}" srcId="{0AC6C307-B65B-4589-8A66-CBBE865C13BF}" destId="{5D5FC8BA-7826-4735-B248-E926C88DC2B7}" srcOrd="3" destOrd="0" parTransId="{582DA457-7834-43D9-9019-BC087695D561}" sibTransId="{26D9BFD4-93EC-4AA8-9A2F-E67F11B0606C}"/>
    <dgm:cxn modelId="{204D2D41-4A70-438D-8E99-26AFC353A83B}" type="presOf" srcId="{7818D2A7-2393-4D4E-8E8F-1A14DCCF1466}" destId="{F0E3B861-2114-4454-AA99-F5C1888E9EE1}" srcOrd="0" destOrd="0" presId="urn:microsoft.com/office/officeart/2005/8/layout/chevron2"/>
    <dgm:cxn modelId="{C363E403-9576-4E69-8456-6E42E3C91672}" srcId="{8A3EC4E0-E7D6-4E8F-93D8-3DF543936993}" destId="{3F544F2C-3E99-427B-965D-A42EEC5BE4E2}" srcOrd="0" destOrd="0" parTransId="{565EF6F9-B891-4EEA-894B-E4FE9A3B0173}" sibTransId="{6FFCB04C-2775-4773-8E13-FF92F5908877}"/>
    <dgm:cxn modelId="{32615D18-5FB3-4E4D-9CD8-1E6F088E4AE6}" srcId="{0EDFE599-3B9A-4B01-A926-514EAFEB8E75}" destId="{6DC91F75-84B7-4F7D-83F3-B1BD53B9F053}" srcOrd="0" destOrd="0" parTransId="{6106AAF7-0A8F-4637-89A3-3CB5B13C26EE}" sibTransId="{21BD09BD-74F5-4F98-B76D-BFC13CC8F346}"/>
    <dgm:cxn modelId="{ADD727FE-983C-49C5-BA9A-48A64F6E327D}" type="presOf" srcId="{782B4A14-9A13-4608-9CCF-1958277D23AB}" destId="{F187E2AC-FC5B-4A36-AC55-D318F7FC7338}" srcOrd="0" destOrd="0" presId="urn:microsoft.com/office/officeart/2005/8/layout/chevron2"/>
    <dgm:cxn modelId="{AB8F65C1-D3A6-4F6A-9490-48947BECFEBB}" type="presOf" srcId="{5D5FC8BA-7826-4735-B248-E926C88DC2B7}" destId="{06772258-F2F6-4CA1-96A1-D767BD4FCCEA}" srcOrd="0" destOrd="0" presId="urn:microsoft.com/office/officeart/2005/8/layout/chevron2"/>
    <dgm:cxn modelId="{584EC099-CA76-4D9E-A396-6AC8ECC3A5F2}" type="presOf" srcId="{3F544F2C-3E99-427B-965D-A42EEC5BE4E2}" destId="{8EA398B1-1B0C-44AA-A02C-5995AAAB2FE8}" srcOrd="0" destOrd="0" presId="urn:microsoft.com/office/officeart/2005/8/layout/chevron2"/>
    <dgm:cxn modelId="{6749126B-BC08-4C04-8E6E-02156984C7A1}" type="presOf" srcId="{1552375C-8DB5-4E99-AFB9-AD8EBE3DBEC5}" destId="{1BEA7648-B950-4729-B70D-D5FED5858751}" srcOrd="0" destOrd="0" presId="urn:microsoft.com/office/officeart/2005/8/layout/chevron2"/>
    <dgm:cxn modelId="{235A8E5A-4B6E-4776-A4EA-4C0BA434EC73}" srcId="{0AC6C307-B65B-4589-8A66-CBBE865C13BF}" destId="{1552375C-8DB5-4E99-AFB9-AD8EBE3DBEC5}" srcOrd="0" destOrd="0" parTransId="{4F716D4B-7687-4963-B2C8-A0EC46D76958}" sibTransId="{5651DF79-A169-4CEA-A267-2E2E7A30E374}"/>
    <dgm:cxn modelId="{066D000C-DF75-41A9-B99D-A2BA029601EE}" srcId="{0AC6C307-B65B-4589-8A66-CBBE865C13BF}" destId="{0EDFE599-3B9A-4B01-A926-514EAFEB8E75}" srcOrd="1" destOrd="0" parTransId="{D4701A7B-4319-4862-AE4E-BB146520FA4C}" sibTransId="{EF248E50-8C3A-49B2-8892-77BC45F972A0}"/>
    <dgm:cxn modelId="{EBE2680E-C162-4AFC-BA41-BA427B1EEE51}" type="presOf" srcId="{74465BF7-0301-46C2-8383-F18D9342F199}" destId="{D70CF089-806C-463D-BEC2-0817AC6717FF}" srcOrd="0" destOrd="0" presId="urn:microsoft.com/office/officeart/2005/8/layout/chevron2"/>
    <dgm:cxn modelId="{436E30E7-BD6F-4FC5-B8DB-F49B1BEC44E5}" type="presOf" srcId="{6DC91F75-84B7-4F7D-83F3-B1BD53B9F053}" destId="{8D1E49A3-9593-4B2A-B88F-6D8870DCD326}" srcOrd="0" destOrd="0" presId="urn:microsoft.com/office/officeart/2005/8/layout/chevron2"/>
    <dgm:cxn modelId="{2CEF07B1-B01C-4EFA-8F8C-22A4AFDD655C}" type="presOf" srcId="{9A7C5E6E-D9F7-4263-8CFE-5D6DE419D165}" destId="{FD9A0493-8170-4925-9B93-07D641939DAE}" srcOrd="0" destOrd="0" presId="urn:microsoft.com/office/officeart/2005/8/layout/chevron2"/>
    <dgm:cxn modelId="{9EFC85B7-7B87-4F8E-B5E8-8E7B77122C69}" type="presOf" srcId="{8A3EC4E0-E7D6-4E8F-93D8-3DF543936993}" destId="{37493832-44CD-42C1-84DD-1BD31F816D2E}" srcOrd="0" destOrd="0" presId="urn:microsoft.com/office/officeart/2005/8/layout/chevron2"/>
    <dgm:cxn modelId="{7C93C783-0FDA-4F53-A811-7F34CA31C7A0}" srcId="{754DD988-E959-408E-A6ED-8D84CC226CEF}" destId="{6D8B5753-D404-4F04-A98D-F1F283A9A66D}" srcOrd="0" destOrd="0" parTransId="{32A786DE-7BF8-4547-AA35-73DE46555D48}" sibTransId="{67DF2F2A-3B6F-4523-B2E4-A2907B76AB63}"/>
    <dgm:cxn modelId="{D1A88BCD-83EE-4366-8981-1887887D0710}" type="presOf" srcId="{0AC6C307-B65B-4589-8A66-CBBE865C13BF}" destId="{A4FE9298-B667-4853-BF01-ED66957809CA}" srcOrd="0" destOrd="0" presId="urn:microsoft.com/office/officeart/2005/8/layout/chevron2"/>
    <dgm:cxn modelId="{98819859-F925-4DD2-977E-1BE074122D6F}" type="presOf" srcId="{6D8B5753-D404-4F04-A98D-F1F283A9A66D}" destId="{C7C69B27-9D95-488C-A12D-9EC00810F7AA}" srcOrd="0" destOrd="0" presId="urn:microsoft.com/office/officeart/2005/8/layout/chevron2"/>
    <dgm:cxn modelId="{EB59B2E6-2DA8-444B-8E5A-E3C5A2E92D8D}" type="presParOf" srcId="{A4FE9298-B667-4853-BF01-ED66957809CA}" destId="{F6AA8D3F-1DB6-4A68-82F3-72404FD9EB43}" srcOrd="0" destOrd="0" presId="urn:microsoft.com/office/officeart/2005/8/layout/chevron2"/>
    <dgm:cxn modelId="{2EA1247D-A1FA-4939-8574-068D47AA7449}" type="presParOf" srcId="{F6AA8D3F-1DB6-4A68-82F3-72404FD9EB43}" destId="{1BEA7648-B950-4729-B70D-D5FED5858751}" srcOrd="0" destOrd="0" presId="urn:microsoft.com/office/officeart/2005/8/layout/chevron2"/>
    <dgm:cxn modelId="{41B17B6A-1917-4D66-BB29-C15C6382EDB6}" type="presParOf" srcId="{F6AA8D3F-1DB6-4A68-82F3-72404FD9EB43}" destId="{AA3B0B6D-B9D4-4B7A-80AA-DDB10BEC8C03}" srcOrd="1" destOrd="0" presId="urn:microsoft.com/office/officeart/2005/8/layout/chevron2"/>
    <dgm:cxn modelId="{022A1870-45E6-4DF9-8B75-AAE09963D674}" type="presParOf" srcId="{A4FE9298-B667-4853-BF01-ED66957809CA}" destId="{ACDC35DE-408F-4A52-955F-03D7A72B5F02}" srcOrd="1" destOrd="0" presId="urn:microsoft.com/office/officeart/2005/8/layout/chevron2"/>
    <dgm:cxn modelId="{4C05DE4C-B0CB-497E-99F3-ADC84818CB3C}" type="presParOf" srcId="{A4FE9298-B667-4853-BF01-ED66957809CA}" destId="{B6F546F5-6A61-4038-8CC3-81EE3537401D}" srcOrd="2" destOrd="0" presId="urn:microsoft.com/office/officeart/2005/8/layout/chevron2"/>
    <dgm:cxn modelId="{4A1A1251-4677-48C0-BD09-98EB54CAA8AF}" type="presParOf" srcId="{B6F546F5-6A61-4038-8CC3-81EE3537401D}" destId="{23523661-1267-4040-8B36-A656C33BEE78}" srcOrd="0" destOrd="0" presId="urn:microsoft.com/office/officeart/2005/8/layout/chevron2"/>
    <dgm:cxn modelId="{9E13703A-0142-4AA5-ADA3-67348C9EC3AE}" type="presParOf" srcId="{B6F546F5-6A61-4038-8CC3-81EE3537401D}" destId="{8D1E49A3-9593-4B2A-B88F-6D8870DCD326}" srcOrd="1" destOrd="0" presId="urn:microsoft.com/office/officeart/2005/8/layout/chevron2"/>
    <dgm:cxn modelId="{4CFA8836-BF99-4FF5-9F5A-499D6BA4700D}" type="presParOf" srcId="{A4FE9298-B667-4853-BF01-ED66957809CA}" destId="{B6843E47-E044-417D-88C1-3CDCDE224781}" srcOrd="3" destOrd="0" presId="urn:microsoft.com/office/officeart/2005/8/layout/chevron2"/>
    <dgm:cxn modelId="{3378AB2D-6B45-40DD-A4ED-FFF2CDB31905}" type="presParOf" srcId="{A4FE9298-B667-4853-BF01-ED66957809CA}" destId="{E877AEBD-D836-42CC-BFFB-72C7C85D6493}" srcOrd="4" destOrd="0" presId="urn:microsoft.com/office/officeart/2005/8/layout/chevron2"/>
    <dgm:cxn modelId="{06049163-2B35-4ACA-A9DD-B253FFCF0F59}" type="presParOf" srcId="{E877AEBD-D836-42CC-BFFB-72C7C85D6493}" destId="{FC1A1980-A664-4884-8AED-AE3C3294CDDC}" srcOrd="0" destOrd="0" presId="urn:microsoft.com/office/officeart/2005/8/layout/chevron2"/>
    <dgm:cxn modelId="{3C4CB623-42A2-4AB7-A093-14AE396616A5}" type="presParOf" srcId="{E877AEBD-D836-42CC-BFFB-72C7C85D6493}" destId="{F0E3B861-2114-4454-AA99-F5C1888E9EE1}" srcOrd="1" destOrd="0" presId="urn:microsoft.com/office/officeart/2005/8/layout/chevron2"/>
    <dgm:cxn modelId="{C994F7C4-A8B4-452E-91F1-18EEAC0ED652}" type="presParOf" srcId="{A4FE9298-B667-4853-BF01-ED66957809CA}" destId="{99024B44-F487-462A-AE01-CF7DAC109B99}" srcOrd="5" destOrd="0" presId="urn:microsoft.com/office/officeart/2005/8/layout/chevron2"/>
    <dgm:cxn modelId="{3FD85535-83C3-4D11-8986-056445DF3154}" type="presParOf" srcId="{A4FE9298-B667-4853-BF01-ED66957809CA}" destId="{37E3973F-3521-41C8-A019-3F9D9E4D3EEC}" srcOrd="6" destOrd="0" presId="urn:microsoft.com/office/officeart/2005/8/layout/chevron2"/>
    <dgm:cxn modelId="{527F40BB-CE76-4605-9F97-5113EED97731}" type="presParOf" srcId="{37E3973F-3521-41C8-A019-3F9D9E4D3EEC}" destId="{06772258-F2F6-4CA1-96A1-D767BD4FCCEA}" srcOrd="0" destOrd="0" presId="urn:microsoft.com/office/officeart/2005/8/layout/chevron2"/>
    <dgm:cxn modelId="{F49E9C23-DB8B-4F37-9E50-676112C12B1B}" type="presParOf" srcId="{37E3973F-3521-41C8-A019-3F9D9E4D3EEC}" destId="{E8EA722C-0F80-4FE7-A1FC-3FFDC54E1063}" srcOrd="1" destOrd="0" presId="urn:microsoft.com/office/officeart/2005/8/layout/chevron2"/>
    <dgm:cxn modelId="{EEAA8783-A9AB-452F-94CF-4C7A8968DDC0}" type="presParOf" srcId="{A4FE9298-B667-4853-BF01-ED66957809CA}" destId="{D2F01E75-7518-47C8-9348-77547B7163F4}" srcOrd="7" destOrd="0" presId="urn:microsoft.com/office/officeart/2005/8/layout/chevron2"/>
    <dgm:cxn modelId="{31D98EE5-9002-4C41-B968-4B06139B5501}" type="presParOf" srcId="{A4FE9298-B667-4853-BF01-ED66957809CA}" destId="{2C0D9660-CB5A-4297-93E5-AF76B65E9582}" srcOrd="8" destOrd="0" presId="urn:microsoft.com/office/officeart/2005/8/layout/chevron2"/>
    <dgm:cxn modelId="{CBC7357A-5245-4D5D-B5C4-2D505C9A4322}" type="presParOf" srcId="{2C0D9660-CB5A-4297-93E5-AF76B65E9582}" destId="{37493832-44CD-42C1-84DD-1BD31F816D2E}" srcOrd="0" destOrd="0" presId="urn:microsoft.com/office/officeart/2005/8/layout/chevron2"/>
    <dgm:cxn modelId="{A20BB9AB-9F65-40A9-B058-BE331FD606D6}" type="presParOf" srcId="{2C0D9660-CB5A-4297-93E5-AF76B65E9582}" destId="{8EA398B1-1B0C-44AA-A02C-5995AAAB2FE8}" srcOrd="1" destOrd="0" presId="urn:microsoft.com/office/officeart/2005/8/layout/chevron2"/>
    <dgm:cxn modelId="{14431B81-3586-4058-95D1-5DC713813FBE}" type="presParOf" srcId="{A4FE9298-B667-4853-BF01-ED66957809CA}" destId="{BCA3890F-A286-4DF6-AE18-DB9F88679656}" srcOrd="9" destOrd="0" presId="urn:microsoft.com/office/officeart/2005/8/layout/chevron2"/>
    <dgm:cxn modelId="{69A4F0BE-31E9-4D7E-95FD-F66A8DB528A6}" type="presParOf" srcId="{A4FE9298-B667-4853-BF01-ED66957809CA}" destId="{6AEA6997-206C-4019-91FF-0BA5EE4D2820}" srcOrd="10" destOrd="0" presId="urn:microsoft.com/office/officeart/2005/8/layout/chevron2"/>
    <dgm:cxn modelId="{C11E8D08-E30B-4071-82C1-5F0822DA1A87}" type="presParOf" srcId="{6AEA6997-206C-4019-91FF-0BA5EE4D2820}" destId="{FD9A0493-8170-4925-9B93-07D641939DAE}" srcOrd="0" destOrd="0" presId="urn:microsoft.com/office/officeart/2005/8/layout/chevron2"/>
    <dgm:cxn modelId="{F0EAEBFF-1246-4669-8B78-29F0E5649EFD}" type="presParOf" srcId="{6AEA6997-206C-4019-91FF-0BA5EE4D2820}" destId="{873C8E31-B6C4-4C7F-A3E0-89BF95B55218}" srcOrd="1" destOrd="0" presId="urn:microsoft.com/office/officeart/2005/8/layout/chevron2"/>
    <dgm:cxn modelId="{EA22C5F8-2287-4964-A617-EB420AADAAAD}" type="presParOf" srcId="{A4FE9298-B667-4853-BF01-ED66957809CA}" destId="{D22E153B-182F-4EAD-AA76-E798034BDC01}" srcOrd="11" destOrd="0" presId="urn:microsoft.com/office/officeart/2005/8/layout/chevron2"/>
    <dgm:cxn modelId="{F071A021-9759-4558-A42F-0AE7D40836C1}" type="presParOf" srcId="{A4FE9298-B667-4853-BF01-ED66957809CA}" destId="{8C5B7A4F-EF0D-4DBB-9CB7-0A9261694BEE}" srcOrd="12" destOrd="0" presId="urn:microsoft.com/office/officeart/2005/8/layout/chevron2"/>
    <dgm:cxn modelId="{0BEB87AB-440C-4A53-8835-6944E8E9C88C}" type="presParOf" srcId="{8C5B7A4F-EF0D-4DBB-9CB7-0A9261694BEE}" destId="{358A49FE-C78B-44FE-8D9C-8A016C59EA96}" srcOrd="0" destOrd="0" presId="urn:microsoft.com/office/officeart/2005/8/layout/chevron2"/>
    <dgm:cxn modelId="{805CE415-FFB1-4C9A-8F24-6F677793C30A}" type="presParOf" srcId="{8C5B7A4F-EF0D-4DBB-9CB7-0A9261694BEE}" destId="{C7C69B27-9D95-488C-A12D-9EC00810F7AA}" srcOrd="1" destOrd="0" presId="urn:microsoft.com/office/officeart/2005/8/layout/chevron2"/>
    <dgm:cxn modelId="{59ED3AAF-6130-46E6-AA3C-621FD356E92F}" type="presParOf" srcId="{A4FE9298-B667-4853-BF01-ED66957809CA}" destId="{1D9F1F83-EBA3-4E47-B4AE-750D7BC06D37}" srcOrd="13" destOrd="0" presId="urn:microsoft.com/office/officeart/2005/8/layout/chevron2"/>
    <dgm:cxn modelId="{84CE243F-3498-4200-8C68-E8660C39AF20}" type="presParOf" srcId="{A4FE9298-B667-4853-BF01-ED66957809CA}" destId="{94AAA88A-2A4D-45C6-A1B3-0C87CDF47457}" srcOrd="14" destOrd="0" presId="urn:microsoft.com/office/officeart/2005/8/layout/chevron2"/>
    <dgm:cxn modelId="{F40BF3E1-5BBE-4BAE-BDEB-2468F23D5202}" type="presParOf" srcId="{94AAA88A-2A4D-45C6-A1B3-0C87CDF47457}" destId="{D70CF089-806C-463D-BEC2-0817AC6717FF}" srcOrd="0" destOrd="0" presId="urn:microsoft.com/office/officeart/2005/8/layout/chevron2"/>
    <dgm:cxn modelId="{66E3B56A-2120-47F0-9363-598FE6AD78AC}" type="presParOf" srcId="{94AAA88A-2A4D-45C6-A1B3-0C87CDF47457}" destId="{F187E2AC-FC5B-4A36-AC55-D318F7FC733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0BD62E-9DB2-4A3C-9914-698AA39A5D20}" type="doc">
      <dgm:prSet loTypeId="urn:microsoft.com/office/officeart/2005/8/layout/vList4#1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D8BFBA29-B088-44FA-950E-62C2AA6908A0}">
      <dgm:prSet phldrT="[Текст]" custT="1"/>
      <dgm:spPr>
        <a:solidFill>
          <a:schemeClr val="accent2"/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pPr algn="l"/>
          <a:r>
            <a:rPr lang="ru-RU" sz="2000" dirty="0" smtClean="0">
              <a:latin typeface="Calibri" pitchFamily="34" charset="0"/>
            </a:rPr>
            <a:t>Что такое военно-промышленный  комплекс?</a:t>
          </a:r>
          <a:endParaRPr lang="ru-RU" sz="2000" dirty="0">
            <a:latin typeface="Calibri" pitchFamily="34" charset="0"/>
          </a:endParaRPr>
        </a:p>
      </dgm:t>
    </dgm:pt>
    <dgm:pt modelId="{B4871296-13E3-493A-AECF-AEDB7C5E9AE9}" type="parTrans" cxnId="{5012B07F-C5C9-4FD8-A8CA-B484236C3FFE}">
      <dgm:prSet/>
      <dgm:spPr/>
      <dgm:t>
        <a:bodyPr/>
        <a:lstStyle/>
        <a:p>
          <a:endParaRPr lang="ru-RU"/>
        </a:p>
      </dgm:t>
    </dgm:pt>
    <dgm:pt modelId="{5A3662B1-125A-4308-ABB5-9B534C950A55}" type="sibTrans" cxnId="{5012B07F-C5C9-4FD8-A8CA-B484236C3FFE}">
      <dgm:prSet/>
      <dgm:spPr/>
      <dgm:t>
        <a:bodyPr/>
        <a:lstStyle/>
        <a:p>
          <a:endParaRPr lang="ru-RU"/>
        </a:p>
      </dgm:t>
    </dgm:pt>
    <dgm:pt modelId="{841B1CDE-BE7A-4FC6-8B4E-87AF664C2950}">
      <dgm:prSet phldrT="[Текст]" custT="1"/>
      <dgm:spPr>
        <a:solidFill>
          <a:schemeClr val="accent2"/>
        </a:solidFill>
      </dgm:spPr>
      <dgm:t>
        <a:bodyPr/>
        <a:lstStyle/>
        <a:p>
          <a:pPr algn="l"/>
          <a:r>
            <a:rPr lang="ru-RU" sz="2000" b="0" dirty="0" smtClean="0">
              <a:latin typeface="Calibri" pitchFamily="34" charset="0"/>
              <a:cs typeface="Calibri" pitchFamily="34" charset="0"/>
            </a:rPr>
            <a:t>Что такое конверсия?</a:t>
          </a:r>
          <a:endParaRPr lang="ru-RU" sz="2000" b="0" dirty="0">
            <a:latin typeface="Calibri" pitchFamily="34" charset="0"/>
            <a:cs typeface="Calibri" pitchFamily="34" charset="0"/>
          </a:endParaRPr>
        </a:p>
      </dgm:t>
    </dgm:pt>
    <dgm:pt modelId="{CE46E0D2-8C16-4471-872B-61FAF3EB3575}" type="parTrans" cxnId="{3A5C67C8-F9AA-4E2C-A9C1-D3C89612284D}">
      <dgm:prSet/>
      <dgm:spPr/>
      <dgm:t>
        <a:bodyPr/>
        <a:lstStyle/>
        <a:p>
          <a:endParaRPr lang="ru-RU"/>
        </a:p>
      </dgm:t>
    </dgm:pt>
    <dgm:pt modelId="{3471C03E-A6CD-4C4E-A66A-695A8EE931E0}" type="sibTrans" cxnId="{3A5C67C8-F9AA-4E2C-A9C1-D3C89612284D}">
      <dgm:prSet/>
      <dgm:spPr/>
      <dgm:t>
        <a:bodyPr/>
        <a:lstStyle/>
        <a:p>
          <a:endParaRPr lang="ru-RU"/>
        </a:p>
      </dgm:t>
    </dgm:pt>
    <dgm:pt modelId="{FA91706E-6DAD-447A-B9F5-ABCB3FEC4E6E}">
      <dgm:prSet custT="1"/>
      <dgm:spPr>
        <a:solidFill>
          <a:schemeClr val="accent2"/>
        </a:solidFill>
      </dgm:spPr>
      <dgm:t>
        <a:bodyPr/>
        <a:lstStyle/>
        <a:p>
          <a:pPr algn="l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Какие факторы необходимо учитывать при размещении предприятий ВПК?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CFC618D-F985-45F2-BA0A-8B45B3BA1A54}" type="parTrans" cxnId="{0463020C-A8A2-4C16-A45C-F4492FC7E167}">
      <dgm:prSet/>
      <dgm:spPr/>
      <dgm:t>
        <a:bodyPr/>
        <a:lstStyle/>
        <a:p>
          <a:endParaRPr lang="ru-RU"/>
        </a:p>
      </dgm:t>
    </dgm:pt>
    <dgm:pt modelId="{75238D97-0B4F-4725-920E-EE4FA48638D2}" type="sibTrans" cxnId="{0463020C-A8A2-4C16-A45C-F4492FC7E167}">
      <dgm:prSet/>
      <dgm:spPr/>
      <dgm:t>
        <a:bodyPr/>
        <a:lstStyle/>
        <a:p>
          <a:endParaRPr lang="ru-RU"/>
        </a:p>
      </dgm:t>
    </dgm:pt>
    <dgm:pt modelId="{6EDC0FCF-F790-4018-B151-073247478D80}">
      <dgm:prSet custT="1"/>
      <dgm:spPr>
        <a:solidFill>
          <a:schemeClr val="accent2"/>
        </a:solidFill>
      </dgm:spPr>
      <dgm:t>
        <a:bodyPr/>
        <a:lstStyle/>
        <a:p>
          <a:pPr algn="l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Какое производство ВПК наиболее металлоемкое?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D54956D-AB8E-4F28-B4D1-702D3EF63FB8}" type="parTrans" cxnId="{4B9B69E5-3938-4956-BD55-7C97DC9C3CB0}">
      <dgm:prSet/>
      <dgm:spPr/>
      <dgm:t>
        <a:bodyPr/>
        <a:lstStyle/>
        <a:p>
          <a:endParaRPr lang="ru-RU"/>
        </a:p>
      </dgm:t>
    </dgm:pt>
    <dgm:pt modelId="{6593BA41-46FE-4EF7-B237-F5091D0456C4}" type="sibTrans" cxnId="{4B9B69E5-3938-4956-BD55-7C97DC9C3CB0}">
      <dgm:prSet/>
      <dgm:spPr/>
      <dgm:t>
        <a:bodyPr/>
        <a:lstStyle/>
        <a:p>
          <a:endParaRPr lang="ru-RU"/>
        </a:p>
      </dgm:t>
    </dgm:pt>
    <dgm:pt modelId="{2D9A3637-4383-4DCB-8455-758E47F13174}">
      <dgm:prSet custT="1"/>
      <dgm:spPr>
        <a:solidFill>
          <a:schemeClr val="accent2"/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Какая отрасль ВПК наиболее наукоемкая?</a:t>
          </a:r>
        </a:p>
      </dgm:t>
    </dgm:pt>
    <dgm:pt modelId="{BD2E79F8-ACB2-4B0C-A43E-A0F3EF3C0C3A}" type="parTrans" cxnId="{32EA2713-96A5-47CF-BABE-51AB52D50521}">
      <dgm:prSet/>
      <dgm:spPr/>
      <dgm:t>
        <a:bodyPr/>
        <a:lstStyle/>
        <a:p>
          <a:endParaRPr lang="ru-RU"/>
        </a:p>
      </dgm:t>
    </dgm:pt>
    <dgm:pt modelId="{13134936-7D19-4390-90A1-ED82450F8A89}" type="sibTrans" cxnId="{32EA2713-96A5-47CF-BABE-51AB52D50521}">
      <dgm:prSet/>
      <dgm:spPr/>
      <dgm:t>
        <a:bodyPr/>
        <a:lstStyle/>
        <a:p>
          <a:endParaRPr lang="ru-RU"/>
        </a:p>
      </dgm:t>
    </dgm:pt>
    <dgm:pt modelId="{041FF414-E895-4D28-80EC-0121E96B2848}" type="pres">
      <dgm:prSet presAssocID="{260BD62E-9DB2-4A3C-9914-698AA39A5D2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EA4673-6FF2-4E4E-923C-E2D5920818C9}" type="pres">
      <dgm:prSet presAssocID="{D8BFBA29-B088-44FA-950E-62C2AA6908A0}" presName="comp" presStyleCnt="0"/>
      <dgm:spPr/>
      <dgm:t>
        <a:bodyPr/>
        <a:lstStyle/>
        <a:p>
          <a:endParaRPr lang="ru-RU"/>
        </a:p>
      </dgm:t>
    </dgm:pt>
    <dgm:pt modelId="{C605894D-58C8-4B71-81C7-0285464715B0}" type="pres">
      <dgm:prSet presAssocID="{D8BFBA29-B088-44FA-950E-62C2AA6908A0}" presName="box" presStyleLbl="node1" presStyleIdx="0" presStyleCnt="5"/>
      <dgm:spPr/>
      <dgm:t>
        <a:bodyPr/>
        <a:lstStyle/>
        <a:p>
          <a:endParaRPr lang="ru-RU"/>
        </a:p>
      </dgm:t>
    </dgm:pt>
    <dgm:pt modelId="{8C040E69-477B-4CE1-BA05-06E572B80A5C}" type="pres">
      <dgm:prSet presAssocID="{D8BFBA29-B088-44FA-950E-62C2AA6908A0}" presName="img" presStyleLbl="fgImgPlace1" presStyleIdx="0" presStyleCnt="5" custScaleX="48247" custLinFactNeighborX="-26974" custLinFactNeighborY="-2485"/>
      <dgm:spPr/>
      <dgm:t>
        <a:bodyPr/>
        <a:lstStyle/>
        <a:p>
          <a:endParaRPr lang="ru-RU"/>
        </a:p>
      </dgm:t>
    </dgm:pt>
    <dgm:pt modelId="{90800159-7E0B-4F2F-BFB9-AEC15BEF8AE9}" type="pres">
      <dgm:prSet presAssocID="{D8BFBA29-B088-44FA-950E-62C2AA6908A0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B4803-E294-472A-98BA-FF6DF947A8DD}" type="pres">
      <dgm:prSet presAssocID="{5A3662B1-125A-4308-ABB5-9B534C950A55}" presName="spacer" presStyleCnt="0"/>
      <dgm:spPr/>
      <dgm:t>
        <a:bodyPr/>
        <a:lstStyle/>
        <a:p>
          <a:endParaRPr lang="ru-RU"/>
        </a:p>
      </dgm:t>
    </dgm:pt>
    <dgm:pt modelId="{A5D16C5D-1546-43AF-AF27-32EB9E9C7A5F}" type="pres">
      <dgm:prSet presAssocID="{841B1CDE-BE7A-4FC6-8B4E-87AF664C2950}" presName="comp" presStyleCnt="0"/>
      <dgm:spPr/>
      <dgm:t>
        <a:bodyPr/>
        <a:lstStyle/>
        <a:p>
          <a:endParaRPr lang="ru-RU"/>
        </a:p>
      </dgm:t>
    </dgm:pt>
    <dgm:pt modelId="{50FCB7F6-1B0A-4103-BB40-C95E1BB72E93}" type="pres">
      <dgm:prSet presAssocID="{841B1CDE-BE7A-4FC6-8B4E-87AF664C2950}" presName="box" presStyleLbl="node1" presStyleIdx="1" presStyleCnt="5" custLinFactNeighborX="-143" custLinFactNeighborY="-1671"/>
      <dgm:spPr/>
      <dgm:t>
        <a:bodyPr/>
        <a:lstStyle/>
        <a:p>
          <a:endParaRPr lang="ru-RU"/>
        </a:p>
      </dgm:t>
    </dgm:pt>
    <dgm:pt modelId="{332850EF-B194-4A66-B8F6-4BDA3F61167E}" type="pres">
      <dgm:prSet presAssocID="{841B1CDE-BE7A-4FC6-8B4E-87AF664C2950}" presName="img" presStyleLbl="fgImgPlace1" presStyleIdx="1" presStyleCnt="5" custScaleX="49099" custLinFactNeighborX="-26548" custLinFactNeighborY="2938"/>
      <dgm:spPr/>
      <dgm:t>
        <a:bodyPr/>
        <a:lstStyle/>
        <a:p>
          <a:endParaRPr lang="ru-RU"/>
        </a:p>
      </dgm:t>
    </dgm:pt>
    <dgm:pt modelId="{81548537-C8B1-47C5-A374-D7AC52A87389}" type="pres">
      <dgm:prSet presAssocID="{841B1CDE-BE7A-4FC6-8B4E-87AF664C2950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7B4FC2-B474-44B1-A0CB-5B61855FD3E4}" type="pres">
      <dgm:prSet presAssocID="{3471C03E-A6CD-4C4E-A66A-695A8EE931E0}" presName="spacer" presStyleCnt="0"/>
      <dgm:spPr/>
      <dgm:t>
        <a:bodyPr/>
        <a:lstStyle/>
        <a:p>
          <a:endParaRPr lang="ru-RU"/>
        </a:p>
      </dgm:t>
    </dgm:pt>
    <dgm:pt modelId="{F8FBA490-D578-411B-BA99-6623CFA12442}" type="pres">
      <dgm:prSet presAssocID="{6EDC0FCF-F790-4018-B151-073247478D80}" presName="comp" presStyleCnt="0"/>
      <dgm:spPr/>
      <dgm:t>
        <a:bodyPr/>
        <a:lstStyle/>
        <a:p>
          <a:endParaRPr lang="ru-RU"/>
        </a:p>
      </dgm:t>
    </dgm:pt>
    <dgm:pt modelId="{5221152E-7636-4F40-9B4C-D48E6AEB8172}" type="pres">
      <dgm:prSet presAssocID="{6EDC0FCF-F790-4018-B151-073247478D80}" presName="box" presStyleLbl="node1" presStyleIdx="2" presStyleCnt="5" custLinFactNeighborY="-1504"/>
      <dgm:spPr/>
      <dgm:t>
        <a:bodyPr/>
        <a:lstStyle/>
        <a:p>
          <a:endParaRPr lang="ru-RU"/>
        </a:p>
      </dgm:t>
    </dgm:pt>
    <dgm:pt modelId="{71A3B348-37A0-4BD0-9C69-7BF3F50F118D}" type="pres">
      <dgm:prSet presAssocID="{6EDC0FCF-F790-4018-B151-073247478D80}" presName="img" presStyleLbl="fgImgPlace1" presStyleIdx="2" presStyleCnt="5" custScaleX="48247" custLinFactNeighborX="-26974" custLinFactNeighborY="-4365"/>
      <dgm:spPr/>
      <dgm:t>
        <a:bodyPr/>
        <a:lstStyle/>
        <a:p>
          <a:endParaRPr lang="ru-RU"/>
        </a:p>
      </dgm:t>
    </dgm:pt>
    <dgm:pt modelId="{7BDC6BAB-2692-43B4-A668-15663F9B9442}" type="pres">
      <dgm:prSet presAssocID="{6EDC0FCF-F790-4018-B151-073247478D80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9B41FE-7CF2-46A9-9749-5C428053BD04}" type="pres">
      <dgm:prSet presAssocID="{6593BA41-46FE-4EF7-B237-F5091D0456C4}" presName="spacer" presStyleCnt="0"/>
      <dgm:spPr/>
      <dgm:t>
        <a:bodyPr/>
        <a:lstStyle/>
        <a:p>
          <a:endParaRPr lang="ru-RU"/>
        </a:p>
      </dgm:t>
    </dgm:pt>
    <dgm:pt modelId="{D97A1B4E-8C3B-4840-BD63-FE4E6975A6FF}" type="pres">
      <dgm:prSet presAssocID="{FA91706E-6DAD-447A-B9F5-ABCB3FEC4E6E}" presName="comp" presStyleCnt="0"/>
      <dgm:spPr/>
      <dgm:t>
        <a:bodyPr/>
        <a:lstStyle/>
        <a:p>
          <a:endParaRPr lang="ru-RU"/>
        </a:p>
      </dgm:t>
    </dgm:pt>
    <dgm:pt modelId="{9AD3739C-E684-4E5A-B8C5-06F744EF37AF}" type="pres">
      <dgm:prSet presAssocID="{FA91706E-6DAD-447A-B9F5-ABCB3FEC4E6E}" presName="box" presStyleLbl="node1" presStyleIdx="3" presStyleCnt="5"/>
      <dgm:spPr/>
      <dgm:t>
        <a:bodyPr/>
        <a:lstStyle/>
        <a:p>
          <a:endParaRPr lang="ru-RU"/>
        </a:p>
      </dgm:t>
    </dgm:pt>
    <dgm:pt modelId="{66AD4016-927A-4E28-95C5-79A4C3AA64F8}" type="pres">
      <dgm:prSet presAssocID="{FA91706E-6DAD-447A-B9F5-ABCB3FEC4E6E}" presName="img" presStyleLbl="fgImgPlace1" presStyleIdx="3" presStyleCnt="5" custScaleX="48247" custLinFactNeighborX="-26974" custLinFactNeighborY="-1654"/>
      <dgm:spPr/>
      <dgm:t>
        <a:bodyPr/>
        <a:lstStyle/>
        <a:p>
          <a:endParaRPr lang="ru-RU"/>
        </a:p>
      </dgm:t>
    </dgm:pt>
    <dgm:pt modelId="{322F086F-ED76-4D4F-8BD9-7F53620EB69C}" type="pres">
      <dgm:prSet presAssocID="{FA91706E-6DAD-447A-B9F5-ABCB3FEC4E6E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B7A33-7D99-4539-B7CF-B954A60B50ED}" type="pres">
      <dgm:prSet presAssocID="{75238D97-0B4F-4725-920E-EE4FA48638D2}" presName="spacer" presStyleCnt="0"/>
      <dgm:spPr/>
      <dgm:t>
        <a:bodyPr/>
        <a:lstStyle/>
        <a:p>
          <a:endParaRPr lang="ru-RU"/>
        </a:p>
      </dgm:t>
    </dgm:pt>
    <dgm:pt modelId="{4506880F-EC27-44D0-959A-3BC5D9B1202E}" type="pres">
      <dgm:prSet presAssocID="{2D9A3637-4383-4DCB-8455-758E47F13174}" presName="comp" presStyleCnt="0"/>
      <dgm:spPr/>
      <dgm:t>
        <a:bodyPr/>
        <a:lstStyle/>
        <a:p>
          <a:endParaRPr lang="ru-RU"/>
        </a:p>
      </dgm:t>
    </dgm:pt>
    <dgm:pt modelId="{A7387762-D443-4F7F-ADA9-BD6B8E7D1C78}" type="pres">
      <dgm:prSet presAssocID="{2D9A3637-4383-4DCB-8455-758E47F13174}" presName="box" presStyleLbl="node1" presStyleIdx="4" presStyleCnt="5"/>
      <dgm:spPr/>
      <dgm:t>
        <a:bodyPr/>
        <a:lstStyle/>
        <a:p>
          <a:endParaRPr lang="ru-RU"/>
        </a:p>
      </dgm:t>
    </dgm:pt>
    <dgm:pt modelId="{33C8CAD1-86E2-4850-81A7-D5B88BF66540}" type="pres">
      <dgm:prSet presAssocID="{2D9A3637-4383-4DCB-8455-758E47F13174}" presName="img" presStyleLbl="fgImgPlace1" presStyleIdx="4" presStyleCnt="5" custScaleX="48247" custLinFactNeighborX="-26974" custLinFactNeighborY="-1654"/>
      <dgm:spPr/>
      <dgm:t>
        <a:bodyPr/>
        <a:lstStyle/>
        <a:p>
          <a:endParaRPr lang="ru-RU"/>
        </a:p>
      </dgm:t>
    </dgm:pt>
    <dgm:pt modelId="{2EA51ABF-F483-400C-BD7C-E055DE61BC21}" type="pres">
      <dgm:prSet presAssocID="{2D9A3637-4383-4DCB-8455-758E47F13174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12B07F-C5C9-4FD8-A8CA-B484236C3FFE}" srcId="{260BD62E-9DB2-4A3C-9914-698AA39A5D20}" destId="{D8BFBA29-B088-44FA-950E-62C2AA6908A0}" srcOrd="0" destOrd="0" parTransId="{B4871296-13E3-493A-AECF-AEDB7C5E9AE9}" sibTransId="{5A3662B1-125A-4308-ABB5-9B534C950A55}"/>
    <dgm:cxn modelId="{2BEC247B-41B9-45C2-9293-91F18D0CF569}" type="presOf" srcId="{2D9A3637-4383-4DCB-8455-758E47F13174}" destId="{A7387762-D443-4F7F-ADA9-BD6B8E7D1C78}" srcOrd="0" destOrd="0" presId="urn:microsoft.com/office/officeart/2005/8/layout/vList4#1"/>
    <dgm:cxn modelId="{32EA2713-96A5-47CF-BABE-51AB52D50521}" srcId="{260BD62E-9DB2-4A3C-9914-698AA39A5D20}" destId="{2D9A3637-4383-4DCB-8455-758E47F13174}" srcOrd="4" destOrd="0" parTransId="{BD2E79F8-ACB2-4B0C-A43E-A0F3EF3C0C3A}" sibTransId="{13134936-7D19-4390-90A1-ED82450F8A89}"/>
    <dgm:cxn modelId="{4B9B69E5-3938-4956-BD55-7C97DC9C3CB0}" srcId="{260BD62E-9DB2-4A3C-9914-698AA39A5D20}" destId="{6EDC0FCF-F790-4018-B151-073247478D80}" srcOrd="2" destOrd="0" parTransId="{ED54956D-AB8E-4F28-B4D1-702D3EF63FB8}" sibTransId="{6593BA41-46FE-4EF7-B237-F5091D0456C4}"/>
    <dgm:cxn modelId="{DF03F0B2-460A-48AB-8326-E34F13599D01}" type="presOf" srcId="{841B1CDE-BE7A-4FC6-8B4E-87AF664C2950}" destId="{50FCB7F6-1B0A-4103-BB40-C95E1BB72E93}" srcOrd="0" destOrd="0" presId="urn:microsoft.com/office/officeart/2005/8/layout/vList4#1"/>
    <dgm:cxn modelId="{0463020C-A8A2-4C16-A45C-F4492FC7E167}" srcId="{260BD62E-9DB2-4A3C-9914-698AA39A5D20}" destId="{FA91706E-6DAD-447A-B9F5-ABCB3FEC4E6E}" srcOrd="3" destOrd="0" parTransId="{3CFC618D-F985-45F2-BA0A-8B45B3BA1A54}" sibTransId="{75238D97-0B4F-4725-920E-EE4FA48638D2}"/>
    <dgm:cxn modelId="{3A5C67C8-F9AA-4E2C-A9C1-D3C89612284D}" srcId="{260BD62E-9DB2-4A3C-9914-698AA39A5D20}" destId="{841B1CDE-BE7A-4FC6-8B4E-87AF664C2950}" srcOrd="1" destOrd="0" parTransId="{CE46E0D2-8C16-4471-872B-61FAF3EB3575}" sibTransId="{3471C03E-A6CD-4C4E-A66A-695A8EE931E0}"/>
    <dgm:cxn modelId="{D91A6D44-1CC9-4DEA-93C8-C59BBF112F08}" type="presOf" srcId="{6EDC0FCF-F790-4018-B151-073247478D80}" destId="{5221152E-7636-4F40-9B4C-D48E6AEB8172}" srcOrd="0" destOrd="0" presId="urn:microsoft.com/office/officeart/2005/8/layout/vList4#1"/>
    <dgm:cxn modelId="{3D4DCB2D-5B96-49F1-BD2A-A0FF465DFA3D}" type="presOf" srcId="{841B1CDE-BE7A-4FC6-8B4E-87AF664C2950}" destId="{81548537-C8B1-47C5-A374-D7AC52A87389}" srcOrd="1" destOrd="0" presId="urn:microsoft.com/office/officeart/2005/8/layout/vList4#1"/>
    <dgm:cxn modelId="{048FFD4B-68BF-44E2-998E-D4A0E3B03E08}" type="presOf" srcId="{D8BFBA29-B088-44FA-950E-62C2AA6908A0}" destId="{90800159-7E0B-4F2F-BFB9-AEC15BEF8AE9}" srcOrd="1" destOrd="0" presId="urn:microsoft.com/office/officeart/2005/8/layout/vList4#1"/>
    <dgm:cxn modelId="{AB3D00A6-6FC6-47DE-9801-E341C22C8FD9}" type="presOf" srcId="{6EDC0FCF-F790-4018-B151-073247478D80}" destId="{7BDC6BAB-2692-43B4-A668-15663F9B9442}" srcOrd="1" destOrd="0" presId="urn:microsoft.com/office/officeart/2005/8/layout/vList4#1"/>
    <dgm:cxn modelId="{60A5958C-2AB4-4536-A133-E1D423CFABD2}" type="presOf" srcId="{FA91706E-6DAD-447A-B9F5-ABCB3FEC4E6E}" destId="{9AD3739C-E684-4E5A-B8C5-06F744EF37AF}" srcOrd="0" destOrd="0" presId="urn:microsoft.com/office/officeart/2005/8/layout/vList4#1"/>
    <dgm:cxn modelId="{21EFA8E6-77BB-47E9-B690-FC0B1923A901}" type="presOf" srcId="{2D9A3637-4383-4DCB-8455-758E47F13174}" destId="{2EA51ABF-F483-400C-BD7C-E055DE61BC21}" srcOrd="1" destOrd="0" presId="urn:microsoft.com/office/officeart/2005/8/layout/vList4#1"/>
    <dgm:cxn modelId="{4FF4D79D-BD32-43FC-AD96-EB8FD1FF1DA7}" type="presOf" srcId="{D8BFBA29-B088-44FA-950E-62C2AA6908A0}" destId="{C605894D-58C8-4B71-81C7-0285464715B0}" srcOrd="0" destOrd="0" presId="urn:microsoft.com/office/officeart/2005/8/layout/vList4#1"/>
    <dgm:cxn modelId="{7766213E-4847-4FCA-B7D9-DD7FF7151570}" type="presOf" srcId="{260BD62E-9DB2-4A3C-9914-698AA39A5D20}" destId="{041FF414-E895-4D28-80EC-0121E96B2848}" srcOrd="0" destOrd="0" presId="urn:microsoft.com/office/officeart/2005/8/layout/vList4#1"/>
    <dgm:cxn modelId="{871F5F1C-B93A-49EC-A4C6-6A902276B2EF}" type="presOf" srcId="{FA91706E-6DAD-447A-B9F5-ABCB3FEC4E6E}" destId="{322F086F-ED76-4D4F-8BD9-7F53620EB69C}" srcOrd="1" destOrd="0" presId="urn:microsoft.com/office/officeart/2005/8/layout/vList4#1"/>
    <dgm:cxn modelId="{5F47BB97-3A1D-48E1-98CA-BB9B53B605F7}" type="presParOf" srcId="{041FF414-E895-4D28-80EC-0121E96B2848}" destId="{88EA4673-6FF2-4E4E-923C-E2D5920818C9}" srcOrd="0" destOrd="0" presId="urn:microsoft.com/office/officeart/2005/8/layout/vList4#1"/>
    <dgm:cxn modelId="{6605EE2F-77E3-4BF3-8309-8D5A4B3A2DC7}" type="presParOf" srcId="{88EA4673-6FF2-4E4E-923C-E2D5920818C9}" destId="{C605894D-58C8-4B71-81C7-0285464715B0}" srcOrd="0" destOrd="0" presId="urn:microsoft.com/office/officeart/2005/8/layout/vList4#1"/>
    <dgm:cxn modelId="{310A5390-CAE4-49E7-85D2-7DFE42B2050F}" type="presParOf" srcId="{88EA4673-6FF2-4E4E-923C-E2D5920818C9}" destId="{8C040E69-477B-4CE1-BA05-06E572B80A5C}" srcOrd="1" destOrd="0" presId="urn:microsoft.com/office/officeart/2005/8/layout/vList4#1"/>
    <dgm:cxn modelId="{07279467-EA5D-40D3-A610-BA03E4D7B0DB}" type="presParOf" srcId="{88EA4673-6FF2-4E4E-923C-E2D5920818C9}" destId="{90800159-7E0B-4F2F-BFB9-AEC15BEF8AE9}" srcOrd="2" destOrd="0" presId="urn:microsoft.com/office/officeart/2005/8/layout/vList4#1"/>
    <dgm:cxn modelId="{8A0C11F3-45CE-4C2B-948B-E72EFCC60F45}" type="presParOf" srcId="{041FF414-E895-4D28-80EC-0121E96B2848}" destId="{1F9B4803-E294-472A-98BA-FF6DF947A8DD}" srcOrd="1" destOrd="0" presId="urn:microsoft.com/office/officeart/2005/8/layout/vList4#1"/>
    <dgm:cxn modelId="{55F18235-D3A7-48EF-B0BC-B9A11AA8FEF5}" type="presParOf" srcId="{041FF414-E895-4D28-80EC-0121E96B2848}" destId="{A5D16C5D-1546-43AF-AF27-32EB9E9C7A5F}" srcOrd="2" destOrd="0" presId="urn:microsoft.com/office/officeart/2005/8/layout/vList4#1"/>
    <dgm:cxn modelId="{13EA4533-8B58-445C-AADB-2EF3144CE356}" type="presParOf" srcId="{A5D16C5D-1546-43AF-AF27-32EB9E9C7A5F}" destId="{50FCB7F6-1B0A-4103-BB40-C95E1BB72E93}" srcOrd="0" destOrd="0" presId="urn:microsoft.com/office/officeart/2005/8/layout/vList4#1"/>
    <dgm:cxn modelId="{1811E5EB-3AF4-48DC-9515-795E66E7F3AF}" type="presParOf" srcId="{A5D16C5D-1546-43AF-AF27-32EB9E9C7A5F}" destId="{332850EF-B194-4A66-B8F6-4BDA3F61167E}" srcOrd="1" destOrd="0" presId="urn:microsoft.com/office/officeart/2005/8/layout/vList4#1"/>
    <dgm:cxn modelId="{2AD7A232-235E-40BE-86EA-67D5FEE26E51}" type="presParOf" srcId="{A5D16C5D-1546-43AF-AF27-32EB9E9C7A5F}" destId="{81548537-C8B1-47C5-A374-D7AC52A87389}" srcOrd="2" destOrd="0" presId="urn:microsoft.com/office/officeart/2005/8/layout/vList4#1"/>
    <dgm:cxn modelId="{6814B55F-EFB5-4BCB-8A44-153431E3334C}" type="presParOf" srcId="{041FF414-E895-4D28-80EC-0121E96B2848}" destId="{2B7B4FC2-B474-44B1-A0CB-5B61855FD3E4}" srcOrd="3" destOrd="0" presId="urn:microsoft.com/office/officeart/2005/8/layout/vList4#1"/>
    <dgm:cxn modelId="{3BAE482D-CDA1-4B32-94F0-95656DE0D9CE}" type="presParOf" srcId="{041FF414-E895-4D28-80EC-0121E96B2848}" destId="{F8FBA490-D578-411B-BA99-6623CFA12442}" srcOrd="4" destOrd="0" presId="urn:microsoft.com/office/officeart/2005/8/layout/vList4#1"/>
    <dgm:cxn modelId="{2D04E62D-DFF7-41A3-9182-49E169CD7A71}" type="presParOf" srcId="{F8FBA490-D578-411B-BA99-6623CFA12442}" destId="{5221152E-7636-4F40-9B4C-D48E6AEB8172}" srcOrd="0" destOrd="0" presId="urn:microsoft.com/office/officeart/2005/8/layout/vList4#1"/>
    <dgm:cxn modelId="{952E125C-93FD-4C5E-8458-A522DFA7E8EC}" type="presParOf" srcId="{F8FBA490-D578-411B-BA99-6623CFA12442}" destId="{71A3B348-37A0-4BD0-9C69-7BF3F50F118D}" srcOrd="1" destOrd="0" presId="urn:microsoft.com/office/officeart/2005/8/layout/vList4#1"/>
    <dgm:cxn modelId="{C54E8491-5DD8-474A-B702-73BA33722679}" type="presParOf" srcId="{F8FBA490-D578-411B-BA99-6623CFA12442}" destId="{7BDC6BAB-2692-43B4-A668-15663F9B9442}" srcOrd="2" destOrd="0" presId="urn:microsoft.com/office/officeart/2005/8/layout/vList4#1"/>
    <dgm:cxn modelId="{C2BA55F8-2D13-49FD-BE14-08B5096AA7E1}" type="presParOf" srcId="{041FF414-E895-4D28-80EC-0121E96B2848}" destId="{C49B41FE-7CF2-46A9-9749-5C428053BD04}" srcOrd="5" destOrd="0" presId="urn:microsoft.com/office/officeart/2005/8/layout/vList4#1"/>
    <dgm:cxn modelId="{123A473D-1CBA-463D-98B4-4BAC403D4405}" type="presParOf" srcId="{041FF414-E895-4D28-80EC-0121E96B2848}" destId="{D97A1B4E-8C3B-4840-BD63-FE4E6975A6FF}" srcOrd="6" destOrd="0" presId="urn:microsoft.com/office/officeart/2005/8/layout/vList4#1"/>
    <dgm:cxn modelId="{2DF12CF3-1E11-4487-BA79-08D0E24A4665}" type="presParOf" srcId="{D97A1B4E-8C3B-4840-BD63-FE4E6975A6FF}" destId="{9AD3739C-E684-4E5A-B8C5-06F744EF37AF}" srcOrd="0" destOrd="0" presId="urn:microsoft.com/office/officeart/2005/8/layout/vList4#1"/>
    <dgm:cxn modelId="{80A2EC6B-4B91-4298-8987-9E210F16F29D}" type="presParOf" srcId="{D97A1B4E-8C3B-4840-BD63-FE4E6975A6FF}" destId="{66AD4016-927A-4E28-95C5-79A4C3AA64F8}" srcOrd="1" destOrd="0" presId="urn:microsoft.com/office/officeart/2005/8/layout/vList4#1"/>
    <dgm:cxn modelId="{77115A76-4C9F-4C14-945D-1DFA61709B24}" type="presParOf" srcId="{D97A1B4E-8C3B-4840-BD63-FE4E6975A6FF}" destId="{322F086F-ED76-4D4F-8BD9-7F53620EB69C}" srcOrd="2" destOrd="0" presId="urn:microsoft.com/office/officeart/2005/8/layout/vList4#1"/>
    <dgm:cxn modelId="{8C40E2A1-CE94-4141-95A5-468600F9B054}" type="presParOf" srcId="{041FF414-E895-4D28-80EC-0121E96B2848}" destId="{A17B7A33-7D99-4539-B7CF-B954A60B50ED}" srcOrd="7" destOrd="0" presId="urn:microsoft.com/office/officeart/2005/8/layout/vList4#1"/>
    <dgm:cxn modelId="{A950135A-325B-4E35-B7EC-70814167488A}" type="presParOf" srcId="{041FF414-E895-4D28-80EC-0121E96B2848}" destId="{4506880F-EC27-44D0-959A-3BC5D9B1202E}" srcOrd="8" destOrd="0" presId="urn:microsoft.com/office/officeart/2005/8/layout/vList4#1"/>
    <dgm:cxn modelId="{B71DB6A4-ABBC-4696-91AF-A80AE7EF720E}" type="presParOf" srcId="{4506880F-EC27-44D0-959A-3BC5D9B1202E}" destId="{A7387762-D443-4F7F-ADA9-BD6B8E7D1C78}" srcOrd="0" destOrd="0" presId="urn:microsoft.com/office/officeart/2005/8/layout/vList4#1"/>
    <dgm:cxn modelId="{9122A1BE-5987-4535-B9F0-4E1CB989F564}" type="presParOf" srcId="{4506880F-EC27-44D0-959A-3BC5D9B1202E}" destId="{33C8CAD1-86E2-4850-81A7-D5B88BF66540}" srcOrd="1" destOrd="0" presId="urn:microsoft.com/office/officeart/2005/8/layout/vList4#1"/>
    <dgm:cxn modelId="{6541AC9E-FDA7-4D70-BF1E-7756BFF76671}" type="presParOf" srcId="{4506880F-EC27-44D0-959A-3BC5D9B1202E}" destId="{2EA51ABF-F483-400C-BD7C-E055DE61BC21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B4476-00B2-407E-9817-8446D69F3138}">
      <dsp:nvSpPr>
        <dsp:cNvPr id="0" name=""/>
        <dsp:cNvSpPr/>
      </dsp:nvSpPr>
      <dsp:spPr>
        <a:xfrm>
          <a:off x="128445" y="7"/>
          <a:ext cx="1585794" cy="735841"/>
        </a:xfrm>
        <a:prstGeom prst="rect">
          <a:avLst/>
        </a:prstGeom>
        <a:solidFill>
          <a:schemeClr val="bg2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Теория</a:t>
          </a:r>
          <a:endParaRPr lang="ru-RU" sz="2000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8445" y="7"/>
        <a:ext cx="1585794" cy="735841"/>
      </dsp:txXfrm>
    </dsp:sp>
    <dsp:sp modelId="{CD2BD9A4-769C-4928-8815-8BE8D6276779}">
      <dsp:nvSpPr>
        <dsp:cNvPr id="0" name=""/>
        <dsp:cNvSpPr/>
      </dsp:nvSpPr>
      <dsp:spPr>
        <a:xfrm>
          <a:off x="1777884" y="7"/>
          <a:ext cx="2050065" cy="735841"/>
        </a:xfrm>
        <a:prstGeom prst="rect">
          <a:avLst/>
        </a:prstGeom>
        <a:solidFill>
          <a:schemeClr val="bg2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Практикум</a:t>
          </a:r>
          <a:endParaRPr lang="ru-RU" sz="2000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77884" y="7"/>
        <a:ext cx="2050065" cy="735841"/>
      </dsp:txXfrm>
    </dsp:sp>
    <dsp:sp modelId="{F5152F4F-0A91-4FB1-BBAE-8DCA436025BB}">
      <dsp:nvSpPr>
        <dsp:cNvPr id="0" name=""/>
        <dsp:cNvSpPr/>
      </dsp:nvSpPr>
      <dsp:spPr>
        <a:xfrm>
          <a:off x="3891593" y="7"/>
          <a:ext cx="1590962" cy="735841"/>
        </a:xfrm>
        <a:prstGeom prst="rect">
          <a:avLst/>
        </a:prstGeom>
        <a:solidFill>
          <a:schemeClr val="bg2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Вопросы</a:t>
          </a:r>
          <a:r>
            <a:rPr lang="ru-RU" sz="25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91593" y="7"/>
        <a:ext cx="1590962" cy="735841"/>
      </dsp:txXfrm>
    </dsp:sp>
    <dsp:sp modelId="{4349A58B-8B91-459E-9B54-0D8F75927FB2}">
      <dsp:nvSpPr>
        <dsp:cNvPr id="0" name=""/>
        <dsp:cNvSpPr/>
      </dsp:nvSpPr>
      <dsp:spPr>
        <a:xfrm>
          <a:off x="5546200" y="7"/>
          <a:ext cx="1668741" cy="735841"/>
        </a:xfrm>
        <a:prstGeom prst="rect">
          <a:avLst/>
        </a:prstGeom>
        <a:solidFill>
          <a:schemeClr val="bg2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Задания </a:t>
          </a:r>
          <a:endParaRPr lang="ru-RU" sz="2000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46200" y="7"/>
        <a:ext cx="1668741" cy="735841"/>
      </dsp:txXfrm>
    </dsp:sp>
    <dsp:sp modelId="{B122FE11-9CA8-44C3-B1A6-DD7A5E94406B}">
      <dsp:nvSpPr>
        <dsp:cNvPr id="0" name=""/>
        <dsp:cNvSpPr/>
      </dsp:nvSpPr>
      <dsp:spPr>
        <a:xfrm>
          <a:off x="7278586" y="7"/>
          <a:ext cx="1311571" cy="735841"/>
        </a:xfrm>
        <a:prstGeom prst="rect">
          <a:avLst/>
        </a:prstGeom>
        <a:solidFill>
          <a:schemeClr val="bg2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Тесты</a:t>
          </a:r>
          <a:r>
            <a:rPr lang="ru-RU" sz="2000" kern="1200" dirty="0" smtClean="0"/>
            <a:t> </a:t>
          </a:r>
          <a:endParaRPr lang="ru-RU" sz="2000" kern="1200" dirty="0"/>
        </a:p>
      </dsp:txBody>
      <dsp:txXfrm>
        <a:off x="7278586" y="7"/>
        <a:ext cx="1311571" cy="7358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A7648-B950-4729-B70D-D5FED5858751}">
      <dsp:nvSpPr>
        <dsp:cNvPr id="0" name=""/>
        <dsp:cNvSpPr/>
      </dsp:nvSpPr>
      <dsp:spPr>
        <a:xfrm rot="5400000">
          <a:off x="-108186" y="108763"/>
          <a:ext cx="721240" cy="504868"/>
        </a:xfrm>
        <a:prstGeom prst="chevron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0" y="253011"/>
        <a:ext cx="504868" cy="216372"/>
      </dsp:txXfrm>
    </dsp:sp>
    <dsp:sp modelId="{AA3B0B6D-B9D4-4B7A-80AA-DDB10BEC8C03}">
      <dsp:nvSpPr>
        <dsp:cNvPr id="0" name=""/>
        <dsp:cNvSpPr/>
      </dsp:nvSpPr>
      <dsp:spPr>
        <a:xfrm rot="5400000">
          <a:off x="3570087" y="-3064641"/>
          <a:ext cx="468806" cy="6599243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bg2">
              <a:lumMod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Военно-промышленный комплекс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504869" y="23462"/>
        <a:ext cx="6576358" cy="423036"/>
      </dsp:txXfrm>
    </dsp:sp>
    <dsp:sp modelId="{23523661-1267-4040-8B36-A656C33BEE78}">
      <dsp:nvSpPr>
        <dsp:cNvPr id="0" name=""/>
        <dsp:cNvSpPr/>
      </dsp:nvSpPr>
      <dsp:spPr>
        <a:xfrm rot="5400000">
          <a:off x="-108186" y="756504"/>
          <a:ext cx="721240" cy="504868"/>
        </a:xfrm>
        <a:prstGeom prst="chevron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0" y="900752"/>
        <a:ext cx="504868" cy="216372"/>
      </dsp:txXfrm>
    </dsp:sp>
    <dsp:sp modelId="{8D1E49A3-9593-4B2A-B88F-6D8870DCD326}">
      <dsp:nvSpPr>
        <dsp:cNvPr id="0" name=""/>
        <dsp:cNvSpPr/>
      </dsp:nvSpPr>
      <dsp:spPr>
        <a:xfrm rot="5400000">
          <a:off x="3570087" y="-2416900"/>
          <a:ext cx="468806" cy="6599243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bg2">
              <a:lumMod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Особенности  военно-промышленного комплекса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504869" y="671203"/>
        <a:ext cx="6576358" cy="423036"/>
      </dsp:txXfrm>
    </dsp:sp>
    <dsp:sp modelId="{FC1A1980-A664-4884-8AED-AE3C3294CDDC}">
      <dsp:nvSpPr>
        <dsp:cNvPr id="0" name=""/>
        <dsp:cNvSpPr/>
      </dsp:nvSpPr>
      <dsp:spPr>
        <a:xfrm rot="5400000">
          <a:off x="-108186" y="1404246"/>
          <a:ext cx="721240" cy="504868"/>
        </a:xfrm>
        <a:prstGeom prst="chevron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0" y="1548494"/>
        <a:ext cx="504868" cy="216372"/>
      </dsp:txXfrm>
    </dsp:sp>
    <dsp:sp modelId="{F0E3B861-2114-4454-AA99-F5C1888E9EE1}">
      <dsp:nvSpPr>
        <dsp:cNvPr id="0" name=""/>
        <dsp:cNvSpPr/>
      </dsp:nvSpPr>
      <dsp:spPr>
        <a:xfrm rot="5400000">
          <a:off x="3570087" y="-1769158"/>
          <a:ext cx="468806" cy="6599243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bg2">
              <a:lumMod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Состав</a:t>
          </a:r>
          <a:r>
            <a:rPr lang="ru-RU" sz="2000" kern="1200" baseline="0" dirty="0" smtClean="0">
              <a:latin typeface="Times New Roman" pitchFamily="18" charset="0"/>
              <a:cs typeface="Times New Roman" pitchFamily="18" charset="0"/>
            </a:rPr>
            <a:t> ВПК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504869" y="1318945"/>
        <a:ext cx="6576358" cy="423036"/>
      </dsp:txXfrm>
    </dsp:sp>
    <dsp:sp modelId="{06772258-F2F6-4CA1-96A1-D767BD4FCCEA}">
      <dsp:nvSpPr>
        <dsp:cNvPr id="0" name=""/>
        <dsp:cNvSpPr/>
      </dsp:nvSpPr>
      <dsp:spPr>
        <a:xfrm rot="5400000">
          <a:off x="-108186" y="2051987"/>
          <a:ext cx="721240" cy="504868"/>
        </a:xfrm>
        <a:prstGeom prst="chevron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-5400000">
        <a:off x="0" y="2196235"/>
        <a:ext cx="504868" cy="216372"/>
      </dsp:txXfrm>
    </dsp:sp>
    <dsp:sp modelId="{E8EA722C-0F80-4FE7-A1FC-3FFDC54E1063}">
      <dsp:nvSpPr>
        <dsp:cNvPr id="0" name=""/>
        <dsp:cNvSpPr/>
      </dsp:nvSpPr>
      <dsp:spPr>
        <a:xfrm rot="5400000">
          <a:off x="3570087" y="-1121417"/>
          <a:ext cx="468806" cy="6599243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bg2">
              <a:lumMod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Принципы</a:t>
          </a:r>
          <a:r>
            <a:rPr lang="ru-RU" sz="2000" kern="1200" baseline="0" dirty="0" smtClean="0">
              <a:latin typeface="Times New Roman" pitchFamily="18" charset="0"/>
              <a:cs typeface="Times New Roman" pitchFamily="18" charset="0"/>
            </a:rPr>
            <a:t> размещения отраслей ВПК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504869" y="1966686"/>
        <a:ext cx="6576358" cy="423036"/>
      </dsp:txXfrm>
    </dsp:sp>
    <dsp:sp modelId="{37493832-44CD-42C1-84DD-1BD31F816D2E}">
      <dsp:nvSpPr>
        <dsp:cNvPr id="0" name=""/>
        <dsp:cNvSpPr/>
      </dsp:nvSpPr>
      <dsp:spPr>
        <a:xfrm rot="5400000">
          <a:off x="-108186" y="2699728"/>
          <a:ext cx="721240" cy="504868"/>
        </a:xfrm>
        <a:prstGeom prst="chevron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0" y="2843976"/>
        <a:ext cx="504868" cy="216372"/>
      </dsp:txXfrm>
    </dsp:sp>
    <dsp:sp modelId="{8EA398B1-1B0C-44AA-A02C-5995AAAB2FE8}">
      <dsp:nvSpPr>
        <dsp:cNvPr id="0" name=""/>
        <dsp:cNvSpPr/>
      </dsp:nvSpPr>
      <dsp:spPr>
        <a:xfrm rot="5400000">
          <a:off x="3570087" y="-473676"/>
          <a:ext cx="468806" cy="6599243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bg2">
              <a:lumMod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Отраслевой</a:t>
          </a:r>
          <a:r>
            <a:rPr lang="ru-RU" sz="2000" kern="1200" baseline="0" dirty="0" smtClean="0">
              <a:latin typeface="Times New Roman" pitchFamily="18" charset="0"/>
              <a:cs typeface="Times New Roman" pitchFamily="18" charset="0"/>
            </a:rPr>
            <a:t> состав и его география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504869" y="2614427"/>
        <a:ext cx="6576358" cy="423036"/>
      </dsp:txXfrm>
    </dsp:sp>
    <dsp:sp modelId="{FD9A0493-8170-4925-9B93-07D641939DAE}">
      <dsp:nvSpPr>
        <dsp:cNvPr id="0" name=""/>
        <dsp:cNvSpPr/>
      </dsp:nvSpPr>
      <dsp:spPr>
        <a:xfrm rot="5400000">
          <a:off x="-108186" y="3347469"/>
          <a:ext cx="721240" cy="504868"/>
        </a:xfrm>
        <a:prstGeom prst="chevron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0" y="3491717"/>
        <a:ext cx="504868" cy="216372"/>
      </dsp:txXfrm>
    </dsp:sp>
    <dsp:sp modelId="{873C8E31-B6C4-4C7F-A3E0-89BF95B55218}">
      <dsp:nvSpPr>
        <dsp:cNvPr id="0" name=""/>
        <dsp:cNvSpPr/>
      </dsp:nvSpPr>
      <dsp:spPr>
        <a:xfrm rot="5400000">
          <a:off x="3570087" y="174064"/>
          <a:ext cx="468806" cy="6599243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Конверсия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504869" y="3262168"/>
        <a:ext cx="6576358" cy="423036"/>
      </dsp:txXfrm>
    </dsp:sp>
    <dsp:sp modelId="{358A49FE-C78B-44FE-8D9C-8A016C59EA96}">
      <dsp:nvSpPr>
        <dsp:cNvPr id="0" name=""/>
        <dsp:cNvSpPr/>
      </dsp:nvSpPr>
      <dsp:spPr>
        <a:xfrm rot="5400000">
          <a:off x="-108186" y="3995210"/>
          <a:ext cx="721240" cy="504868"/>
        </a:xfrm>
        <a:prstGeom prst="chevron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0" y="4139458"/>
        <a:ext cx="504868" cy="216372"/>
      </dsp:txXfrm>
    </dsp:sp>
    <dsp:sp modelId="{C7C69B27-9D95-488C-A12D-9EC00810F7AA}">
      <dsp:nvSpPr>
        <dsp:cNvPr id="0" name=""/>
        <dsp:cNvSpPr/>
      </dsp:nvSpPr>
      <dsp:spPr>
        <a:xfrm rot="5400000">
          <a:off x="3570087" y="821806"/>
          <a:ext cx="468806" cy="6599243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Проблемы и перспективы развития комплекса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504869" y="3909910"/>
        <a:ext cx="6576358" cy="423036"/>
      </dsp:txXfrm>
    </dsp:sp>
    <dsp:sp modelId="{D70CF089-806C-463D-BEC2-0817AC6717FF}">
      <dsp:nvSpPr>
        <dsp:cNvPr id="0" name=""/>
        <dsp:cNvSpPr/>
      </dsp:nvSpPr>
      <dsp:spPr>
        <a:xfrm rot="5400000">
          <a:off x="-108186" y="4642952"/>
          <a:ext cx="721240" cy="504868"/>
        </a:xfrm>
        <a:prstGeom prst="chevron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0" y="4787200"/>
        <a:ext cx="504868" cy="216372"/>
      </dsp:txXfrm>
    </dsp:sp>
    <dsp:sp modelId="{F187E2AC-FC5B-4A36-AC55-D318F7FC7338}">
      <dsp:nvSpPr>
        <dsp:cNvPr id="0" name=""/>
        <dsp:cNvSpPr/>
      </dsp:nvSpPr>
      <dsp:spPr>
        <a:xfrm rot="5400000">
          <a:off x="3570087" y="1469547"/>
          <a:ext cx="468806" cy="6599243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Выводы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504869" y="4557651"/>
        <a:ext cx="6576358" cy="4230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5894D-58C8-4B71-81C7-0285464715B0}">
      <dsp:nvSpPr>
        <dsp:cNvPr id="0" name=""/>
        <dsp:cNvSpPr/>
      </dsp:nvSpPr>
      <dsp:spPr>
        <a:xfrm>
          <a:off x="0" y="0"/>
          <a:ext cx="8072494" cy="1011474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libri" pitchFamily="34" charset="0"/>
            </a:rPr>
            <a:t>Что такое военно-промышленный  комплекс?</a:t>
          </a:r>
          <a:endParaRPr lang="ru-RU" sz="2000" kern="1200" dirty="0">
            <a:latin typeface="Calibri" pitchFamily="34" charset="0"/>
          </a:endParaRPr>
        </a:p>
      </dsp:txBody>
      <dsp:txXfrm>
        <a:off x="1715646" y="0"/>
        <a:ext cx="6356847" cy="1011474"/>
      </dsp:txXfrm>
    </dsp:sp>
    <dsp:sp modelId="{8C040E69-477B-4CE1-BA05-06E572B80A5C}">
      <dsp:nvSpPr>
        <dsp:cNvPr id="0" name=""/>
        <dsp:cNvSpPr/>
      </dsp:nvSpPr>
      <dsp:spPr>
        <a:xfrm>
          <a:off x="83428" y="81039"/>
          <a:ext cx="778947" cy="80917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CB7F6-1B0A-4103-BB40-C95E1BB72E93}">
      <dsp:nvSpPr>
        <dsp:cNvPr id="0" name=""/>
        <dsp:cNvSpPr/>
      </dsp:nvSpPr>
      <dsp:spPr>
        <a:xfrm>
          <a:off x="0" y="1095720"/>
          <a:ext cx="8072494" cy="1011474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Calibri" pitchFamily="34" charset="0"/>
              <a:cs typeface="Calibri" pitchFamily="34" charset="0"/>
            </a:rPr>
            <a:t>Что такое конверсия?</a:t>
          </a:r>
          <a:endParaRPr lang="ru-RU" sz="2000" b="0" kern="1200" dirty="0">
            <a:latin typeface="Calibri" pitchFamily="34" charset="0"/>
            <a:cs typeface="Calibri" pitchFamily="34" charset="0"/>
          </a:endParaRPr>
        </a:p>
      </dsp:txBody>
      <dsp:txXfrm>
        <a:off x="1715646" y="1095720"/>
        <a:ext cx="6356847" cy="1011474"/>
      </dsp:txXfrm>
    </dsp:sp>
    <dsp:sp modelId="{332850EF-B194-4A66-B8F6-4BDA3F61167E}">
      <dsp:nvSpPr>
        <dsp:cNvPr id="0" name=""/>
        <dsp:cNvSpPr/>
      </dsp:nvSpPr>
      <dsp:spPr>
        <a:xfrm>
          <a:off x="83428" y="1237543"/>
          <a:ext cx="792702" cy="80917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1152E-7636-4F40-9B4C-D48E6AEB8172}">
      <dsp:nvSpPr>
        <dsp:cNvPr id="0" name=""/>
        <dsp:cNvSpPr/>
      </dsp:nvSpPr>
      <dsp:spPr>
        <a:xfrm>
          <a:off x="0" y="2210031"/>
          <a:ext cx="8072494" cy="1011474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Какое производство ВПК наиболее металлоемкое?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15646" y="2210031"/>
        <a:ext cx="6356847" cy="1011474"/>
      </dsp:txXfrm>
    </dsp:sp>
    <dsp:sp modelId="{71A3B348-37A0-4BD0-9C69-7BF3F50F118D}">
      <dsp:nvSpPr>
        <dsp:cNvPr id="0" name=""/>
        <dsp:cNvSpPr/>
      </dsp:nvSpPr>
      <dsp:spPr>
        <a:xfrm>
          <a:off x="83428" y="2291071"/>
          <a:ext cx="778947" cy="80917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3739C-E684-4E5A-B8C5-06F744EF37AF}">
      <dsp:nvSpPr>
        <dsp:cNvPr id="0" name=""/>
        <dsp:cNvSpPr/>
      </dsp:nvSpPr>
      <dsp:spPr>
        <a:xfrm>
          <a:off x="0" y="3337866"/>
          <a:ext cx="8072494" cy="1011474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Какие факторы необходимо учитывать при размещении предприятий ВПК?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15646" y="3337866"/>
        <a:ext cx="6356847" cy="1011474"/>
      </dsp:txXfrm>
    </dsp:sp>
    <dsp:sp modelId="{66AD4016-927A-4E28-95C5-79A4C3AA64F8}">
      <dsp:nvSpPr>
        <dsp:cNvPr id="0" name=""/>
        <dsp:cNvSpPr/>
      </dsp:nvSpPr>
      <dsp:spPr>
        <a:xfrm>
          <a:off x="83428" y="3425630"/>
          <a:ext cx="778947" cy="80917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387762-D443-4F7F-ADA9-BD6B8E7D1C78}">
      <dsp:nvSpPr>
        <dsp:cNvPr id="0" name=""/>
        <dsp:cNvSpPr/>
      </dsp:nvSpPr>
      <dsp:spPr>
        <a:xfrm>
          <a:off x="0" y="4450488"/>
          <a:ext cx="8072494" cy="1011474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Какая отрасль ВПК наиболее наукоемкая?</a:t>
          </a:r>
        </a:p>
      </dsp:txBody>
      <dsp:txXfrm>
        <a:off x="1715646" y="4450488"/>
        <a:ext cx="6356847" cy="1011474"/>
      </dsp:txXfrm>
    </dsp:sp>
    <dsp:sp modelId="{33C8CAD1-86E2-4850-81A7-D5B88BF66540}">
      <dsp:nvSpPr>
        <dsp:cNvPr id="0" name=""/>
        <dsp:cNvSpPr/>
      </dsp:nvSpPr>
      <dsp:spPr>
        <a:xfrm>
          <a:off x="83428" y="4538252"/>
          <a:ext cx="778947" cy="80917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01DE7-6AFF-4485-8201-A65391F2E479}" type="datetimeFigureOut">
              <a:rPr lang="ru-RU" smtClean="0"/>
              <a:t>26.11.2012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AFCBE-999E-4813-BC37-F3FC0DD6A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767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0-18T18:11:25.3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3405 14049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0-18T18:47:06.3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5476 3929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8-09T16:01:41.2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21050 12502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8-13T12:08:14.8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24431 952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0-19T16:35:02.3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3786 14216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05T17:15:47.6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3929 14192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0-19T15:51:54.4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26170 2881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0-19T18:03:19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23312 5334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A2B914C-AD6E-472F-9716-45040A010A00}" type="datetimeFigureOut">
              <a:rPr lang="ru-RU"/>
              <a:pPr>
                <a:defRPr/>
              </a:pPr>
              <a:t>26.11.2012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7B1754C-FD09-448B-9F70-EF148E3C1A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2994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D44503A-9101-4B97-9AFA-728DB6C66D7A}" type="slidenum">
              <a:rPr lang="ru-RU" sz="1200" smtClean="0"/>
              <a:pPr eaLnBrk="1" hangingPunct="1"/>
              <a:t>1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10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11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12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13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14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15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16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17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18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19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2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20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21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22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23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24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25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   </a:t>
            </a:r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26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Для</a:t>
            </a:r>
            <a:r>
              <a:rPr lang="ru-RU" baseline="0" dirty="0" smtClean="0"/>
              <a:t> проверки щелчок на отрасль ВПК и прямоугольник займет свое место в таблице.</a:t>
            </a: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27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28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29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3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30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31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4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5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6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7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8</a:t>
            </a:fld>
            <a:endParaRPr lang="ru-RU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23C9E7-8254-4C1D-96DA-BC49D70EC8BA}" type="slidenum">
              <a:rPr lang="ru-RU" sz="1200" smtClean="0"/>
              <a:pPr eaLnBrk="1" hangingPunct="1"/>
              <a:t>9</a:t>
            </a:fld>
            <a:endParaRPr lang="ru-RU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-14288"/>
            <a:ext cx="9155113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22 h 4320"/>
                <a:gd name="T2" fmla="*/ 1737 w 1737"/>
                <a:gd name="T3" fmla="*/ 4333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22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18 h 4320"/>
                <a:gd name="T2" fmla="*/ 1737 w 1737"/>
                <a:gd name="T3" fmla="*/ 432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1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325 h 4420"/>
                <a:gd name="T2" fmla="*/ 1739 w 1739"/>
                <a:gd name="T3" fmla="*/ 433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325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24 h 4338"/>
                <a:gd name="T4" fmla="*/ 2080 w 2080"/>
                <a:gd name="T5" fmla="*/ 4324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/>
              <a:ahLst/>
              <a:cxnLst>
                <a:cxn ang="0">
                  <a:pos x="0" y="2265"/>
                </a:cxn>
                <a:cxn ang="0">
                  <a:pos x="1030" y="0"/>
                </a:cxn>
                <a:cxn ang="0">
                  <a:pos x="1089" y="0"/>
                </a:cxn>
                <a:cxn ang="0">
                  <a:pos x="37" y="2285"/>
                </a:cxn>
                <a:cxn ang="0">
                  <a:pos x="0" y="2265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381 h 4320"/>
                <a:gd name="T2" fmla="*/ 1737 w 1737"/>
                <a:gd name="T3" fmla="*/ 382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380 h 4320"/>
                <a:gd name="T2" fmla="*/ 1737 w 1737"/>
                <a:gd name="T3" fmla="*/ 381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382 h 4420"/>
                <a:gd name="T2" fmla="*/ 1739 w 1739"/>
                <a:gd name="T3" fmla="*/ 382 h 4420"/>
                <a:gd name="T4" fmla="*/ 524 w 1739"/>
                <a:gd name="T5" fmla="*/ 0 h 4420"/>
                <a:gd name="T6" fmla="*/ 0 w 1739"/>
                <a:gd name="T7" fmla="*/ 1 h 4420"/>
                <a:gd name="T8" fmla="*/ 494 w 1739"/>
                <a:gd name="T9" fmla="*/ 382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1 h 4338"/>
                <a:gd name="T2" fmla="*/ 1870 w 2080"/>
                <a:gd name="T3" fmla="*/ 381 h 4338"/>
                <a:gd name="T4" fmla="*/ 2080 w 2080"/>
                <a:gd name="T5" fmla="*/ 381 h 4338"/>
                <a:gd name="T6" fmla="*/ 1033 w 2080"/>
                <a:gd name="T7" fmla="*/ 0 h 4338"/>
                <a:gd name="T8" fmla="*/ 0 w 2080"/>
                <a:gd name="T9" fmla="*/ 1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0" y="417"/>
                </a:cxn>
                <a:cxn ang="0">
                  <a:pos x="24" y="420"/>
                </a:cxn>
                <a:cxn ang="0">
                  <a:pos x="1036" y="16"/>
                </a:cxn>
                <a:cxn ang="0">
                  <a:pos x="1027" y="0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29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1676400" y="1905000"/>
            <a:ext cx="7239000" cy="190500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130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572000"/>
            <a:ext cx="64008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B98E3-590F-4592-87F9-56FA0CEA17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78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2E442-6882-423E-9484-CFAB6986AC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465138"/>
            <a:ext cx="1943100" cy="5630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465138"/>
            <a:ext cx="5676900" cy="5630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606C0-CE28-414D-9C93-D86F13D100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5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A0527-28AF-45BD-8267-76A5F05A73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6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A48B1-627B-423F-B774-AF95E2C221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5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F9CF3-DCD0-4CA9-8E85-06BDB1874F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18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1D81-2B8C-4F98-AC21-307856E7BC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38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483AE-D316-4B20-9CE8-DE3FEF9B0D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85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0F55D-9C4A-4EBC-8EC8-A78B5C6C05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FCEEE-B555-4FD3-9073-2F73830EBD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07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B01AC-C928-4AE5-BAB3-13CC46829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5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22 h 4320"/>
                <a:gd name="T2" fmla="*/ 1737 w 1737"/>
                <a:gd name="T3" fmla="*/ 4333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22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18 h 4320"/>
                <a:gd name="T2" fmla="*/ 1737 w 1737"/>
                <a:gd name="T3" fmla="*/ 432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1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325 h 4420"/>
                <a:gd name="T2" fmla="*/ 1739 w 1739"/>
                <a:gd name="T3" fmla="*/ 433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325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24 h 4338"/>
                <a:gd name="T4" fmla="*/ 2080 w 2080"/>
                <a:gd name="T5" fmla="*/ 4324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2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/>
              <a:ahLst/>
              <a:cxnLst>
                <a:cxn ang="0">
                  <a:pos x="0" y="2265"/>
                </a:cxn>
                <a:cxn ang="0">
                  <a:pos x="1030" y="0"/>
                </a:cxn>
                <a:cxn ang="0">
                  <a:pos x="1089" y="0"/>
                </a:cxn>
                <a:cxn ang="0">
                  <a:pos x="37" y="2285"/>
                </a:cxn>
                <a:cxn ang="0">
                  <a:pos x="0" y="2265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381 h 4320"/>
                <a:gd name="T2" fmla="*/ 1737 w 1737"/>
                <a:gd name="T3" fmla="*/ 382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380 h 4320"/>
                <a:gd name="T2" fmla="*/ 1737 w 1737"/>
                <a:gd name="T3" fmla="*/ 381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382 h 4420"/>
                <a:gd name="T2" fmla="*/ 1739 w 1739"/>
                <a:gd name="T3" fmla="*/ 382 h 4420"/>
                <a:gd name="T4" fmla="*/ 524 w 1739"/>
                <a:gd name="T5" fmla="*/ 0 h 4420"/>
                <a:gd name="T6" fmla="*/ 0 w 1739"/>
                <a:gd name="T7" fmla="*/ 1 h 4420"/>
                <a:gd name="T8" fmla="*/ 494 w 1739"/>
                <a:gd name="T9" fmla="*/ 382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1 h 4338"/>
                <a:gd name="T2" fmla="*/ 1870 w 2080"/>
                <a:gd name="T3" fmla="*/ 381 h 4338"/>
                <a:gd name="T4" fmla="*/ 2080 w 2080"/>
                <a:gd name="T5" fmla="*/ 381 h 4338"/>
                <a:gd name="T6" fmla="*/ 1033 w 2080"/>
                <a:gd name="T7" fmla="*/ 0 h 4338"/>
                <a:gd name="T8" fmla="*/ 0 w 2080"/>
                <a:gd name="T9" fmla="*/ 1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2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0" y="417"/>
                </a:cxn>
                <a:cxn ang="0">
                  <a:pos x="24" y="420"/>
                </a:cxn>
                <a:cxn ang="0">
                  <a:pos x="1036" y="16"/>
                </a:cxn>
                <a:cxn ang="0">
                  <a:pos x="1027" y="0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3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4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5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6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7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8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9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00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01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5138"/>
            <a:ext cx="77724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104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05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06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0188" y="6313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85D1040-5BD8-4DDC-8174-43C9860CB8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24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slide" Target="slide2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slide" Target="slide22.xml"/><Relationship Id="rId5" Type="http://schemas.openxmlformats.org/officeDocument/2006/relationships/diagramQuickStyle" Target="../diagrams/quickStyle1.xml"/><Relationship Id="rId15" Type="http://schemas.openxmlformats.org/officeDocument/2006/relationships/customXml" Target="../ink/ink1.xml"/><Relationship Id="rId10" Type="http://schemas.openxmlformats.org/officeDocument/2006/relationships/slide" Target="slide23.xml"/><Relationship Id="rId4" Type="http://schemas.openxmlformats.org/officeDocument/2006/relationships/diagramLayout" Target="../diagrams/layout1.xml"/><Relationship Id="rId9" Type="http://schemas.openxmlformats.org/officeDocument/2006/relationships/slide" Target="slide2.xml"/><Relationship Id="rId14" Type="http://schemas.openxmlformats.org/officeDocument/2006/relationships/slide" Target="slide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5.png"/><Relationship Id="rId5" Type="http://schemas.openxmlformats.org/officeDocument/2006/relationships/slide" Target="slide9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6.png"/><Relationship Id="rId5" Type="http://schemas.openxmlformats.org/officeDocument/2006/relationships/slide" Target="slide9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jpeg"/><Relationship Id="rId3" Type="http://schemas.openxmlformats.org/officeDocument/2006/relationships/image" Target="../media/image27.jpeg"/><Relationship Id="rId7" Type="http://schemas.microsoft.com/office/2007/relationships/hdphoto" Target="../media/hdphoto3.wdp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slide" Target="slide7.xml"/><Relationship Id="rId15" Type="http://schemas.openxmlformats.org/officeDocument/2006/relationships/customXml" Target="../ink/ink3.xml"/><Relationship Id="rId10" Type="http://schemas.openxmlformats.org/officeDocument/2006/relationships/image" Target="../media/image31.png"/><Relationship Id="rId4" Type="http://schemas.openxmlformats.org/officeDocument/2006/relationships/image" Target="../media/image28.jpeg"/><Relationship Id="rId9" Type="http://schemas.openxmlformats.org/officeDocument/2006/relationships/slide" Target="slide13.xml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36.png"/><Relationship Id="rId5" Type="http://schemas.openxmlformats.org/officeDocument/2006/relationships/slide" Target="slide12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13" Type="http://schemas.openxmlformats.org/officeDocument/2006/relationships/customXml" Target="../ink/ink5.xml"/><Relationship Id="rId3" Type="http://schemas.openxmlformats.org/officeDocument/2006/relationships/slide" Target="slide7.xml"/><Relationship Id="rId7" Type="http://schemas.openxmlformats.org/officeDocument/2006/relationships/customXml" Target="../ink/ink4.xml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gif"/><Relationship Id="rId5" Type="http://schemas.microsoft.com/office/2007/relationships/hdphoto" Target="../media/hdphoto1.wdp"/><Relationship Id="rId15" Type="http://schemas.openxmlformats.org/officeDocument/2006/relationships/customXml" Target="../ink/ink6.xml"/><Relationship Id="rId10" Type="http://schemas.openxmlformats.org/officeDocument/2006/relationships/image" Target="../media/image38.jpeg"/><Relationship Id="rId4" Type="http://schemas.openxmlformats.org/officeDocument/2006/relationships/image" Target="../media/image15.png"/><Relationship Id="rId9" Type="http://schemas.openxmlformats.org/officeDocument/2006/relationships/image" Target="../media/image37.png"/><Relationship Id="rId1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" Target="slide7.xml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" Target="slide7.xml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15.png"/><Relationship Id="rId10" Type="http://schemas.openxmlformats.org/officeDocument/2006/relationships/image" Target="../media/image48.jpeg"/><Relationship Id="rId4" Type="http://schemas.openxmlformats.org/officeDocument/2006/relationships/image" Target="../media/image44.jp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7.xml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8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slide" Target="slide6.xml"/><Relationship Id="rId5" Type="http://schemas.openxmlformats.org/officeDocument/2006/relationships/diagramQuickStyle" Target="../diagrams/quickStyle2.xml"/><Relationship Id="rId15" Type="http://schemas.openxmlformats.org/officeDocument/2006/relationships/slide" Target="slide21.xml"/><Relationship Id="rId10" Type="http://schemas.openxmlformats.org/officeDocument/2006/relationships/slide" Target="slide5.xml"/><Relationship Id="rId4" Type="http://schemas.openxmlformats.org/officeDocument/2006/relationships/diagramLayout" Target="../diagrams/layout2.xml"/><Relationship Id="rId9" Type="http://schemas.openxmlformats.org/officeDocument/2006/relationships/slide" Target="slide4.xml"/><Relationship Id="rId1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55.png"/><Relationship Id="rId5" Type="http://schemas.openxmlformats.org/officeDocument/2006/relationships/slide" Target="slide19.xm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slide" Target="slide28.xml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slide" Target="slide26.xml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.xml"/><Relationship Id="rId5" Type="http://schemas.openxmlformats.org/officeDocument/2006/relationships/slide" Target="slide1.xml"/><Relationship Id="rId4" Type="http://schemas.openxmlformats.org/officeDocument/2006/relationships/slide" Target="slide27.xml"/><Relationship Id="rId9" Type="http://schemas.openxmlformats.org/officeDocument/2006/relationships/image" Target="../media/image58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8.png"/><Relationship Id="rId10" Type="http://schemas.openxmlformats.org/officeDocument/2006/relationships/image" Target="../media/image8.png"/><Relationship Id="rId4" Type="http://schemas.openxmlformats.org/officeDocument/2006/relationships/image" Target="../media/image57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y.delfi.ua/norm/10250/410428_LxCOgw.jpeg" TargetMode="External"/><Relationship Id="rId13" Type="http://schemas.openxmlformats.org/officeDocument/2006/relationships/hyperlink" Target="http://www.nowosib.com/uploads/posts/2012-02/1328178318_0002665622.fid.jpg" TargetMode="External"/><Relationship Id="rId18" Type="http://schemas.openxmlformats.org/officeDocument/2006/relationships/hyperlink" Target="http://spb.ria.ru/images/49738/28/497382837.jpg" TargetMode="External"/><Relationship Id="rId26" Type="http://schemas.openxmlformats.org/officeDocument/2006/relationships/hyperlink" Target="http://s57.radikal.ru/i158/0902/e7/d438bd19a12ft.jpg" TargetMode="External"/><Relationship Id="rId3" Type="http://schemas.openxmlformats.org/officeDocument/2006/relationships/hyperlink" Target="http://agaroza.com/i/p/vpk.png" TargetMode="External"/><Relationship Id="rId21" Type="http://schemas.openxmlformats.org/officeDocument/2006/relationships/hyperlink" Target="http://www.cirota.ru/forum/images/79/79403.jpeg" TargetMode="External"/><Relationship Id="rId34" Type="http://schemas.openxmlformats.org/officeDocument/2006/relationships/hyperlink" Target="http://www.abc.net.au/reslib/200707/r158372_575580.jpg" TargetMode="External"/><Relationship Id="rId7" Type="http://schemas.openxmlformats.org/officeDocument/2006/relationships/hyperlink" Target="http://uralpress.ru/sites/default/files/imagecache/slide/photo/snezhinsk_1.jpg%20&#1063;&#1077;&#1083;&#1103;&#1073;&#1080;&#1085;&#1089;&#1082;%20-70" TargetMode="External"/><Relationship Id="rId12" Type="http://schemas.openxmlformats.org/officeDocument/2006/relationships/hyperlink" Target="http://img.vz.ru/upimg/617/617433.jpg" TargetMode="External"/><Relationship Id="rId17" Type="http://schemas.openxmlformats.org/officeDocument/2006/relationships/hyperlink" Target="http://www.mineral.ru/Facts/russia/131/298/index.html" TargetMode="External"/><Relationship Id="rId25" Type="http://schemas.openxmlformats.org/officeDocument/2006/relationships/hyperlink" Target="http://www.novosti-kosmonavtiki.ru/content/newspictures/13.05.2009-03.jpg" TargetMode="External"/><Relationship Id="rId33" Type="http://schemas.openxmlformats.org/officeDocument/2006/relationships/hyperlink" Target="http://img12.nnm.ru/0/d/2/7/b/01de9a6c88747ca82a47b2cbd85.jpg" TargetMode="External"/><Relationship Id="rId38" Type="http://schemas.openxmlformats.org/officeDocument/2006/relationships/slide" Target="slide31.xml"/><Relationship Id="rId2" Type="http://schemas.openxmlformats.org/officeDocument/2006/relationships/notesSlide" Target="../notesSlides/notesSlide30.xml"/><Relationship Id="rId16" Type="http://schemas.openxmlformats.org/officeDocument/2006/relationships/hyperlink" Target="http://www.rosconcert.com/ic/images.newsru.com/pict/id/large/928976_20070206161854.gif" TargetMode="External"/><Relationship Id="rId20" Type="http://schemas.openxmlformats.org/officeDocument/2006/relationships/hyperlink" Target="http://img0.liveinternet.ru/images/attach/c/1/54/464/54464711_image_35670.jpg" TargetMode="External"/><Relationship Id="rId29" Type="http://schemas.openxmlformats.org/officeDocument/2006/relationships/hyperlink" Target="http://topwar.ru/uploads/posts/2011-11/1320631853_Pechora-2M-TEL-Launch-1S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s.org/man/dod-101/sys/land/chaparral-dvic415.jpg" TargetMode="External"/><Relationship Id="rId11" Type="http://schemas.openxmlformats.org/officeDocument/2006/relationships/hyperlink" Target="http://shrrr.gorod.tomsk.ru/uploads/7613/1276797694/16.jpg" TargetMode="External"/><Relationship Id="rId24" Type="http://schemas.openxmlformats.org/officeDocument/2006/relationships/hyperlink" Target="http://young.rzd.ru/dbmm/images/41/4080/3226954" TargetMode="External"/><Relationship Id="rId32" Type="http://schemas.openxmlformats.org/officeDocument/2006/relationships/hyperlink" Target="http://i077.radikal.ru/0903/6f/584b7ecdfdf2.jpg" TargetMode="External"/><Relationship Id="rId37" Type="http://schemas.openxmlformats.org/officeDocument/2006/relationships/hyperlink" Target="http://www.yapfiles.ru/files/35851/ps3.jpg" TargetMode="External"/><Relationship Id="rId5" Type="http://schemas.openxmlformats.org/officeDocument/2006/relationships/hyperlink" Target="http://upload.wikimedia.org/wikipedia/commons/b/b8/M16a1m16a2m4m16a45wi.jpg" TargetMode="External"/><Relationship Id="rId15" Type="http://schemas.openxmlformats.org/officeDocument/2006/relationships/hyperlink" Target="http://msnbcmedia1.msn.com/j/MSNBC/Components/Photo/_new/090917-iran-nuclear-hmed330p.grid-6x2.jpg" TargetMode="External"/><Relationship Id="rId23" Type="http://schemas.openxmlformats.org/officeDocument/2006/relationships/hyperlink" Target="http://crown-airforce.narod.ru/aontech/be200-5.jpg" TargetMode="External"/><Relationship Id="rId28" Type="http://schemas.openxmlformats.org/officeDocument/2006/relationships/hyperlink" Target="http://www.forumbt.net/resim/images.php?i=6637_apache.jpg" TargetMode="External"/><Relationship Id="rId36" Type="http://schemas.openxmlformats.org/officeDocument/2006/relationships/hyperlink" Target="http://www.tsniitochmash.ru/images/artillery/tn_art3.jpg" TargetMode="External"/><Relationship Id="rId10" Type="http://schemas.openxmlformats.org/officeDocument/2006/relationships/hyperlink" Target="http://www.kremlin.ru/media/events/photos/big/41d3ed9b5f1f6e760146.jpeg" TargetMode="External"/><Relationship Id="rId19" Type="http://schemas.openxmlformats.org/officeDocument/2006/relationships/hyperlink" Target="http://mr.shipbuilding.ru/images/docs/933.jpg" TargetMode="External"/><Relationship Id="rId31" Type="http://schemas.openxmlformats.org/officeDocument/2006/relationships/hyperlink" Target="http://www.edu.severodvinsk.ru/after_school/nit/2011/fedoruk/img/22.jpg" TargetMode="External"/><Relationship Id="rId4" Type="http://schemas.openxmlformats.org/officeDocument/2006/relationships/hyperlink" Target="http://www.weaponland.ru/images/granata_1/usa/m72_law_5.jpg" TargetMode="External"/><Relationship Id="rId9" Type="http://schemas.openxmlformats.org/officeDocument/2006/relationships/hyperlink" Target="http://copypast.ru/foto6/0217/mig/mig_06.jpg" TargetMode="External"/><Relationship Id="rId14" Type="http://schemas.openxmlformats.org/officeDocument/2006/relationships/hyperlink" Target="http://www.rus-obr.ru/files/u15/nuclearbomb002.jpg" TargetMode="External"/><Relationship Id="rId22" Type="http://schemas.openxmlformats.org/officeDocument/2006/relationships/hyperlink" Target="http://geography.su/countries/item/f00/s00/e0000024/index.shtml" TargetMode="External"/><Relationship Id="rId27" Type="http://schemas.openxmlformats.org/officeDocument/2006/relationships/hyperlink" Target="http://www.structure.mil.ru/images/military/military/photo/Copy%20of%20souz-y_7.jpg" TargetMode="External"/><Relationship Id="rId30" Type="http://schemas.openxmlformats.org/officeDocument/2006/relationships/hyperlink" Target="http://cherkalet.narod.ru/proton/37.jpg" TargetMode="External"/><Relationship Id="rId35" Type="http://schemas.openxmlformats.org/officeDocument/2006/relationships/hyperlink" Target="http://pochemuha.ru/wp-content/uploads/2011/01/ognestrelnoe-orugie.jpe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gvavia.ru/_fr/1/1631618.jp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pectehnika.com/news039.htm" TargetMode="External"/><Relationship Id="rId4" Type="http://schemas.openxmlformats.org/officeDocument/2006/relationships/hyperlink" Target="http://pics.livejournal.com/orlov_evgeny/pic/00002ar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" Target="slide2.xml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2.xml"/><Relationship Id="rId7" Type="http://schemas.openxmlformats.org/officeDocument/2006/relationships/slide" Target="slide14.xml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customXml" Target="../ink/ink2.xml"/><Relationship Id="rId5" Type="http://schemas.openxmlformats.org/officeDocument/2006/relationships/slide" Target="slide9.xml"/><Relationship Id="rId10" Type="http://schemas.openxmlformats.org/officeDocument/2006/relationships/slide" Target="slide17.xml"/><Relationship Id="rId4" Type="http://schemas.openxmlformats.org/officeDocument/2006/relationships/slide" Target="slide8.xml"/><Relationship Id="rId9" Type="http://schemas.openxmlformats.org/officeDocument/2006/relationships/slide" Target="slide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slide" Target="slide7.xml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7.xml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openxmlformats.org/officeDocument/2006/relationships/slide" Target="slide10.xml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2"/>
          <p:cNvSpPr>
            <a:spLocks noGrp="1"/>
          </p:cNvSpPr>
          <p:nvPr>
            <p:ph type="title"/>
          </p:nvPr>
        </p:nvSpPr>
        <p:spPr>
          <a:xfrm>
            <a:off x="710649" y="2132856"/>
            <a:ext cx="7772400" cy="1569660"/>
          </a:xfrm>
        </p:spPr>
        <p:txBody>
          <a:bodyPr/>
          <a:lstStyle/>
          <a:p>
            <a:pPr algn="ctr">
              <a:defRPr/>
            </a:pPr>
            <a:r>
              <a:rPr lang="ru-RU" sz="4800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+mn-lt"/>
              </a:rPr>
              <a:t>Военно-промышленный комплекс России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30451" y="107042"/>
            <a:ext cx="349185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+mn-lt"/>
              </a:rPr>
              <a:t>География России</a:t>
            </a:r>
          </a:p>
        </p:txBody>
      </p:sp>
      <p:sp>
        <p:nvSpPr>
          <p:cNvPr id="4" name="Умножение 3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546861732"/>
              </p:ext>
            </p:extLst>
          </p:nvPr>
        </p:nvGraphicFramePr>
        <p:xfrm>
          <a:off x="217075" y="4754494"/>
          <a:ext cx="8718603" cy="735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Управляющая кнопка: сведения 6">
            <a:hlinkClick r:id="rId8" action="ppaction://hlinksldjump" highlightClick="1"/>
          </p:cNvPr>
          <p:cNvSpPr/>
          <p:nvPr/>
        </p:nvSpPr>
        <p:spPr bwMode="auto">
          <a:xfrm>
            <a:off x="8483049" y="6355723"/>
            <a:ext cx="555475" cy="367166"/>
          </a:xfrm>
          <a:prstGeom prst="actionButtonInformation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52608" y="770773"/>
            <a:ext cx="4388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+mn-lt"/>
              </a:rPr>
              <a:t>МЕЖОТРАСЛЕВЫЕ КОМПЛЕКСЫ</a:t>
            </a:r>
            <a:endParaRPr lang="ru-RU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Прямоугольник 4">
            <a:hlinkClick r:id="rId9" action="ppaction://hlinksldjump"/>
          </p:cNvPr>
          <p:cNvSpPr/>
          <p:nvPr/>
        </p:nvSpPr>
        <p:spPr bwMode="auto">
          <a:xfrm>
            <a:off x="312022" y="4787516"/>
            <a:ext cx="1609564" cy="756237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Прямоугольник 11">
            <a:hlinkClick r:id="rId10" action="ppaction://hlinksldjump"/>
          </p:cNvPr>
          <p:cNvSpPr/>
          <p:nvPr/>
        </p:nvSpPr>
        <p:spPr bwMode="auto">
          <a:xfrm>
            <a:off x="4105357" y="4720949"/>
            <a:ext cx="1571806" cy="80832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Прямоугольник 12">
            <a:hlinkClick r:id="rId11" action="ppaction://hlinksldjump"/>
          </p:cNvPr>
          <p:cNvSpPr/>
          <p:nvPr/>
        </p:nvSpPr>
        <p:spPr bwMode="auto">
          <a:xfrm>
            <a:off x="1938742" y="4736001"/>
            <a:ext cx="2093047" cy="756237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Прямоугольник 13">
            <a:hlinkClick r:id="rId12" action="ppaction://hlinksldjump"/>
          </p:cNvPr>
          <p:cNvSpPr/>
          <p:nvPr/>
        </p:nvSpPr>
        <p:spPr bwMode="auto">
          <a:xfrm>
            <a:off x="5677163" y="4754979"/>
            <a:ext cx="1666043" cy="737441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Прямоугольник 14">
            <a:hlinkClick r:id="rId13" action="ppaction://hlinksldjump"/>
          </p:cNvPr>
          <p:cNvSpPr/>
          <p:nvPr/>
        </p:nvSpPr>
        <p:spPr bwMode="auto">
          <a:xfrm>
            <a:off x="7526648" y="4656813"/>
            <a:ext cx="1234138" cy="80832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Скругленный прямоугольник 5">
            <a:hlinkClick r:id="rId14" action="ppaction://hlinksldjump"/>
          </p:cNvPr>
          <p:cNvSpPr/>
          <p:nvPr/>
        </p:nvSpPr>
        <p:spPr bwMode="auto">
          <a:xfrm>
            <a:off x="3779912" y="6424313"/>
            <a:ext cx="1512168" cy="31869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Навигация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5805264"/>
            <a:ext cx="8599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Преподаватель географии НВМУ г. Санкт-Петербург</a:t>
            </a:r>
          </a:p>
          <a:p>
            <a:pPr algn="ctr"/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 Кириченко Нина Николаевна</a:t>
            </a:r>
            <a:endParaRPr lang="ru-RU" sz="18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Рукописные данные 9"/>
              <p14:cNvContentPartPr/>
              <p14:nvPr/>
            </p14:nvContentPartPr>
            <p14:xfrm>
              <a:off x="1225800" y="5057640"/>
              <a:ext cx="360" cy="360"/>
            </p14:xfrm>
          </p:contentPart>
        </mc:Choice>
        <mc:Fallback xmlns="">
          <p:pic>
            <p:nvPicPr>
              <p:cNvPr id="10" name="Рукописные данные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16440" y="50482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>
            <a:hlinkClick r:id="rId5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sp>
        <p:nvSpPr>
          <p:cNvPr id="5" name="Умножение 4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Российский флот пополнится новыми кораблями [Низкое качество (меньше)] 00_00_00-00_00_56 [Низкое качество (меньше)]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476672"/>
            <a:ext cx="720080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1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>
            <a:hlinkClick r:id="rId5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sp>
        <p:nvSpPr>
          <p:cNvPr id="5" name="Умножение 4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Подлодку Северодвинск спустили на воду 00_00_28-00_00_48 [Низкое качество (меньше)]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8680"/>
            <a:ext cx="720080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8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787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Авиационная промышленность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74666" y="725114"/>
            <a:ext cx="4320480" cy="4915032"/>
            <a:chOff x="179513" y="674209"/>
            <a:chExt cx="4428492" cy="491503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3" y="674209"/>
              <a:ext cx="4428492" cy="23947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8"/>
            <a:stretch/>
          </p:blipFill>
          <p:spPr>
            <a:xfrm>
              <a:off x="184135" y="3083923"/>
              <a:ext cx="4423870" cy="25053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Нашивка 9">
            <a:hlinkClick r:id="rId5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sp>
        <p:nvSpPr>
          <p:cNvPr id="11" name="Умножение 10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725114"/>
            <a:ext cx="4176464" cy="537583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/>
              <a:t>Отрасль производит: </a:t>
            </a:r>
          </a:p>
          <a:p>
            <a:pPr>
              <a:lnSpc>
                <a:spcPts val="2000"/>
              </a:lnSpc>
            </a:pPr>
            <a:r>
              <a:rPr lang="ru-RU" sz="2000" dirty="0"/>
              <a:t>-</a:t>
            </a:r>
            <a:r>
              <a:rPr lang="ru-RU" sz="2000" dirty="0" smtClean="0"/>
              <a:t>военные самолеты 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-вертолеты 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-авиационные двигатели.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Предприятия размещены в крупных городах:</a:t>
            </a:r>
          </a:p>
          <a:p>
            <a:pPr marL="342900" indent="-342900">
              <a:lnSpc>
                <a:spcPts val="2000"/>
              </a:lnSpc>
              <a:buFontTx/>
              <a:buChar char="-"/>
            </a:pPr>
            <a:r>
              <a:rPr lang="ru-RU" sz="2000" dirty="0" smtClean="0"/>
              <a:t>есть возможность для кооперирования</a:t>
            </a:r>
          </a:p>
          <a:p>
            <a:pPr marL="342900" indent="-342900">
              <a:lnSpc>
                <a:spcPts val="2000"/>
              </a:lnSpc>
              <a:buFontTx/>
              <a:buChar char="-"/>
            </a:pPr>
            <a:r>
              <a:rPr lang="ru-RU" sz="2000" dirty="0"/>
              <a:t>н</a:t>
            </a:r>
            <a:r>
              <a:rPr lang="ru-RU" sz="2000" dirty="0" smtClean="0"/>
              <a:t>аличие квалифицированных кадров.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Конструкторские бюро: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-Москва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-Подмосковье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-Таганрог (самолеты-амфибии)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Центры авиастроения: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-Поволжье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-Центральная Россия.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/>
          </a:p>
        </p:txBody>
      </p:sp>
      <p:pic>
        <p:nvPicPr>
          <p:cNvPr id="12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918" y="4387487"/>
            <a:ext cx="286434" cy="29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879" y="4015687"/>
            <a:ext cx="311121" cy="31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Documents and Settings\User\Мои документы\Мои рисунки\иконки\ico_ani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534" y="908720"/>
            <a:ext cx="323985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75682"/>
            <a:ext cx="288704" cy="29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Группа 46"/>
          <p:cNvGrpSpPr/>
          <p:nvPr/>
        </p:nvGrpSpPr>
        <p:grpSpPr>
          <a:xfrm>
            <a:off x="174665" y="1571426"/>
            <a:ext cx="4320481" cy="3194133"/>
            <a:chOff x="174665" y="1571426"/>
            <a:chExt cx="4320481" cy="319413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666" y="1571426"/>
              <a:ext cx="4320480" cy="319413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74665" y="4365449"/>
              <a:ext cx="4315971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Вертолет АН -1</a:t>
              </a:r>
              <a:r>
                <a:rPr lang="en-US" sz="2000" dirty="0" smtClean="0"/>
                <a:t> </a:t>
              </a:r>
              <a:r>
                <a:rPr lang="ru-RU" sz="2000" dirty="0" smtClean="0"/>
                <a:t>«</a:t>
              </a:r>
              <a:r>
                <a:rPr lang="en-US" sz="2000" dirty="0" smtClean="0"/>
                <a:t>Cobra</a:t>
              </a:r>
              <a:r>
                <a:rPr lang="ru-RU" sz="2000" dirty="0" smtClean="0"/>
                <a:t>»</a:t>
              </a:r>
              <a:endParaRPr lang="ru-RU" sz="2000" dirty="0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149476" y="1628800"/>
            <a:ext cx="4345669" cy="3385046"/>
            <a:chOff x="149476" y="1628800"/>
            <a:chExt cx="4345669" cy="3385046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76" y="1628800"/>
              <a:ext cx="4345669" cy="3385046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897000" y="4613736"/>
              <a:ext cx="2880320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Самолет-амфибия</a:t>
              </a:r>
              <a:endParaRPr lang="ru-RU" sz="2000" dirty="0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609674" y="745596"/>
            <a:ext cx="7996660" cy="4620030"/>
            <a:chOff x="535780" y="620688"/>
            <a:chExt cx="7996660" cy="4620030"/>
          </a:xfrm>
        </p:grpSpPr>
        <p:grpSp>
          <p:nvGrpSpPr>
            <p:cNvPr id="52" name="Группа 51"/>
            <p:cNvGrpSpPr/>
            <p:nvPr/>
          </p:nvGrpSpPr>
          <p:grpSpPr>
            <a:xfrm>
              <a:off x="535780" y="620688"/>
              <a:ext cx="7996660" cy="4620030"/>
              <a:chOff x="535780" y="620688"/>
              <a:chExt cx="7996660" cy="4620030"/>
            </a:xfrm>
          </p:grpSpPr>
          <p:pic>
            <p:nvPicPr>
              <p:cNvPr id="54" name="Рисунок 53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667" b="41033"/>
              <a:stretch/>
            </p:blipFill>
            <p:spPr>
              <a:xfrm>
                <a:off x="535780" y="620688"/>
                <a:ext cx="7996660" cy="462003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2339752" y="620688"/>
                <a:ext cx="4318593" cy="400110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/>
                  <a:t>Производство военных самолетов</a:t>
                </a:r>
                <a:endParaRPr lang="ru-RU" sz="2000" dirty="0"/>
              </a:p>
            </p:txBody>
          </p:sp>
          <p:sp>
            <p:nvSpPr>
              <p:cNvPr id="56" name="Овал 55"/>
              <p:cNvSpPr/>
              <p:nvPr/>
            </p:nvSpPr>
            <p:spPr bwMode="auto">
              <a:xfrm>
                <a:off x="1331640" y="2518048"/>
                <a:ext cx="144016" cy="144016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7" name="Овал 56"/>
              <p:cNvSpPr/>
              <p:nvPr/>
            </p:nvSpPr>
            <p:spPr bwMode="auto">
              <a:xfrm>
                <a:off x="2123728" y="2930703"/>
                <a:ext cx="144016" cy="144016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8" name="Овал 57"/>
              <p:cNvSpPr/>
              <p:nvPr/>
            </p:nvSpPr>
            <p:spPr bwMode="auto">
              <a:xfrm>
                <a:off x="5436096" y="4576359"/>
                <a:ext cx="144016" cy="144016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9" name="Овал 58"/>
              <p:cNvSpPr/>
              <p:nvPr/>
            </p:nvSpPr>
            <p:spPr bwMode="auto">
              <a:xfrm>
                <a:off x="4084675" y="4221088"/>
                <a:ext cx="144016" cy="144016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0" name="Овал 59"/>
              <p:cNvSpPr/>
              <p:nvPr/>
            </p:nvSpPr>
            <p:spPr bwMode="auto">
              <a:xfrm>
                <a:off x="1403648" y="2903240"/>
                <a:ext cx="144016" cy="144016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1" name="Овал 60"/>
              <p:cNvSpPr/>
              <p:nvPr/>
            </p:nvSpPr>
            <p:spPr bwMode="auto">
              <a:xfrm>
                <a:off x="3547449" y="3861048"/>
                <a:ext cx="144016" cy="144016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2" name="Овал 61"/>
              <p:cNvSpPr/>
              <p:nvPr/>
            </p:nvSpPr>
            <p:spPr bwMode="auto">
              <a:xfrm>
                <a:off x="1907704" y="3356992"/>
                <a:ext cx="144016" cy="144016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3" name="Овал 62"/>
              <p:cNvSpPr/>
              <p:nvPr/>
            </p:nvSpPr>
            <p:spPr bwMode="auto">
              <a:xfrm>
                <a:off x="7164288" y="3854837"/>
                <a:ext cx="144016" cy="144016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4" name="Овал 63"/>
              <p:cNvSpPr/>
              <p:nvPr/>
            </p:nvSpPr>
            <p:spPr bwMode="auto">
              <a:xfrm>
                <a:off x="5724128" y="4653136"/>
                <a:ext cx="144016" cy="144016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5" name="Овал 64"/>
              <p:cNvSpPr/>
              <p:nvPr/>
            </p:nvSpPr>
            <p:spPr bwMode="auto">
              <a:xfrm>
                <a:off x="2267744" y="3212976"/>
                <a:ext cx="144016" cy="144016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6" name="Овал 65"/>
              <p:cNvSpPr/>
              <p:nvPr/>
            </p:nvSpPr>
            <p:spPr bwMode="auto">
              <a:xfrm>
                <a:off x="7848229" y="4721281"/>
                <a:ext cx="144016" cy="144016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7" name="Овал 66"/>
              <p:cNvSpPr/>
              <p:nvPr/>
            </p:nvSpPr>
            <p:spPr bwMode="auto">
              <a:xfrm>
                <a:off x="1822780" y="2446040"/>
                <a:ext cx="144016" cy="144016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8" name="Овал 67"/>
              <p:cNvSpPr/>
              <p:nvPr/>
            </p:nvSpPr>
            <p:spPr bwMode="auto">
              <a:xfrm>
                <a:off x="1966796" y="2662064"/>
                <a:ext cx="144016" cy="144016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924525" y="2323510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Москва</a:t>
                </a:r>
                <a:endParaRPr lang="ru-RU" sz="1600" dirty="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032253" y="2564686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err="1" smtClean="0"/>
                  <a:t>Кремлев</a:t>
                </a:r>
                <a:endParaRPr lang="ru-RU" sz="1600" dirty="0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2230058" y="2819187"/>
                <a:ext cx="12241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Казань</a:t>
                </a:r>
                <a:endParaRPr lang="ru-RU" sz="1600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2411760" y="3115707"/>
                <a:ext cx="149534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Ульяновск</a:t>
                </a:r>
                <a:endParaRPr lang="ru-RU" sz="1600" dirty="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3619457" y="3771592"/>
                <a:ext cx="9525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Омск</a:t>
                </a:r>
                <a:endParaRPr lang="ru-RU" sz="1600" dirty="0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991268" y="3331731"/>
                <a:ext cx="11271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Саратов</a:t>
                </a:r>
                <a:endParaRPr lang="ru-RU" sz="1600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1086756" y="3018438"/>
                <a:ext cx="9911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Воронеж</a:t>
                </a:r>
                <a:endParaRPr lang="ru-RU" sz="1600" dirty="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827584" y="2585407"/>
                <a:ext cx="10969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Смоленск</a:t>
                </a:r>
                <a:endParaRPr lang="ru-RU" sz="1600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5508104" y="4386590"/>
                <a:ext cx="18722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Иркутск</a:t>
                </a:r>
                <a:endParaRPr lang="ru-RU" sz="1600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904148" y="4555867"/>
                <a:ext cx="10801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Улан-Удэ</a:t>
                </a:r>
                <a:endParaRPr lang="ru-RU" sz="1600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796136" y="3730102"/>
                <a:ext cx="14401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Комсомольск –на -Амуре</a:t>
                </a:r>
                <a:endParaRPr lang="ru-RU" sz="1600" dirty="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308304" y="4484154"/>
                <a:ext cx="10801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Арсеньев</a:t>
                </a:r>
                <a:endParaRPr lang="ru-RU" sz="1600" dirty="0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4228691" y="4145600"/>
              <a:ext cx="13514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Новосибирск</a:t>
              </a:r>
              <a:endParaRPr lang="ru-RU" sz="1600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1" name="Рукописные данные 80"/>
              <p14:cNvContentPartPr/>
              <p14:nvPr/>
            </p14:nvContentPartPr>
            <p14:xfrm>
              <a:off x="7578000" y="4500720"/>
              <a:ext cx="360" cy="360"/>
            </p14:xfrm>
          </p:contentPart>
        </mc:Choice>
        <mc:Fallback xmlns="">
          <p:pic>
            <p:nvPicPr>
              <p:cNvPr id="81" name="Рукописные данные 8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68640" y="44913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006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>
            <a:hlinkClick r:id="rId5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sp>
        <p:nvSpPr>
          <p:cNvPr id="3" name="Умножение 2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Su-47 Berkut 00_00_00-00_00_46 [Низкое качество (меньше)]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64" r="1416"/>
          <a:stretch/>
        </p:blipFill>
        <p:spPr>
          <a:xfrm>
            <a:off x="755576" y="404664"/>
            <a:ext cx="756084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9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>
            <a:hlinkClick r:id="rId3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sp>
        <p:nvSpPr>
          <p:cNvPr id="3" name="Умножение 2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221508" y="27878"/>
            <a:ext cx="8670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Ракетно-космическая промышленность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317" y="609813"/>
            <a:ext cx="87129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Отрасль отличается высокой </a:t>
            </a:r>
            <a:r>
              <a:rPr lang="ru-RU" sz="2000" dirty="0" err="1" smtClean="0"/>
              <a:t>наукоемкостью</a:t>
            </a:r>
            <a:r>
              <a:rPr lang="ru-RU" sz="2000" dirty="0" smtClean="0"/>
              <a:t> и технической сложностью продукции.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92414" y="1835241"/>
            <a:ext cx="2448272" cy="648072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Разработка</a:t>
            </a:r>
          </a:p>
        </p:txBody>
      </p:sp>
      <p:cxnSp>
        <p:nvCxnSpPr>
          <p:cNvPr id="9" name="Прямая со стрелкой 8"/>
          <p:cNvCxnSpPr/>
          <p:nvPr/>
        </p:nvCxnSpPr>
        <p:spPr bwMode="auto">
          <a:xfrm flipV="1">
            <a:off x="2609782" y="1400542"/>
            <a:ext cx="882098" cy="7784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Прямая со стрелкой 40"/>
          <p:cNvCxnSpPr/>
          <p:nvPr/>
        </p:nvCxnSpPr>
        <p:spPr bwMode="auto">
          <a:xfrm flipV="1">
            <a:off x="2669780" y="1881675"/>
            <a:ext cx="864096" cy="2776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Прямая со стрелкой 47"/>
          <p:cNvCxnSpPr>
            <a:stCxn id="2" idx="3"/>
            <a:endCxn id="74" idx="1"/>
          </p:cNvCxnSpPr>
          <p:nvPr/>
        </p:nvCxnSpPr>
        <p:spPr bwMode="auto">
          <a:xfrm>
            <a:off x="2640686" y="2159277"/>
            <a:ext cx="893190" cy="7476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Прямоугольник 49"/>
          <p:cNvSpPr/>
          <p:nvPr/>
        </p:nvSpPr>
        <p:spPr bwMode="auto">
          <a:xfrm>
            <a:off x="3533876" y="1168133"/>
            <a:ext cx="2448272" cy="46066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Конструкторские</a:t>
            </a:r>
          </a:p>
          <a:p>
            <a:pPr marL="0" marR="0" indent="0" algn="ctr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бюро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70" name="Прямоугольник 69"/>
          <p:cNvSpPr/>
          <p:nvPr/>
        </p:nvSpPr>
        <p:spPr bwMode="auto">
          <a:xfrm>
            <a:off x="3536268" y="1742233"/>
            <a:ext cx="2448272" cy="37976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Ракетные двигатели</a:t>
            </a:r>
          </a:p>
        </p:txBody>
      </p:sp>
      <p:sp>
        <p:nvSpPr>
          <p:cNvPr id="74" name="Прямоугольник 73"/>
          <p:cNvSpPr/>
          <p:nvPr/>
        </p:nvSpPr>
        <p:spPr bwMode="auto">
          <a:xfrm>
            <a:off x="3533876" y="2708920"/>
            <a:ext cx="2448272" cy="39604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Космические </a:t>
            </a:r>
          </a:p>
          <a:p>
            <a:pPr marL="0" marR="0" indent="0" algn="ctr" defTabSz="914400" rtl="0" eaLnBrk="1" fontAlgn="base" latinLnBrk="0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аппараты</a:t>
            </a:r>
          </a:p>
        </p:txBody>
      </p:sp>
      <p:sp>
        <p:nvSpPr>
          <p:cNvPr id="77" name="Прямоугольник 76"/>
          <p:cNvSpPr/>
          <p:nvPr/>
        </p:nvSpPr>
        <p:spPr bwMode="auto">
          <a:xfrm>
            <a:off x="221508" y="3376028"/>
            <a:ext cx="2448272" cy="648072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Производство</a:t>
            </a:r>
          </a:p>
        </p:txBody>
      </p:sp>
      <p:sp>
        <p:nvSpPr>
          <p:cNvPr id="78" name="Прямоугольник 77"/>
          <p:cNvSpPr/>
          <p:nvPr/>
        </p:nvSpPr>
        <p:spPr bwMode="auto">
          <a:xfrm>
            <a:off x="192414" y="4581128"/>
            <a:ext cx="2448272" cy="73276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Запуск «Космодром»</a:t>
            </a:r>
          </a:p>
        </p:txBody>
      </p:sp>
      <p:sp>
        <p:nvSpPr>
          <p:cNvPr id="79" name="Прямоугольник 78"/>
          <p:cNvSpPr/>
          <p:nvPr/>
        </p:nvSpPr>
        <p:spPr bwMode="auto">
          <a:xfrm>
            <a:off x="221508" y="5661248"/>
            <a:ext cx="2461174" cy="648072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Управление военно-</a:t>
            </a:r>
          </a:p>
          <a:p>
            <a:pPr marL="0" marR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/>
              <a:t>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осмическими силами</a:t>
            </a:r>
          </a:p>
        </p:txBody>
      </p:sp>
      <p:sp>
        <p:nvSpPr>
          <p:cNvPr id="81" name="Прямоугольник 80"/>
          <p:cNvSpPr/>
          <p:nvPr/>
        </p:nvSpPr>
        <p:spPr bwMode="auto">
          <a:xfrm>
            <a:off x="3533876" y="2252100"/>
            <a:ext cx="2448272" cy="37976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Крылатые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ракеты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3" name="Прямая со стрелкой 82"/>
          <p:cNvCxnSpPr>
            <a:stCxn id="2" idx="3"/>
            <a:endCxn id="81" idx="1"/>
          </p:cNvCxnSpPr>
          <p:nvPr/>
        </p:nvCxnSpPr>
        <p:spPr bwMode="auto">
          <a:xfrm>
            <a:off x="2640686" y="2159277"/>
            <a:ext cx="893190" cy="2827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9" name="Стрелка вправо 88"/>
          <p:cNvSpPr/>
          <p:nvPr/>
        </p:nvSpPr>
        <p:spPr bwMode="auto">
          <a:xfrm>
            <a:off x="5982148" y="1340660"/>
            <a:ext cx="216024" cy="12970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0" name="Стрелка вправо 89"/>
          <p:cNvSpPr/>
          <p:nvPr/>
        </p:nvSpPr>
        <p:spPr bwMode="auto">
          <a:xfrm>
            <a:off x="5981446" y="1848405"/>
            <a:ext cx="216024" cy="12970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1" name="Стрелка вправо 90"/>
          <p:cNvSpPr/>
          <p:nvPr/>
        </p:nvSpPr>
        <p:spPr bwMode="auto">
          <a:xfrm>
            <a:off x="5981446" y="2352700"/>
            <a:ext cx="216024" cy="12970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2" name="Стрелка вправо 91"/>
          <p:cNvSpPr/>
          <p:nvPr/>
        </p:nvSpPr>
        <p:spPr bwMode="auto">
          <a:xfrm>
            <a:off x="5984540" y="2842089"/>
            <a:ext cx="216024" cy="12970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4" name="Прямоугольник 93"/>
          <p:cNvSpPr/>
          <p:nvPr/>
        </p:nvSpPr>
        <p:spPr bwMode="auto">
          <a:xfrm>
            <a:off x="6240959" y="1170208"/>
            <a:ext cx="2664871" cy="4606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Москва, Реутов</a:t>
            </a:r>
          </a:p>
        </p:txBody>
      </p:sp>
      <p:sp>
        <p:nvSpPr>
          <p:cNvPr id="96" name="Прямоугольник 95"/>
          <p:cNvSpPr/>
          <p:nvPr/>
        </p:nvSpPr>
        <p:spPr bwMode="auto">
          <a:xfrm>
            <a:off x="6264549" y="1742233"/>
            <a:ext cx="2627932" cy="4102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Химки, Калининград</a:t>
            </a:r>
          </a:p>
        </p:txBody>
      </p:sp>
      <p:sp>
        <p:nvSpPr>
          <p:cNvPr id="97" name="Прямоугольник 96"/>
          <p:cNvSpPr/>
          <p:nvPr/>
        </p:nvSpPr>
        <p:spPr bwMode="auto">
          <a:xfrm>
            <a:off x="6240959" y="2252100"/>
            <a:ext cx="2651523" cy="362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Дубна, Реутов</a:t>
            </a:r>
          </a:p>
        </p:txBody>
      </p:sp>
      <p:sp>
        <p:nvSpPr>
          <p:cNvPr id="98" name="Прямоугольник 97"/>
          <p:cNvSpPr/>
          <p:nvPr/>
        </p:nvSpPr>
        <p:spPr bwMode="auto">
          <a:xfrm>
            <a:off x="6264550" y="2708920"/>
            <a:ext cx="2627932" cy="5760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СПБ, Красноярск,</a:t>
            </a:r>
          </a:p>
          <a:p>
            <a:pPr marL="0" marR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Златоуст</a:t>
            </a:r>
            <a:r>
              <a:rPr lang="ru-RU" sz="2000" dirty="0" smtClean="0"/>
              <a:t>, Химки и др.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9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729" y="134209"/>
            <a:ext cx="52744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Прямоугольник 99"/>
          <p:cNvSpPr/>
          <p:nvPr/>
        </p:nvSpPr>
        <p:spPr bwMode="auto">
          <a:xfrm>
            <a:off x="6264550" y="3394475"/>
            <a:ext cx="2641280" cy="6480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Красноярск, Златоуст,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Воткинск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1" name="Стрелка вправо 100"/>
          <p:cNvSpPr/>
          <p:nvPr/>
        </p:nvSpPr>
        <p:spPr bwMode="auto">
          <a:xfrm>
            <a:off x="2682681" y="3573016"/>
            <a:ext cx="3558277" cy="127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7" name="Стрелка вправо 106"/>
          <p:cNvSpPr/>
          <p:nvPr/>
        </p:nvSpPr>
        <p:spPr bwMode="auto">
          <a:xfrm>
            <a:off x="2624815" y="4563126"/>
            <a:ext cx="3639735" cy="12601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8" name="Стрелка вправо 107"/>
          <p:cNvSpPr/>
          <p:nvPr/>
        </p:nvSpPr>
        <p:spPr bwMode="auto">
          <a:xfrm flipV="1">
            <a:off x="2638067" y="4908792"/>
            <a:ext cx="3626482" cy="13612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Стрелка вправо 108"/>
          <p:cNvSpPr/>
          <p:nvPr/>
        </p:nvSpPr>
        <p:spPr bwMode="auto">
          <a:xfrm>
            <a:off x="2640686" y="5187878"/>
            <a:ext cx="3623863" cy="12624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 bwMode="auto">
          <a:xfrm>
            <a:off x="6257875" y="4293096"/>
            <a:ext cx="2641281" cy="3960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Плесецк</a:t>
            </a:r>
          </a:p>
        </p:txBody>
      </p:sp>
      <p:sp>
        <p:nvSpPr>
          <p:cNvPr id="111" name="Прямоугольник 110"/>
          <p:cNvSpPr/>
          <p:nvPr/>
        </p:nvSpPr>
        <p:spPr bwMode="auto">
          <a:xfrm>
            <a:off x="6264551" y="4772670"/>
            <a:ext cx="2660316" cy="3496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Капустин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Яр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2" name="Прямоугольник 111"/>
          <p:cNvSpPr/>
          <p:nvPr/>
        </p:nvSpPr>
        <p:spPr bwMode="auto">
          <a:xfrm>
            <a:off x="6264551" y="5187878"/>
            <a:ext cx="2660315" cy="3960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Свободный</a:t>
            </a:r>
          </a:p>
        </p:txBody>
      </p:sp>
      <p:pic>
        <p:nvPicPr>
          <p:cNvPr id="113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26" y="4947510"/>
            <a:ext cx="420738" cy="43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>
            <a:stCxn id="79" idx="3"/>
          </p:cNvCxnSpPr>
          <p:nvPr/>
        </p:nvCxnSpPr>
        <p:spPr bwMode="auto">
          <a:xfrm flipV="1">
            <a:off x="2682682" y="5733256"/>
            <a:ext cx="665182" cy="252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Прямая со стрелкой 7"/>
          <p:cNvCxnSpPr>
            <a:stCxn id="79" idx="3"/>
          </p:cNvCxnSpPr>
          <p:nvPr/>
        </p:nvCxnSpPr>
        <p:spPr bwMode="auto">
          <a:xfrm>
            <a:off x="2682682" y="5985284"/>
            <a:ext cx="665182" cy="1800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Прямоугольник 10"/>
          <p:cNvSpPr/>
          <p:nvPr/>
        </p:nvSpPr>
        <p:spPr bwMode="auto">
          <a:xfrm>
            <a:off x="3347864" y="5661248"/>
            <a:ext cx="2633582" cy="324036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Безпилотные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 bwMode="auto">
          <a:xfrm>
            <a:off x="3347864" y="6075294"/>
            <a:ext cx="2633582" cy="324036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Пилотируемые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264551" y="5688251"/>
            <a:ext cx="2660316" cy="3420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Галицино-2</a:t>
            </a: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6264551" y="6132478"/>
            <a:ext cx="2716719" cy="2912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Королев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Моск.обл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Стрелка вправо 43"/>
          <p:cNvSpPr/>
          <p:nvPr/>
        </p:nvSpPr>
        <p:spPr bwMode="auto">
          <a:xfrm>
            <a:off x="5984540" y="5794417"/>
            <a:ext cx="216024" cy="12970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Стрелка вправо 44"/>
          <p:cNvSpPr/>
          <p:nvPr/>
        </p:nvSpPr>
        <p:spPr bwMode="auto">
          <a:xfrm>
            <a:off x="5992123" y="6188836"/>
            <a:ext cx="216024" cy="12970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58026" y="674209"/>
            <a:ext cx="8443609" cy="4711691"/>
            <a:chOff x="340859" y="674209"/>
            <a:chExt cx="8443609" cy="4711691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340859" y="674209"/>
              <a:ext cx="8443609" cy="4711691"/>
              <a:chOff x="340859" y="773794"/>
              <a:chExt cx="8443609" cy="4612106"/>
            </a:xfrm>
          </p:grpSpPr>
          <p:grpSp>
            <p:nvGrpSpPr>
              <p:cNvPr id="46" name="Группа 45"/>
              <p:cNvGrpSpPr/>
              <p:nvPr/>
            </p:nvGrpSpPr>
            <p:grpSpPr>
              <a:xfrm>
                <a:off x="340859" y="773794"/>
                <a:ext cx="8443609" cy="4612106"/>
                <a:chOff x="672299" y="1052736"/>
                <a:chExt cx="7860141" cy="4421984"/>
              </a:xfrm>
            </p:grpSpPr>
            <p:grpSp>
              <p:nvGrpSpPr>
                <p:cNvPr id="47" name="Группа 46"/>
                <p:cNvGrpSpPr/>
                <p:nvPr/>
              </p:nvGrpSpPr>
              <p:grpSpPr>
                <a:xfrm>
                  <a:off x="672299" y="1052736"/>
                  <a:ext cx="7860141" cy="4421984"/>
                  <a:chOff x="672299" y="1052736"/>
                  <a:chExt cx="7860141" cy="4421984"/>
                </a:xfrm>
              </p:grpSpPr>
              <p:pic>
                <p:nvPicPr>
                  <p:cNvPr id="62" name="Рисунок 61"/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53" t="942" r="9024" b="39829"/>
                  <a:stretch/>
                </p:blipFill>
                <p:spPr>
                  <a:xfrm>
                    <a:off x="672299" y="1052736"/>
                    <a:ext cx="7860141" cy="4421984"/>
                  </a:xfrm>
                  <a:prstGeom prst="rect">
                    <a:avLst/>
                  </a:prstGeom>
                </p:spPr>
              </p:pic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2195736" y="1052736"/>
                    <a:ext cx="4824536" cy="400110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2000" dirty="0" smtClean="0"/>
                      <a:t>Ракетно-космическая промышленность</a:t>
                    </a:r>
                    <a:endParaRPr lang="ru-RU" sz="2000" dirty="0"/>
                  </a:p>
                </p:txBody>
              </p:sp>
            </p:grpSp>
            <p:sp>
              <p:nvSpPr>
                <p:cNvPr id="49" name="Овал 48"/>
                <p:cNvSpPr/>
                <p:nvPr/>
              </p:nvSpPr>
              <p:spPr bwMode="auto">
                <a:xfrm>
                  <a:off x="2915816" y="3717032"/>
                  <a:ext cx="144016" cy="144016"/>
                </a:xfrm>
                <a:prstGeom prst="ellipse">
                  <a:avLst/>
                </a:prstGeom>
                <a:solidFill>
                  <a:srgbClr val="FFC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51" name="Овал 50"/>
                <p:cNvSpPr/>
                <p:nvPr/>
              </p:nvSpPr>
              <p:spPr bwMode="auto">
                <a:xfrm>
                  <a:off x="1907704" y="3573016"/>
                  <a:ext cx="144016" cy="144016"/>
                </a:xfrm>
                <a:prstGeom prst="ellipse">
                  <a:avLst/>
                </a:prstGeom>
                <a:solidFill>
                  <a:srgbClr val="FFC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52" name="Овал 51"/>
                <p:cNvSpPr/>
                <p:nvPr/>
              </p:nvSpPr>
              <p:spPr bwMode="auto">
                <a:xfrm>
                  <a:off x="3563888" y="4146795"/>
                  <a:ext cx="144016" cy="144016"/>
                </a:xfrm>
                <a:prstGeom prst="ellipse">
                  <a:avLst/>
                </a:prstGeom>
                <a:solidFill>
                  <a:srgbClr val="FFC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53" name="Овал 52"/>
                <p:cNvSpPr/>
                <p:nvPr/>
              </p:nvSpPr>
              <p:spPr bwMode="auto">
                <a:xfrm>
                  <a:off x="1403648" y="3128160"/>
                  <a:ext cx="144016" cy="144016"/>
                </a:xfrm>
                <a:prstGeom prst="ellipse">
                  <a:avLst/>
                </a:prstGeom>
                <a:solidFill>
                  <a:srgbClr val="FFC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54" name="Овал 53"/>
                <p:cNvSpPr/>
                <p:nvPr/>
              </p:nvSpPr>
              <p:spPr bwMode="auto">
                <a:xfrm>
                  <a:off x="4718454" y="4201631"/>
                  <a:ext cx="144016" cy="144016"/>
                </a:xfrm>
                <a:prstGeom prst="ellipse">
                  <a:avLst/>
                </a:prstGeom>
                <a:solidFill>
                  <a:srgbClr val="FFC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55" name="Овал 54"/>
                <p:cNvSpPr/>
                <p:nvPr/>
              </p:nvSpPr>
              <p:spPr bwMode="auto">
                <a:xfrm>
                  <a:off x="4788024" y="4365104"/>
                  <a:ext cx="144016" cy="144016"/>
                </a:xfrm>
                <a:prstGeom prst="ellipse">
                  <a:avLst/>
                </a:prstGeom>
                <a:solidFill>
                  <a:srgbClr val="FFC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1528653" y="3030891"/>
                  <a:ext cx="15121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 smtClean="0"/>
                    <a:t>Воронеж</a:t>
                  </a:r>
                  <a:endParaRPr lang="ru-RU" sz="1600" dirty="0"/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2044302" y="3456054"/>
                  <a:ext cx="93610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 smtClean="0"/>
                    <a:t>Самара</a:t>
                  </a:r>
                  <a:endParaRPr lang="ru-RU" sz="1600" dirty="0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3059832" y="3645024"/>
                  <a:ext cx="108012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 smtClean="0"/>
                    <a:t>Златоуст</a:t>
                  </a:r>
                  <a:endParaRPr lang="ru-RU" sz="1600" dirty="0"/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3642300" y="4049526"/>
                  <a:ext cx="7200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 smtClean="0"/>
                    <a:t>Омск</a:t>
                  </a:r>
                  <a:endParaRPr lang="ru-RU" sz="1600" dirty="0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4862470" y="4049526"/>
                  <a:ext cx="150973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 smtClean="0"/>
                    <a:t>Железногорск</a:t>
                  </a:r>
                  <a:endParaRPr lang="ru-RU" sz="1600" dirty="0"/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4932040" y="4228903"/>
                  <a:ext cx="18002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 smtClean="0"/>
                    <a:t>Красноярск</a:t>
                  </a:r>
                  <a:endParaRPr lang="ru-RU" sz="1600" dirty="0"/>
                </a:p>
              </p:txBody>
            </p:sp>
          </p:grpSp>
          <p:sp>
            <p:nvSpPr>
              <p:cNvPr id="64" name="Овал 63"/>
              <p:cNvSpPr/>
              <p:nvPr/>
            </p:nvSpPr>
            <p:spPr bwMode="auto">
              <a:xfrm>
                <a:off x="1590617" y="2628192"/>
                <a:ext cx="154706" cy="150208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14707" y="2567121"/>
                <a:ext cx="12361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Москва</a:t>
                </a:r>
                <a:endParaRPr lang="ru-RU" sz="1600" dirty="0"/>
              </a:p>
            </p:txBody>
          </p:sp>
        </p:grpSp>
        <p:sp>
          <p:nvSpPr>
            <p:cNvPr id="66" name="Овал 65"/>
            <p:cNvSpPr/>
            <p:nvPr/>
          </p:nvSpPr>
          <p:spPr bwMode="auto">
            <a:xfrm>
              <a:off x="2813068" y="2945269"/>
              <a:ext cx="154706" cy="153451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05622" y="2851555"/>
              <a:ext cx="1467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Воткинск</a:t>
              </a:r>
              <a:endParaRPr lang="ru-RU" sz="1600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Рукописные данные 17"/>
              <p14:cNvContentPartPr/>
              <p14:nvPr/>
            </p14:nvContentPartPr>
            <p14:xfrm>
              <a:off x="8795160" y="342720"/>
              <a:ext cx="360" cy="360"/>
            </p14:xfrm>
          </p:contentPart>
        </mc:Choice>
        <mc:Fallback xmlns="">
          <p:pic>
            <p:nvPicPr>
              <p:cNvPr id="18" name="Рукописные данные 1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85800" y="333360"/>
                <a:ext cx="19080" cy="1908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Группа 70"/>
          <p:cNvGrpSpPr/>
          <p:nvPr/>
        </p:nvGrpSpPr>
        <p:grpSpPr>
          <a:xfrm>
            <a:off x="241928" y="666785"/>
            <a:ext cx="8866246" cy="5360291"/>
            <a:chOff x="672298" y="1052736"/>
            <a:chExt cx="8004158" cy="4421984"/>
          </a:xfrm>
        </p:grpSpPr>
        <p:grpSp>
          <p:nvGrpSpPr>
            <p:cNvPr id="72" name="Группа 71"/>
            <p:cNvGrpSpPr/>
            <p:nvPr/>
          </p:nvGrpSpPr>
          <p:grpSpPr>
            <a:xfrm>
              <a:off x="672298" y="1052736"/>
              <a:ext cx="7860141" cy="4421984"/>
              <a:chOff x="672299" y="1052736"/>
              <a:chExt cx="7860141" cy="4421984"/>
            </a:xfrm>
          </p:grpSpPr>
          <p:pic>
            <p:nvPicPr>
              <p:cNvPr id="86" name="Рисунок 85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3" t="942" r="9024" b="39829"/>
              <a:stretch/>
            </p:blipFill>
            <p:spPr>
              <a:xfrm>
                <a:off x="672299" y="1052736"/>
                <a:ext cx="7860141" cy="4421984"/>
              </a:xfrm>
              <a:prstGeom prst="rect">
                <a:avLst/>
              </a:prstGeom>
            </p:spPr>
          </p:pic>
          <p:sp>
            <p:nvSpPr>
              <p:cNvPr id="87" name="TextBox 86"/>
              <p:cNvSpPr txBox="1"/>
              <p:nvPr/>
            </p:nvSpPr>
            <p:spPr>
              <a:xfrm>
                <a:off x="3177029" y="1052736"/>
                <a:ext cx="2990298" cy="330072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/>
                  <a:t>Космодромы и полигоны</a:t>
                </a:r>
                <a:endParaRPr lang="ru-RU" sz="2000" dirty="0"/>
              </a:p>
            </p:txBody>
          </p:sp>
        </p:grpSp>
        <p:sp>
          <p:nvSpPr>
            <p:cNvPr id="73" name="Равнобедренный треугольник 72"/>
            <p:cNvSpPr/>
            <p:nvPr/>
          </p:nvSpPr>
          <p:spPr bwMode="auto">
            <a:xfrm>
              <a:off x="1403648" y="3861048"/>
              <a:ext cx="144016" cy="216024"/>
            </a:xfrm>
            <a:prstGeom prst="triangl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5" name="Равнобедренный треугольник 74"/>
            <p:cNvSpPr/>
            <p:nvPr/>
          </p:nvSpPr>
          <p:spPr bwMode="auto">
            <a:xfrm>
              <a:off x="2555776" y="2420888"/>
              <a:ext cx="144016" cy="216024"/>
            </a:xfrm>
            <a:prstGeom prst="triangl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0" name="Равнобедренный треугольник 79"/>
            <p:cNvSpPr/>
            <p:nvPr/>
          </p:nvSpPr>
          <p:spPr bwMode="auto">
            <a:xfrm>
              <a:off x="6866548" y="4246176"/>
              <a:ext cx="144016" cy="216024"/>
            </a:xfrm>
            <a:prstGeom prst="triangle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699792" y="2420888"/>
              <a:ext cx="2592288" cy="27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Космодром «Плесецк»</a:t>
              </a:r>
              <a:endParaRPr lang="ru-RU" sz="16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547664" y="3861048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Полигон «Капустин Яр»</a:t>
              </a:r>
              <a:endParaRPr lang="ru-RU" sz="16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020271" y="4157113"/>
              <a:ext cx="16561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Космодром</a:t>
              </a:r>
            </a:p>
            <a:p>
              <a:r>
                <a:rPr lang="ru-RU" sz="1600" dirty="0" smtClean="0"/>
                <a:t>«Свободный»</a:t>
              </a:r>
              <a:endParaRPr lang="ru-RU" sz="1600" dirty="0"/>
            </a:p>
          </p:txBody>
        </p:sp>
      </p:grpSp>
      <p:pic>
        <p:nvPicPr>
          <p:cNvPr id="95" name="Picture 6" descr="C:\Documents and Settings\User\Мои документы\Мои рисунки\иконки\ico_tex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650" y="2347050"/>
            <a:ext cx="363465" cy="37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6" descr="C:\Documents and Settings\User\Мои документы\Мои рисунки\иконки\ico_tex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0" y="4044966"/>
            <a:ext cx="363465" cy="37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6" descr="C:\Documents and Settings\User\Мои документы\Мои рисунки\иконки\ico_tex.png"/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030" y="4536675"/>
            <a:ext cx="363465" cy="37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" name="Группа 103"/>
          <p:cNvGrpSpPr/>
          <p:nvPr/>
        </p:nvGrpSpPr>
        <p:grpSpPr>
          <a:xfrm>
            <a:off x="358026" y="641997"/>
            <a:ext cx="8686739" cy="3429000"/>
            <a:chOff x="106138" y="1268760"/>
            <a:chExt cx="8606322" cy="3429000"/>
          </a:xfrm>
        </p:grpSpPr>
        <p:pic>
          <p:nvPicPr>
            <p:cNvPr id="105" name="Рисунок 10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" y="1268760"/>
              <a:ext cx="4495100" cy="3429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6" name="Прямоугольник 105"/>
            <p:cNvSpPr/>
            <p:nvPr/>
          </p:nvSpPr>
          <p:spPr>
            <a:xfrm>
              <a:off x="4788024" y="1572092"/>
              <a:ext cx="3924436" cy="224676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sz="2000" dirty="0" smtClean="0"/>
                <a:t>Капустин </a:t>
              </a:r>
              <a:r>
                <a:rPr lang="ru-RU" sz="2000" dirty="0"/>
                <a:t>Яр </a:t>
              </a:r>
              <a:r>
                <a:rPr lang="ru-RU" sz="2000" dirty="0" smtClean="0"/>
                <a:t>— </a:t>
              </a:r>
              <a:r>
                <a:rPr lang="ru-RU" sz="2000" dirty="0"/>
                <a:t>ракетный </a:t>
              </a:r>
              <a:r>
                <a:rPr lang="ru-RU" sz="2000" dirty="0" smtClean="0"/>
                <a:t>военный полигон в Астраханской области. Полигон был </a:t>
              </a:r>
              <a:r>
                <a:rPr lang="ru-RU" sz="2000" dirty="0"/>
                <a:t>создан 13 мая </a:t>
              </a:r>
              <a:r>
                <a:rPr lang="ru-RU" sz="2000" dirty="0" smtClean="0"/>
                <a:t>1946 года для </a:t>
              </a:r>
              <a:r>
                <a:rPr lang="ru-RU" sz="2000" dirty="0"/>
                <a:t>испытаний </a:t>
              </a:r>
              <a:r>
                <a:rPr lang="ru-RU" sz="2000" dirty="0" smtClean="0"/>
                <a:t>первых советских баллистических ракет Площадь </a:t>
              </a:r>
              <a:r>
                <a:rPr lang="ru-RU" sz="2000" dirty="0"/>
                <a:t>полигона около 650 </a:t>
              </a:r>
              <a:r>
                <a:rPr lang="ru-RU" sz="2000" dirty="0" smtClean="0"/>
                <a:t>км²</a:t>
              </a:r>
              <a:endParaRPr lang="ru-RU" sz="2000" dirty="0"/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422828" y="631394"/>
            <a:ext cx="8670367" cy="4104457"/>
            <a:chOff x="222113" y="1340767"/>
            <a:chExt cx="8670367" cy="4104457"/>
          </a:xfrm>
        </p:grpSpPr>
        <p:sp>
          <p:nvSpPr>
            <p:cNvPr id="115" name="Прямоугольник 114"/>
            <p:cNvSpPr/>
            <p:nvPr/>
          </p:nvSpPr>
          <p:spPr>
            <a:xfrm>
              <a:off x="5364088" y="1916832"/>
              <a:ext cx="3528392" cy="286232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sz="2000" dirty="0"/>
                <a:t>Космодром </a:t>
              </a:r>
              <a:r>
                <a:rPr lang="ru-RU" sz="2000" dirty="0" smtClean="0"/>
                <a:t>Плесецк 1-й </a:t>
              </a:r>
              <a:r>
                <a:rPr lang="ru-RU" sz="2000" dirty="0"/>
                <a:t>Государственный </a:t>
              </a:r>
              <a:r>
                <a:rPr lang="ru-RU" sz="2000" dirty="0" smtClean="0"/>
                <a:t>испытательный космодром. Расположен </a:t>
              </a:r>
              <a:r>
                <a:rPr lang="ru-RU" sz="2000" dirty="0"/>
                <a:t>в 180 километрах к югу от </a:t>
              </a:r>
              <a:r>
                <a:rPr lang="ru-RU" sz="2000" dirty="0" smtClean="0"/>
                <a:t>Архангельска, возле железнодорожной </a:t>
              </a:r>
              <a:r>
                <a:rPr lang="ru-RU" sz="2000" dirty="0"/>
                <a:t>станции </a:t>
              </a:r>
              <a:r>
                <a:rPr lang="ru-RU" sz="2000" dirty="0" err="1" smtClean="0"/>
                <a:t>Плесецкая</a:t>
              </a:r>
              <a:r>
                <a:rPr lang="ru-RU" sz="2000" dirty="0" smtClean="0"/>
                <a:t>. Общая </a:t>
              </a:r>
              <a:r>
                <a:rPr lang="ru-RU" sz="2000" dirty="0"/>
                <a:t>площадь космодрома составляет 176 тысяч 200 гектаров</a:t>
              </a:r>
              <a:r>
                <a:rPr lang="ru-RU" sz="2000" dirty="0" smtClean="0"/>
                <a:t>.</a:t>
              </a:r>
              <a:r>
                <a:rPr lang="ru-RU" sz="2000" dirty="0"/>
                <a:t> </a:t>
              </a:r>
            </a:p>
          </p:txBody>
        </p:sp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13" y="1340767"/>
              <a:ext cx="5084813" cy="41044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7" name="Группа 116"/>
          <p:cNvGrpSpPr/>
          <p:nvPr/>
        </p:nvGrpSpPr>
        <p:grpSpPr>
          <a:xfrm>
            <a:off x="341212" y="624997"/>
            <a:ext cx="7027650" cy="5594673"/>
            <a:chOff x="1463035" y="858566"/>
            <a:chExt cx="7027650" cy="5377870"/>
          </a:xfrm>
        </p:grpSpPr>
        <p:sp>
          <p:nvSpPr>
            <p:cNvPr id="118" name="Прямоугольник 117"/>
            <p:cNvSpPr/>
            <p:nvPr/>
          </p:nvSpPr>
          <p:spPr>
            <a:xfrm>
              <a:off x="5292080" y="991799"/>
              <a:ext cx="3198605" cy="32316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sz="2000" dirty="0" smtClean="0"/>
                <a:t>Свободный -2-й </a:t>
              </a:r>
              <a:r>
                <a:rPr lang="ru-RU" sz="2000" dirty="0"/>
                <a:t>Государственный испытательный </a:t>
              </a:r>
              <a:r>
                <a:rPr lang="ru-RU" sz="2000" dirty="0" smtClean="0"/>
                <a:t>космодром Министерства Обороны, </a:t>
              </a:r>
              <a:r>
                <a:rPr lang="ru-RU" sz="2000" dirty="0"/>
                <a:t>расположенный в А</a:t>
              </a:r>
              <a:r>
                <a:rPr lang="ru-RU" sz="2000" dirty="0" smtClean="0"/>
                <a:t>мурской области России За </a:t>
              </a:r>
              <a:r>
                <a:rPr lang="ru-RU" sz="2000" dirty="0"/>
                <a:t>всё время существования космодрома здесь было произведено пять запусков </a:t>
              </a:r>
              <a:r>
                <a:rPr lang="ru-RU" sz="2000" dirty="0" smtClean="0"/>
                <a:t>ракет</a:t>
              </a:r>
              <a:r>
                <a:rPr lang="ru-RU" dirty="0" smtClean="0"/>
                <a:t>. </a:t>
              </a:r>
              <a:endParaRPr lang="ru-RU" dirty="0"/>
            </a:p>
          </p:txBody>
        </p:sp>
        <p:pic>
          <p:nvPicPr>
            <p:cNvPr id="119" name="Рисунок 118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035" y="858566"/>
              <a:ext cx="3348372" cy="53778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Рукописные данные 4"/>
              <p14:cNvContentPartPr/>
              <p14:nvPr/>
            </p14:nvContentPartPr>
            <p14:xfrm>
              <a:off x="1362960" y="5117760"/>
              <a:ext cx="360" cy="360"/>
            </p14:xfrm>
          </p:contentPart>
        </mc:Choice>
        <mc:Fallback xmlns="">
          <p:pic>
            <p:nvPicPr>
              <p:cNvPr id="5" name="Рукописные данные 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53600" y="510840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" name="Рукописные данные 6"/>
              <p14:cNvContentPartPr/>
              <p14:nvPr/>
            </p14:nvContentPartPr>
            <p14:xfrm>
              <a:off x="1414440" y="5109120"/>
              <a:ext cx="360" cy="360"/>
            </p14:xfrm>
          </p:contentPart>
        </mc:Choice>
        <mc:Fallback xmlns="">
          <p:pic>
            <p:nvPicPr>
              <p:cNvPr id="7" name="Рукописные данные 6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05080" y="50997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967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94" grpId="0" animBg="1"/>
      <p:bldP spid="96" grpId="0" animBg="1"/>
      <p:bldP spid="97" grpId="0" animBg="1"/>
      <p:bldP spid="98" grpId="0" animBg="1"/>
      <p:bldP spid="100" grpId="0" animBg="1"/>
      <p:bldP spid="110" grpId="0" animBg="1"/>
      <p:bldP spid="111" grpId="0" animBg="1"/>
      <p:bldP spid="112" grpId="0" animBg="1"/>
      <p:bldP spid="1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>
            <a:hlinkClick r:id="rId3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sp>
        <p:nvSpPr>
          <p:cNvPr id="3" name="Умножение 2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787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Бронетанковая промышленность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836712"/>
            <a:ext cx="3672408" cy="470898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Предприятия отрасли металлоемкие, поэтому расположены вблизи металлургических баз.</a:t>
            </a:r>
          </a:p>
          <a:p>
            <a:endParaRPr lang="ru-RU" sz="2000" dirty="0" smtClean="0"/>
          </a:p>
          <a:p>
            <a:r>
              <a:rPr lang="ru-RU" sz="2000" dirty="0" smtClean="0"/>
              <a:t>Производство танков:</a:t>
            </a:r>
          </a:p>
          <a:p>
            <a:r>
              <a:rPr lang="ru-RU" sz="2000" dirty="0" smtClean="0"/>
              <a:t>-Омск</a:t>
            </a:r>
          </a:p>
          <a:p>
            <a:r>
              <a:rPr lang="ru-RU" sz="2000" dirty="0" smtClean="0"/>
              <a:t>-Нижний Тагил.</a:t>
            </a:r>
          </a:p>
          <a:p>
            <a:endParaRPr lang="ru-RU" sz="2000" dirty="0" smtClean="0"/>
          </a:p>
          <a:p>
            <a:r>
              <a:rPr lang="ru-RU" sz="2000" dirty="0" smtClean="0"/>
              <a:t>Производство бронетранспортеров:</a:t>
            </a:r>
          </a:p>
          <a:p>
            <a:r>
              <a:rPr lang="ru-RU" sz="2000" dirty="0" smtClean="0"/>
              <a:t>-Арзамас.</a:t>
            </a:r>
          </a:p>
          <a:p>
            <a:endParaRPr lang="ru-RU" sz="2000" dirty="0" smtClean="0"/>
          </a:p>
          <a:p>
            <a:r>
              <a:rPr lang="ru-RU" sz="2000" dirty="0" smtClean="0"/>
              <a:t>Боевые машины пехоты</a:t>
            </a:r>
          </a:p>
          <a:p>
            <a:r>
              <a:rPr lang="ru-RU" sz="2000" dirty="0" smtClean="0"/>
              <a:t>-Курган.</a:t>
            </a:r>
            <a:endParaRPr lang="ru-RU" sz="20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251520" y="836713"/>
            <a:ext cx="4228783" cy="5472607"/>
            <a:chOff x="251520" y="836713"/>
            <a:chExt cx="4228783" cy="5472607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836713"/>
              <a:ext cx="4228783" cy="2880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3717033"/>
              <a:ext cx="4228783" cy="25922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5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95" y="5123533"/>
            <a:ext cx="412345" cy="42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340859" y="734102"/>
            <a:ext cx="8443609" cy="4968552"/>
            <a:chOff x="758941" y="836712"/>
            <a:chExt cx="7567326" cy="4176464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4" b="41794"/>
            <a:stretch/>
          </p:blipFill>
          <p:spPr>
            <a:xfrm>
              <a:off x="758941" y="836712"/>
              <a:ext cx="7567326" cy="41764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1285391" y="2755666"/>
              <a:ext cx="9414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Арзамас</a:t>
              </a:r>
              <a:endParaRPr lang="ru-RU" sz="160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123729" y="836713"/>
              <a:ext cx="4572508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Бронетанковая промышленность</a:t>
              </a:r>
              <a:endParaRPr lang="ru-RU" sz="20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93568" y="3733870"/>
              <a:ext cx="9164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Омск</a:t>
              </a:r>
              <a:endParaRPr lang="ru-RU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74429" y="3498514"/>
              <a:ext cx="12781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Курган</a:t>
              </a:r>
              <a:endParaRPr lang="ru-RU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23729" y="3058857"/>
              <a:ext cx="884190" cy="491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Нижний Тагил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7139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>
            <a:hlinkClick r:id="rId3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sp>
        <p:nvSpPr>
          <p:cNvPr id="3" name="Умножение 2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7878"/>
            <a:ext cx="8928992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Производство стрелкового  и артиллерийского оружия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840" y="2448761"/>
            <a:ext cx="2808312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/>
              <a:t>Калашников М.Т.</a:t>
            </a:r>
            <a:endParaRPr lang="ru-RU" sz="18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919" y="1017893"/>
            <a:ext cx="2102146" cy="3352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92080" y="1017893"/>
            <a:ext cx="3600400" cy="501675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Главные конструкторские центры стрелкового оружия размещены в г. Климовске (Московская область), а артиллерийского  оружия в Москве.</a:t>
            </a:r>
          </a:p>
          <a:p>
            <a:r>
              <a:rPr lang="ru-RU" sz="2000" dirty="0" smtClean="0"/>
              <a:t>Самый выпускаемый вид стрелкового оружия –автомат  Калашникова.</a:t>
            </a:r>
          </a:p>
          <a:p>
            <a:r>
              <a:rPr lang="ru-RU" sz="2000" dirty="0" smtClean="0"/>
              <a:t>Главными производителями стрелкового оружия являются Тула, Ковров Ижевск и Вятские Поляны. </a:t>
            </a:r>
          </a:p>
          <a:p>
            <a:r>
              <a:rPr lang="ru-RU" sz="2000" dirty="0" smtClean="0"/>
              <a:t>Производство артиллерийского оружия сосредоточено на Урале (Екатеринбурге, Перми).</a:t>
            </a:r>
            <a:endParaRPr lang="ru-RU" sz="2000" dirty="0"/>
          </a:p>
        </p:txBody>
      </p:sp>
      <p:pic>
        <p:nvPicPr>
          <p:cNvPr id="20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91" y="522885"/>
            <a:ext cx="412345" cy="42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251521" y="994712"/>
            <a:ext cx="4896544" cy="5314608"/>
            <a:chOff x="251521" y="994712"/>
            <a:chExt cx="4896544" cy="5314608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251521" y="994712"/>
              <a:ext cx="4896544" cy="5314608"/>
              <a:chOff x="251520" y="994712"/>
              <a:chExt cx="5256585" cy="5314608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520" y="1017893"/>
                <a:ext cx="2808312" cy="18002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520" y="2818093"/>
                <a:ext cx="2810668" cy="169102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816" y="4509120"/>
                <a:ext cx="2805372" cy="18002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2188" y="4370693"/>
                <a:ext cx="2445917" cy="193862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5919" y="994712"/>
                <a:ext cx="2462186" cy="33528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269840" y="2469866"/>
              <a:ext cx="2555639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Калашников М.Т</a:t>
              </a:r>
              <a:endParaRPr lang="ru-RU" sz="2000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24604" y="1017893"/>
            <a:ext cx="7807836" cy="4643054"/>
            <a:chOff x="672300" y="1017894"/>
            <a:chExt cx="7807836" cy="4643054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7" r="7732" b="40404"/>
            <a:stretch/>
          </p:blipFill>
          <p:spPr>
            <a:xfrm>
              <a:off x="672300" y="1017894"/>
              <a:ext cx="7807836" cy="4643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1043608" y="1017894"/>
              <a:ext cx="7056784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Производство стрелкового и артиллерийского оружия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69646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>
            <a:hlinkClick r:id="rId3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sp>
        <p:nvSpPr>
          <p:cNvPr id="3" name="Умножение 2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787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Производство боеприпасов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45532" y="703929"/>
            <a:ext cx="4752528" cy="5615087"/>
            <a:chOff x="245532" y="703929"/>
            <a:chExt cx="4752528" cy="561508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32" y="3488946"/>
              <a:ext cx="4752528" cy="28300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32" y="703929"/>
              <a:ext cx="4752528" cy="27850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5148064" y="703929"/>
            <a:ext cx="3744416" cy="409342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Отрасль включает:</a:t>
            </a:r>
          </a:p>
          <a:p>
            <a:r>
              <a:rPr lang="ru-RU" sz="2000" dirty="0" smtClean="0"/>
              <a:t>-производство взрывчатых веществ(химические заводы)</a:t>
            </a:r>
          </a:p>
          <a:p>
            <a:r>
              <a:rPr lang="ru-RU" sz="2000" dirty="0" smtClean="0"/>
              <a:t>-сборка боеприпасов (машиностроительные заводы)</a:t>
            </a:r>
          </a:p>
          <a:p>
            <a:r>
              <a:rPr lang="ru-RU" sz="2000" dirty="0" smtClean="0"/>
              <a:t>Разработка новых видов боеприпасов сосредоточена в Москве и Московской области.</a:t>
            </a:r>
          </a:p>
          <a:p>
            <a:r>
              <a:rPr lang="ru-RU" sz="2000" dirty="0"/>
              <a:t>Производство боеприпасов </a:t>
            </a:r>
            <a:r>
              <a:rPr lang="ru-RU" sz="2000" dirty="0" smtClean="0"/>
              <a:t>расположено </a:t>
            </a:r>
            <a:r>
              <a:rPr lang="ru-RU" sz="2000" dirty="0"/>
              <a:t>во многих районах страны.</a:t>
            </a:r>
          </a:p>
          <a:p>
            <a:endParaRPr lang="ru-RU" sz="2000" dirty="0" smtClean="0"/>
          </a:p>
          <a:p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10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61048"/>
            <a:ext cx="412345" cy="42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611560" y="713615"/>
            <a:ext cx="7992888" cy="4813303"/>
            <a:chOff x="539552" y="703928"/>
            <a:chExt cx="7992888" cy="481330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96" b="42024"/>
            <a:stretch/>
          </p:blipFill>
          <p:spPr>
            <a:xfrm>
              <a:off x="539552" y="703928"/>
              <a:ext cx="7992888" cy="481330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43808" y="703929"/>
              <a:ext cx="3960440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Производство боеприпасов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672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>
            <a:hlinkClick r:id="rId3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sp>
        <p:nvSpPr>
          <p:cNvPr id="3" name="Умножение 2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787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Конверсия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648036"/>
            <a:ext cx="8640960" cy="255454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Конверсия ВПК </a:t>
            </a:r>
            <a:r>
              <a:rPr lang="ru-RU" sz="2000" dirty="0" smtClean="0"/>
              <a:t>–это перевод военного производства на выпуск гражданской продукции.</a:t>
            </a:r>
          </a:p>
          <a:p>
            <a:r>
              <a:rPr lang="ru-RU" sz="2000" dirty="0" smtClean="0"/>
              <a:t>Конверсия необходима так как:</a:t>
            </a:r>
          </a:p>
          <a:p>
            <a:r>
              <a:rPr lang="ru-RU" sz="2000" dirty="0" smtClean="0"/>
              <a:t>-прежние объемы производства вооружения экономически нецелесообразны</a:t>
            </a:r>
          </a:p>
          <a:p>
            <a:r>
              <a:rPr lang="ru-RU" sz="2000" dirty="0" smtClean="0"/>
              <a:t>-изменились задачи вооруженных сил России.</a:t>
            </a:r>
          </a:p>
          <a:p>
            <a:r>
              <a:rPr lang="ru-RU" sz="2000" dirty="0" smtClean="0"/>
              <a:t>При проведении конверсии необходимо сохранить:</a:t>
            </a:r>
          </a:p>
          <a:p>
            <a:r>
              <a:rPr lang="ru-RU" sz="2000" dirty="0" smtClean="0"/>
              <a:t>-квалифицированные кадры</a:t>
            </a:r>
          </a:p>
          <a:p>
            <a:r>
              <a:rPr lang="ru-RU" sz="2000" dirty="0" smtClean="0"/>
              <a:t>-производство наиболее эффективных видов военной техники.</a:t>
            </a:r>
            <a:endParaRPr lang="ru-RU" sz="2000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672299" y="3320341"/>
            <a:ext cx="7860141" cy="3556174"/>
            <a:chOff x="672299" y="3320341"/>
            <a:chExt cx="7860141" cy="355617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99" y="3320341"/>
              <a:ext cx="3949171" cy="35561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672299" y="6451658"/>
              <a:ext cx="3949171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Кварцевый аппарат</a:t>
              </a:r>
              <a:endParaRPr lang="ru-RU" sz="2000" dirty="0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500" y="3320341"/>
              <a:ext cx="3896940" cy="30964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08004" y="6416809"/>
              <a:ext cx="39109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Мини-погрузчик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4974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2787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Проблемы и перспективы развития ВПК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215003"/>
              </p:ext>
            </p:extLst>
          </p:nvPr>
        </p:nvGraphicFramePr>
        <p:xfrm>
          <a:off x="251520" y="836712"/>
          <a:ext cx="864096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Проблемы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Перспективы развития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216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1.Проблема технического перевооружения военной промышленности.</a:t>
                      </a:r>
                    </a:p>
                    <a:p>
                      <a:pPr algn="l"/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2.Проблема конверсии технологий и производств.</a:t>
                      </a:r>
                    </a:p>
                    <a:p>
                      <a:pPr algn="l"/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3.Проблема квалифицированных кадров. Острая нехватка людей с высокой квалификацией.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1.Сохранение научных школ, работающих на оборону. Разработка передовых технологий  и перспективных военно-технических программ.</a:t>
                      </a:r>
                    </a:p>
                    <a:p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2.Предприятия ВПК  будут существовать как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инновационно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-технические центры.</a:t>
                      </a:r>
                    </a:p>
                    <a:p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3.Развитие разработки и производства</a:t>
                      </a:r>
                    </a:p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наиболее эффективных видов военной техники.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5" name="Нашивка 4">
            <a:hlinkClick r:id="rId3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sp>
        <p:nvSpPr>
          <p:cNvPr id="6" name="Умножение 5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Picture 4" descr="C:\Documents and Settings\User\Мои документы\Мои рисунки\иконки\ico_ani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856074"/>
            <a:ext cx="412767" cy="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33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ашивка 19">
            <a:hlinkClick r:id="" action="ppaction://hlinkshowjump?jump=nextslide"/>
          </p:cNvPr>
          <p:cNvSpPr/>
          <p:nvPr/>
        </p:nvSpPr>
        <p:spPr bwMode="auto">
          <a:xfrm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345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25612165"/>
              </p:ext>
            </p:extLst>
          </p:nvPr>
        </p:nvGraphicFramePr>
        <p:xfrm>
          <a:off x="971600" y="548680"/>
          <a:ext cx="710411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Умножение 6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Скругленный прямоугольник 3">
            <a:hlinkClick r:id="rId8" action="ppaction://hlinksldjump"/>
          </p:cNvPr>
          <p:cNvSpPr/>
          <p:nvPr/>
        </p:nvSpPr>
        <p:spPr bwMode="auto">
          <a:xfrm>
            <a:off x="1440999" y="646331"/>
            <a:ext cx="6552728" cy="36004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Прямоугольник 1">
            <a:hlinkClick r:id="rId9" action="ppaction://hlinksldjump"/>
          </p:cNvPr>
          <p:cNvSpPr/>
          <p:nvPr/>
        </p:nvSpPr>
        <p:spPr bwMode="auto">
          <a:xfrm>
            <a:off x="1439652" y="1164746"/>
            <a:ext cx="6624736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Скругленный прямоугольник 5">
            <a:hlinkClick r:id="rId10" action="ppaction://hlinksldjump"/>
          </p:cNvPr>
          <p:cNvSpPr/>
          <p:nvPr/>
        </p:nvSpPr>
        <p:spPr bwMode="auto">
          <a:xfrm>
            <a:off x="1510942" y="1844824"/>
            <a:ext cx="6552728" cy="50405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Скругленный прямоугольник 4">
            <a:hlinkClick r:id="rId11" action="ppaction://hlinksldjump"/>
          </p:cNvPr>
          <p:cNvSpPr/>
          <p:nvPr/>
        </p:nvSpPr>
        <p:spPr bwMode="auto">
          <a:xfrm>
            <a:off x="1671173" y="2845108"/>
            <a:ext cx="6336704" cy="439875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Скругленный прямоугольник 9">
            <a:hlinkClick r:id="rId11" action="ppaction://hlinksldjump"/>
          </p:cNvPr>
          <p:cNvSpPr/>
          <p:nvPr/>
        </p:nvSpPr>
        <p:spPr bwMode="auto">
          <a:xfrm>
            <a:off x="1510942" y="2492896"/>
            <a:ext cx="6552728" cy="432048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Скругленный прямоугольник 10">
            <a:hlinkClick r:id="rId12" action="ppaction://hlinksldjump"/>
          </p:cNvPr>
          <p:cNvSpPr/>
          <p:nvPr/>
        </p:nvSpPr>
        <p:spPr bwMode="auto">
          <a:xfrm>
            <a:off x="1510942" y="3212976"/>
            <a:ext cx="6552728" cy="432048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1510942" y="5085184"/>
            <a:ext cx="6553446" cy="50405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1510942" y="4437112"/>
            <a:ext cx="6552728" cy="432048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1510942" y="3752322"/>
            <a:ext cx="6552728" cy="46876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Скругленный прямоугольник 17">
            <a:hlinkClick r:id="rId13" action="ppaction://hlinksldjump"/>
          </p:cNvPr>
          <p:cNvSpPr/>
          <p:nvPr/>
        </p:nvSpPr>
        <p:spPr bwMode="auto">
          <a:xfrm>
            <a:off x="1510942" y="3752322"/>
            <a:ext cx="6552728" cy="540774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Скругленный прямоугольник 18">
            <a:hlinkClick r:id="rId14" action="ppaction://hlinksldjump"/>
          </p:cNvPr>
          <p:cNvSpPr/>
          <p:nvPr/>
        </p:nvSpPr>
        <p:spPr bwMode="auto">
          <a:xfrm>
            <a:off x="1510942" y="4437112"/>
            <a:ext cx="6553446" cy="432048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Скругленный прямоугольник 20">
            <a:hlinkClick r:id="rId15" action="ppaction://hlinksldjump"/>
          </p:cNvPr>
          <p:cNvSpPr/>
          <p:nvPr/>
        </p:nvSpPr>
        <p:spPr bwMode="auto">
          <a:xfrm>
            <a:off x="1510942" y="5085184"/>
            <a:ext cx="6552728" cy="50405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Нашивка 21">
            <a:hlinkClick r:id="rId16" action="ppaction://hlinksldjump"/>
          </p:cNvPr>
          <p:cNvSpPr/>
          <p:nvPr/>
        </p:nvSpPr>
        <p:spPr bwMode="auto">
          <a:xfrm rot="10800000">
            <a:off x="8010779" y="6472237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1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>
            <a:hlinkClick r:id="rId5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pic>
        <p:nvPicPr>
          <p:cNvPr id="2" name="На вооружение ВВС поступит новый бомбардировщик 00_00_00-00_00_25 [Низкое качество (меньше)]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8680"/>
            <a:ext cx="7200800" cy="576064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5" name="Умножение 4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13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787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Выводы: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677887"/>
            <a:ext cx="8568952" cy="378565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1.Потребность в продукции ВПК определяется  в основном государством, исходя из оборонительных  и экономических возможностей.</a:t>
            </a:r>
          </a:p>
          <a:p>
            <a:endParaRPr lang="ru-RU" sz="2000" dirty="0" smtClean="0"/>
          </a:p>
          <a:p>
            <a:r>
              <a:rPr lang="ru-RU" sz="2000" dirty="0" smtClean="0"/>
              <a:t>2.Для размещения предприятий ВПК большое значение имеет военно-стратегический фактор.</a:t>
            </a:r>
          </a:p>
          <a:p>
            <a:endParaRPr lang="ru-RU" sz="2000" dirty="0" smtClean="0"/>
          </a:p>
          <a:p>
            <a:r>
              <a:rPr lang="ru-RU" sz="2000" dirty="0" smtClean="0"/>
              <a:t>3.Наибольшее количество предприятий ВПК России размещено на Урале (Свердловская обл., Пермский край, республика Удмуртия) и Поволжье.</a:t>
            </a:r>
          </a:p>
          <a:p>
            <a:endParaRPr lang="ru-RU" sz="2000" dirty="0" smtClean="0"/>
          </a:p>
          <a:p>
            <a:r>
              <a:rPr lang="ru-RU" sz="2000" dirty="0" smtClean="0"/>
              <a:t>4.Большинство научно-исследовательских и конструкторских организаций оборонного профиля находится в Москве, Московской области и Санкт-Петербурге под защитой  системы противоракетной обороны.</a:t>
            </a:r>
            <a:endParaRPr lang="ru-RU" sz="2000" dirty="0"/>
          </a:p>
        </p:txBody>
      </p:sp>
      <p:sp>
        <p:nvSpPr>
          <p:cNvPr id="4" name="Нашивка 3">
            <a:hlinkClick r:id="rId3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sp>
        <p:nvSpPr>
          <p:cNvPr id="5" name="Умножение 4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98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787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Практикум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Умножение 2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859" y="674209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 контурную карту нанести центры ракетно-космической промышленности и космодромы России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1392434"/>
            <a:ext cx="2088232" cy="40011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Образец</a:t>
            </a:r>
            <a:endParaRPr lang="ru-RU" sz="2000" dirty="0"/>
          </a:p>
        </p:txBody>
      </p:sp>
      <p:sp>
        <p:nvSpPr>
          <p:cNvPr id="39" name="TextBox 38"/>
          <p:cNvSpPr txBox="1"/>
          <p:nvPr/>
        </p:nvSpPr>
        <p:spPr>
          <a:xfrm>
            <a:off x="6843680" y="5120003"/>
            <a:ext cx="1400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52" name="Группа 51"/>
          <p:cNvGrpSpPr/>
          <p:nvPr/>
        </p:nvGrpSpPr>
        <p:grpSpPr>
          <a:xfrm>
            <a:off x="605226" y="1916832"/>
            <a:ext cx="8287254" cy="4502641"/>
            <a:chOff x="605226" y="1916832"/>
            <a:chExt cx="8287254" cy="4502641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605226" y="1916832"/>
              <a:ext cx="8287254" cy="4502641"/>
              <a:chOff x="605226" y="1916832"/>
              <a:chExt cx="8287254" cy="4502641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605226" y="1916832"/>
                <a:ext cx="7860141" cy="4502641"/>
                <a:chOff x="672299" y="1052736"/>
                <a:chExt cx="7860141" cy="4421984"/>
              </a:xfrm>
            </p:grpSpPr>
            <p:grpSp>
              <p:nvGrpSpPr>
                <p:cNvPr id="9" name="Группа 8"/>
                <p:cNvGrpSpPr/>
                <p:nvPr/>
              </p:nvGrpSpPr>
              <p:grpSpPr>
                <a:xfrm>
                  <a:off x="672299" y="1052736"/>
                  <a:ext cx="7860141" cy="4421984"/>
                  <a:chOff x="672299" y="1052736"/>
                  <a:chExt cx="7860141" cy="4421984"/>
                </a:xfrm>
              </p:grpSpPr>
              <p:pic>
                <p:nvPicPr>
                  <p:cNvPr id="22" name="Рисунок 21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53" t="942" r="9024" b="39829"/>
                  <a:stretch/>
                </p:blipFill>
                <p:spPr>
                  <a:xfrm>
                    <a:off x="672299" y="1052736"/>
                    <a:ext cx="7860141" cy="4421984"/>
                  </a:xfrm>
                  <a:prstGeom prst="rect">
                    <a:avLst/>
                  </a:prstGeom>
                </p:spPr>
              </p:pic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2195736" y="1052736"/>
                    <a:ext cx="4824536" cy="400110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2000" dirty="0" smtClean="0"/>
                      <a:t>Ракетно-космическая промышленность</a:t>
                    </a:r>
                    <a:endParaRPr lang="ru-RU" sz="2000" dirty="0"/>
                  </a:p>
                </p:txBody>
              </p:sp>
            </p:grpSp>
            <p:sp>
              <p:nvSpPr>
                <p:cNvPr id="10" name="Овал 9"/>
                <p:cNvSpPr/>
                <p:nvPr/>
              </p:nvSpPr>
              <p:spPr bwMode="auto">
                <a:xfrm>
                  <a:off x="2915816" y="3717032"/>
                  <a:ext cx="144016" cy="144016"/>
                </a:xfrm>
                <a:prstGeom prst="ellipse">
                  <a:avLst/>
                </a:prstGeom>
                <a:solidFill>
                  <a:srgbClr val="FFC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1" name="Овал 10"/>
                <p:cNvSpPr/>
                <p:nvPr/>
              </p:nvSpPr>
              <p:spPr bwMode="auto">
                <a:xfrm>
                  <a:off x="1907704" y="3573016"/>
                  <a:ext cx="144016" cy="144016"/>
                </a:xfrm>
                <a:prstGeom prst="ellipse">
                  <a:avLst/>
                </a:prstGeom>
                <a:solidFill>
                  <a:srgbClr val="FFC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2" name="Овал 11"/>
                <p:cNvSpPr/>
                <p:nvPr/>
              </p:nvSpPr>
              <p:spPr bwMode="auto">
                <a:xfrm>
                  <a:off x="3563888" y="4146795"/>
                  <a:ext cx="144016" cy="144016"/>
                </a:xfrm>
                <a:prstGeom prst="ellipse">
                  <a:avLst/>
                </a:prstGeom>
                <a:solidFill>
                  <a:srgbClr val="FFC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3" name="Овал 12"/>
                <p:cNvSpPr/>
                <p:nvPr/>
              </p:nvSpPr>
              <p:spPr bwMode="auto">
                <a:xfrm>
                  <a:off x="1403648" y="3128160"/>
                  <a:ext cx="144016" cy="144016"/>
                </a:xfrm>
                <a:prstGeom prst="ellipse">
                  <a:avLst/>
                </a:prstGeom>
                <a:solidFill>
                  <a:srgbClr val="FFC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4" name="Овал 13"/>
                <p:cNvSpPr/>
                <p:nvPr/>
              </p:nvSpPr>
              <p:spPr bwMode="auto">
                <a:xfrm>
                  <a:off x="4718454" y="4201631"/>
                  <a:ext cx="144016" cy="144016"/>
                </a:xfrm>
                <a:prstGeom prst="ellipse">
                  <a:avLst/>
                </a:prstGeom>
                <a:solidFill>
                  <a:srgbClr val="FFC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5" name="Овал 14"/>
                <p:cNvSpPr/>
                <p:nvPr/>
              </p:nvSpPr>
              <p:spPr bwMode="auto">
                <a:xfrm>
                  <a:off x="4788024" y="4365104"/>
                  <a:ext cx="144016" cy="144016"/>
                </a:xfrm>
                <a:prstGeom prst="ellipse">
                  <a:avLst/>
                </a:prstGeom>
                <a:solidFill>
                  <a:srgbClr val="FFC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528653" y="3030891"/>
                  <a:ext cx="15121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 smtClean="0"/>
                    <a:t>Воронеж</a:t>
                  </a:r>
                  <a:endParaRPr lang="ru-RU" sz="1600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044302" y="3456054"/>
                  <a:ext cx="93610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 smtClean="0"/>
                    <a:t>Самара</a:t>
                  </a:r>
                  <a:endParaRPr lang="ru-RU" sz="16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3059832" y="3645024"/>
                  <a:ext cx="108012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 smtClean="0"/>
                    <a:t>Златоуст</a:t>
                  </a:r>
                  <a:endParaRPr lang="ru-RU" sz="1600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642300" y="4049526"/>
                  <a:ext cx="7200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 smtClean="0"/>
                    <a:t>Омск</a:t>
                  </a:r>
                  <a:endParaRPr lang="ru-RU" sz="1600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4862470" y="4049526"/>
                  <a:ext cx="150973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 smtClean="0"/>
                    <a:t>Железногорск</a:t>
                  </a:r>
                  <a:endParaRPr lang="ru-RU" sz="1600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4932040" y="4228903"/>
                  <a:ext cx="18002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 smtClean="0"/>
                    <a:t>Красноярск</a:t>
                  </a:r>
                  <a:endParaRPr lang="ru-RU" sz="1600" dirty="0"/>
                </a:p>
              </p:txBody>
            </p:sp>
          </p:grpSp>
          <p:sp>
            <p:nvSpPr>
              <p:cNvPr id="34" name="Равнобедренный треугольник 33"/>
              <p:cNvSpPr/>
              <p:nvPr/>
            </p:nvSpPr>
            <p:spPr bwMode="auto">
              <a:xfrm>
                <a:off x="1268042" y="4720796"/>
                <a:ext cx="159527" cy="266638"/>
              </a:xfrm>
              <a:prstGeom prst="triangle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5" name="Равнобедренный треугольник 34"/>
              <p:cNvSpPr/>
              <p:nvPr/>
            </p:nvSpPr>
            <p:spPr bwMode="auto">
              <a:xfrm>
                <a:off x="2465085" y="3352216"/>
                <a:ext cx="159527" cy="266638"/>
              </a:xfrm>
              <a:prstGeom prst="triangle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6" name="Равнобедренный треугольник 35"/>
              <p:cNvSpPr/>
              <p:nvPr/>
            </p:nvSpPr>
            <p:spPr bwMode="auto">
              <a:xfrm>
                <a:off x="6684153" y="5115227"/>
                <a:ext cx="159527" cy="266638"/>
              </a:xfrm>
              <a:prstGeom prst="triangle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631252" y="3318646"/>
                <a:ext cx="13106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Плесецк</a:t>
                </a:r>
                <a:endParaRPr lang="ru-RU" sz="1600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843680" y="5146384"/>
                <a:ext cx="2048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Свободный</a:t>
                </a:r>
                <a:endParaRPr lang="ru-RU" sz="16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461580" y="4777319"/>
                <a:ext cx="15311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Капустин Яр</a:t>
                </a:r>
                <a:endParaRPr lang="ru-RU" sz="1600" dirty="0"/>
              </a:p>
            </p:txBody>
          </p:sp>
        </p:grpSp>
        <p:grpSp>
          <p:nvGrpSpPr>
            <p:cNvPr id="51" name="Группа 50"/>
            <p:cNvGrpSpPr/>
            <p:nvPr/>
          </p:nvGrpSpPr>
          <p:grpSpPr>
            <a:xfrm>
              <a:off x="613328" y="5343072"/>
              <a:ext cx="2598622" cy="1015663"/>
              <a:chOff x="613328" y="5343072"/>
              <a:chExt cx="2598622" cy="1015663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13328" y="5343072"/>
                <a:ext cx="2598622" cy="101566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 smtClean="0"/>
                  <a:t>Условные знаки:</a:t>
                </a:r>
              </a:p>
              <a:p>
                <a:pPr algn="ctr"/>
                <a:endParaRPr lang="ru-RU" sz="2000" dirty="0" smtClean="0"/>
              </a:p>
              <a:p>
                <a:pPr algn="ctr"/>
                <a:endParaRPr lang="ru-RU" sz="2000" dirty="0"/>
              </a:p>
            </p:txBody>
          </p:sp>
          <p:sp>
            <p:nvSpPr>
              <p:cNvPr id="45" name="Овал 44"/>
              <p:cNvSpPr/>
              <p:nvPr/>
            </p:nvSpPr>
            <p:spPr bwMode="auto">
              <a:xfrm>
                <a:off x="672299" y="5697015"/>
                <a:ext cx="155285" cy="180257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8" name="Равнобедренный треугольник 47"/>
              <p:cNvSpPr/>
              <p:nvPr/>
            </p:nvSpPr>
            <p:spPr bwMode="auto">
              <a:xfrm>
                <a:off x="672298" y="6021288"/>
                <a:ext cx="155285" cy="288032"/>
              </a:xfrm>
              <a:prstGeom prst="triangle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27584" y="5697015"/>
                <a:ext cx="23843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Центры производства</a:t>
                </a:r>
                <a:endParaRPr lang="ru-RU" sz="1600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27584" y="5996027"/>
                <a:ext cx="23843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Космодромы</a:t>
                </a:r>
                <a:endParaRPr lang="ru-RU" sz="1600" dirty="0"/>
              </a:p>
            </p:txBody>
          </p:sp>
        </p:grpSp>
      </p:grpSp>
      <p:sp>
        <p:nvSpPr>
          <p:cNvPr id="53" name="Нашивка 52">
            <a:hlinkClick r:id="rId4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787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Вопросы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21499355"/>
              </p:ext>
            </p:extLst>
          </p:nvPr>
        </p:nvGraphicFramePr>
        <p:xfrm>
          <a:off x="546962" y="843620"/>
          <a:ext cx="8072494" cy="546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 bwMode="auto">
          <a:xfrm>
            <a:off x="1468416" y="887524"/>
            <a:ext cx="7116407" cy="936104"/>
          </a:xfrm>
          <a:prstGeom prst="roundRect">
            <a:avLst>
              <a:gd name="adj" fmla="val 7036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ВПК-это совокупность промышленных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предприятий и</a:t>
            </a:r>
          </a:p>
          <a:p>
            <a:pPr marL="0" marR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учреждений науки и техники, производящих военную технику</a:t>
            </a:r>
          </a:p>
          <a:p>
            <a:pPr marL="0" marR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/>
              <a:t>б</a:t>
            </a:r>
            <a:r>
              <a:rPr lang="ru-RU" sz="2000" dirty="0" smtClean="0"/>
              <a:t>оеприпасы  и оружие.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576" y="1124744"/>
            <a:ext cx="504056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84386" y="2276872"/>
            <a:ext cx="504056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4386" y="3264793"/>
            <a:ext cx="504056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1854" y="5589240"/>
            <a:ext cx="504056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5576" y="4437112"/>
            <a:ext cx="504056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4</a:t>
            </a: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1468416" y="1972988"/>
            <a:ext cx="7128792" cy="936104"/>
          </a:xfrm>
          <a:prstGeom prst="roundRect">
            <a:avLst>
              <a:gd name="adj" fmla="val 12540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Перевод военного производства на выпуск гражданской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Продукции.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1468416" y="3068960"/>
            <a:ext cx="7128792" cy="1008112"/>
          </a:xfrm>
          <a:prstGeom prst="roundRect">
            <a:avLst>
              <a:gd name="adj" fmla="val 7724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Бронетанковая промышленность.</a:t>
            </a: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1456031" y="4163888"/>
            <a:ext cx="7128792" cy="1008112"/>
          </a:xfrm>
          <a:prstGeom prst="roundRect">
            <a:avLst>
              <a:gd name="adj" fmla="val 7724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Безопасность размещения, принцип дублирования,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/>
              <a:t>к</a:t>
            </a:r>
            <a:r>
              <a:rPr lang="ru-RU" sz="2000" dirty="0" smtClean="0"/>
              <a:t>онцентрация производств вокруг Москвы, особенно ПВО.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1468416" y="5301208"/>
            <a:ext cx="7116407" cy="1008112"/>
          </a:xfrm>
          <a:prstGeom prst="roundRect">
            <a:avLst>
              <a:gd name="adj" fmla="val 10279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Ракетно-космическая промышленность</a:t>
            </a:r>
          </a:p>
        </p:txBody>
      </p:sp>
      <p:sp>
        <p:nvSpPr>
          <p:cNvPr id="18" name="Нашивка 17">
            <a:hlinkClick r:id="rId8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787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Тесты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674209"/>
            <a:ext cx="8784976" cy="11182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/>
              <a:t>1.В каком из перечисленных межотраслевых комплексов доля оборонных предприятий превышает 60%?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А)Агропромышленный                       В)Конструкционных материалов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Б)Топливно-энергетический               Г)Машиностроительный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5950" y="1916832"/>
            <a:ext cx="8784976" cy="11182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/>
              <a:t>2.Предприятия топливно-энергетического комплекса в составе ВПК производят:</a:t>
            </a:r>
          </a:p>
          <a:p>
            <a:pPr>
              <a:lnSpc>
                <a:spcPts val="2000"/>
              </a:lnSpc>
            </a:pPr>
            <a:r>
              <a:rPr lang="ru-RU" sz="2000" dirty="0"/>
              <a:t>А)Специальные сплавы                      В)Компоненты ядерного оружия</a:t>
            </a:r>
          </a:p>
          <a:p>
            <a:pPr>
              <a:lnSpc>
                <a:spcPts val="2000"/>
              </a:lnSpc>
            </a:pPr>
            <a:r>
              <a:rPr lang="ru-RU" sz="2000" dirty="0"/>
              <a:t>Б)Смазочные материалы                     Г)Технические ткани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1" y="3140968"/>
            <a:ext cx="8784976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/>
              <a:t>3.Какой из перечисленных городов является центром военного судостроения?</a:t>
            </a:r>
          </a:p>
          <a:p>
            <a:pPr>
              <a:lnSpc>
                <a:spcPts val="2000"/>
              </a:lnSpc>
            </a:pPr>
            <a:r>
              <a:rPr lang="ru-RU" sz="2000" dirty="0"/>
              <a:t>А)Северодвинск                                  В)Калининград</a:t>
            </a:r>
          </a:p>
          <a:p>
            <a:pPr>
              <a:lnSpc>
                <a:spcPts val="2000"/>
              </a:lnSpc>
            </a:pPr>
            <a:r>
              <a:rPr lang="ru-RU" sz="2000" dirty="0"/>
              <a:t>Б)Архангельск                                     Г)Астрахань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5950" y="4149080"/>
            <a:ext cx="8784976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/>
              <a:t>4.Крупнейшие заводы по производству танков находятся в</a:t>
            </a:r>
          </a:p>
          <a:p>
            <a:pPr>
              <a:lnSpc>
                <a:spcPts val="2000"/>
              </a:lnSpc>
            </a:pPr>
            <a:r>
              <a:rPr lang="ru-RU" sz="2000" dirty="0"/>
              <a:t>А)Москве и Нижнем Новгороде        В)Петрозаводске и Смоленске</a:t>
            </a:r>
          </a:p>
          <a:p>
            <a:pPr>
              <a:lnSpc>
                <a:spcPts val="2000"/>
              </a:lnSpc>
            </a:pPr>
            <a:r>
              <a:rPr lang="ru-RU" sz="2000" dirty="0"/>
              <a:t>Б)Новосибирске и Красноярске         Г)Омске и Нижнем Тагиле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511" y="5139267"/>
            <a:ext cx="8778537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/>
              <a:t>5.В Архангельской области расположен космодром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А)Плесецк                                            </a:t>
            </a:r>
            <a:r>
              <a:rPr lang="ru-RU" sz="2000" dirty="0"/>
              <a:t>В)Капустин Яр</a:t>
            </a:r>
          </a:p>
          <a:p>
            <a:pPr>
              <a:lnSpc>
                <a:spcPts val="2000"/>
              </a:lnSpc>
            </a:pPr>
            <a:r>
              <a:rPr lang="ru-RU" sz="2000" dirty="0"/>
              <a:t>Б)Свободный                                        </a:t>
            </a:r>
            <a:r>
              <a:rPr lang="ru-RU" sz="2000" dirty="0" smtClean="0"/>
              <a:t>Г)Байконур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851920" y="6316146"/>
            <a:ext cx="144016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Проверка</a:t>
            </a:r>
            <a:endParaRPr lang="ru-RU" sz="2000" dirty="0"/>
          </a:p>
        </p:txBody>
      </p:sp>
      <p:sp>
        <p:nvSpPr>
          <p:cNvPr id="12" name="Прямоугольник 11">
            <a:hlinkClick r:id="rId3" action="ppaction://hlinksldjump"/>
          </p:cNvPr>
          <p:cNvSpPr/>
          <p:nvPr/>
        </p:nvSpPr>
        <p:spPr bwMode="auto">
          <a:xfrm>
            <a:off x="3851920" y="6309320"/>
            <a:ext cx="1440160" cy="406936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Нашивка 13">
            <a:hlinkClick r:id="rId4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92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787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Правильные ответы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674209"/>
            <a:ext cx="8784976" cy="11182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/>
              <a:t>1.В каком из перечисленных межотраслевых комплексов доля оборонных предприятий превышает 60%?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А)Агропромышленный                       В)Конструкционных материалов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Б)Топливно-энергетический               </a:t>
            </a:r>
            <a:r>
              <a:rPr lang="ru-RU" sz="2000" dirty="0" smtClean="0">
                <a:solidFill>
                  <a:srgbClr val="FF0000"/>
                </a:solidFill>
              </a:rPr>
              <a:t>Г)Машиностроительный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5950" y="1916832"/>
            <a:ext cx="8784976" cy="11182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/>
              <a:t>2.Предприятия топливно-энергетического комплекса в составе ВПК производят:</a:t>
            </a:r>
          </a:p>
          <a:p>
            <a:pPr>
              <a:lnSpc>
                <a:spcPts val="2000"/>
              </a:lnSpc>
            </a:pPr>
            <a:r>
              <a:rPr lang="ru-RU" sz="2000" dirty="0"/>
              <a:t>А)Специальные сплавы                      </a:t>
            </a:r>
            <a:r>
              <a:rPr lang="ru-RU" sz="2000" dirty="0">
                <a:solidFill>
                  <a:srgbClr val="FF0000"/>
                </a:solidFill>
              </a:rPr>
              <a:t>В)Компоненты ядерного оружия</a:t>
            </a:r>
          </a:p>
          <a:p>
            <a:pPr>
              <a:lnSpc>
                <a:spcPts val="2000"/>
              </a:lnSpc>
            </a:pPr>
            <a:r>
              <a:rPr lang="ru-RU" sz="2000" dirty="0"/>
              <a:t>Б)Смазочные материалы                     Г)Технические ткани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1" y="3140968"/>
            <a:ext cx="8784976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/>
              <a:t>3.Какой из перечисленных городов является центром военного судостроения?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FF0000"/>
                </a:solidFill>
              </a:rPr>
              <a:t>А)Северодвинск</a:t>
            </a:r>
            <a:r>
              <a:rPr lang="ru-RU" sz="2000" dirty="0"/>
              <a:t>                                  В)Калининград</a:t>
            </a:r>
          </a:p>
          <a:p>
            <a:pPr>
              <a:lnSpc>
                <a:spcPts val="2000"/>
              </a:lnSpc>
            </a:pPr>
            <a:r>
              <a:rPr lang="ru-RU" sz="2000" dirty="0"/>
              <a:t>Б)Архангельск                                     Г)Астрахань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5950" y="4149080"/>
            <a:ext cx="8784976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/>
              <a:t>4.Крупнейшие заводы по производству танков находятся в</a:t>
            </a:r>
          </a:p>
          <a:p>
            <a:pPr>
              <a:lnSpc>
                <a:spcPts val="2000"/>
              </a:lnSpc>
            </a:pPr>
            <a:r>
              <a:rPr lang="ru-RU" sz="2000" dirty="0"/>
              <a:t>А)Москве и Нижнем Новгороде        В)Петрозаводске и Смоленске</a:t>
            </a:r>
          </a:p>
          <a:p>
            <a:pPr>
              <a:lnSpc>
                <a:spcPts val="2000"/>
              </a:lnSpc>
            </a:pPr>
            <a:r>
              <a:rPr lang="ru-RU" sz="2000" dirty="0"/>
              <a:t>Б)Новосибирске и Красноярске         </a:t>
            </a:r>
            <a:r>
              <a:rPr lang="ru-RU" sz="2000" dirty="0">
                <a:solidFill>
                  <a:srgbClr val="FF0000"/>
                </a:solidFill>
              </a:rPr>
              <a:t>Г)Омске и Нижнем Тагиле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511" y="5139267"/>
            <a:ext cx="8778537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/>
              <a:t>5.В Архангельской области расположен космодром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FF0000"/>
                </a:solidFill>
              </a:rPr>
              <a:t>А)</a:t>
            </a:r>
            <a:r>
              <a:rPr lang="ru-RU" sz="2000" dirty="0" err="1">
                <a:solidFill>
                  <a:srgbClr val="FF0000"/>
                </a:solidFill>
              </a:rPr>
              <a:t>Плисецк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                                           В)Капустин Яр</a:t>
            </a:r>
          </a:p>
          <a:p>
            <a:pPr>
              <a:lnSpc>
                <a:spcPts val="2000"/>
              </a:lnSpc>
            </a:pPr>
            <a:r>
              <a:rPr lang="ru-RU" sz="2000" dirty="0"/>
              <a:t>Б)Свободный                                        </a:t>
            </a:r>
            <a:r>
              <a:rPr lang="ru-RU" sz="2000" dirty="0" smtClean="0"/>
              <a:t>Г)Байконур</a:t>
            </a:r>
            <a:endParaRPr lang="ru-RU" sz="2000" dirty="0"/>
          </a:p>
        </p:txBody>
      </p:sp>
      <p:sp>
        <p:nvSpPr>
          <p:cNvPr id="11" name="Нашивка 10">
            <a:hlinkClick r:id="rId3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33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787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Задания: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942" r="9024" b="39829"/>
          <a:stretch/>
        </p:blipFill>
        <p:spPr>
          <a:xfrm>
            <a:off x="1419444" y="1438031"/>
            <a:ext cx="6408712" cy="367240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72299" y="545574"/>
            <a:ext cx="77651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000" dirty="0" smtClean="0">
                <a:solidFill>
                  <a:srgbClr val="FF0000"/>
                </a:solidFill>
              </a:rPr>
              <a:t>Задание1 </a:t>
            </a:r>
            <a:r>
              <a:rPr lang="ru-RU" sz="2000" dirty="0" smtClean="0"/>
              <a:t>Установите соответствие между регионом России, обозначенным на карте, и объектом ВПК, который размещен на его территории</a:t>
            </a:r>
            <a:endParaRPr lang="ru-RU" sz="2000" dirty="0"/>
          </a:p>
        </p:txBody>
      </p:sp>
      <p:sp>
        <p:nvSpPr>
          <p:cNvPr id="35" name="Овал 34"/>
          <p:cNvSpPr/>
          <p:nvPr/>
        </p:nvSpPr>
        <p:spPr bwMode="auto">
          <a:xfrm>
            <a:off x="3080250" y="2596262"/>
            <a:ext cx="144016" cy="144016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Овал 35"/>
          <p:cNvSpPr/>
          <p:nvPr/>
        </p:nvSpPr>
        <p:spPr bwMode="auto">
          <a:xfrm>
            <a:off x="3008242" y="3709488"/>
            <a:ext cx="144016" cy="144016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Овал 36"/>
          <p:cNvSpPr/>
          <p:nvPr/>
        </p:nvSpPr>
        <p:spPr bwMode="auto">
          <a:xfrm>
            <a:off x="2050434" y="3748390"/>
            <a:ext cx="144016" cy="144016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 bwMode="auto">
          <a:xfrm>
            <a:off x="6588224" y="4206279"/>
            <a:ext cx="144016" cy="144016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03130" y="248360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Б</a:t>
            </a:r>
            <a:endParaRPr lang="ru-RU" sz="1800" dirty="0"/>
          </a:p>
        </p:txBody>
      </p:sp>
      <p:sp>
        <p:nvSpPr>
          <p:cNvPr id="40" name="TextBox 39"/>
          <p:cNvSpPr txBox="1"/>
          <p:nvPr/>
        </p:nvSpPr>
        <p:spPr>
          <a:xfrm>
            <a:off x="6732240" y="411294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Г</a:t>
            </a:r>
            <a:endParaRPr lang="ru-RU" sz="1800" dirty="0"/>
          </a:p>
        </p:txBody>
      </p:sp>
      <p:sp>
        <p:nvSpPr>
          <p:cNvPr id="41" name="TextBox 40"/>
          <p:cNvSpPr txBox="1"/>
          <p:nvPr/>
        </p:nvSpPr>
        <p:spPr>
          <a:xfrm>
            <a:off x="3131840" y="363573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В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62141" y="366883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А</a:t>
            </a:r>
            <a:endParaRPr lang="ru-RU" sz="1800" dirty="0"/>
          </a:p>
        </p:txBody>
      </p:sp>
      <p:sp>
        <p:nvSpPr>
          <p:cNvPr id="44" name="TextBox 43"/>
          <p:cNvSpPr txBox="1"/>
          <p:nvPr/>
        </p:nvSpPr>
        <p:spPr>
          <a:xfrm>
            <a:off x="971600" y="5120778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1.Космодром «Свободный»                                                А</a:t>
            </a:r>
          </a:p>
          <a:p>
            <a:r>
              <a:rPr lang="ru-RU" sz="2000" dirty="0" smtClean="0"/>
              <a:t>2.Космодром «Мирный»                                                     Б</a:t>
            </a:r>
          </a:p>
          <a:p>
            <a:r>
              <a:rPr lang="ru-RU" sz="2000" dirty="0" smtClean="0"/>
              <a:t>3.Ядерный центр «Челябинск -70                                      В</a:t>
            </a:r>
          </a:p>
          <a:p>
            <a:r>
              <a:rPr lang="ru-RU" sz="2000" dirty="0" smtClean="0"/>
              <a:t>4.Полигон «Капустин Яр»                                                  Г</a:t>
            </a:r>
            <a:endParaRPr lang="ru-RU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3851920" y="6444217"/>
            <a:ext cx="1728192" cy="40011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Проверка</a:t>
            </a:r>
            <a:endParaRPr lang="ru-RU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948908" y="5153768"/>
            <a:ext cx="7200800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1.Космодром «Свободный»                                   Г  </a:t>
            </a:r>
          </a:p>
          <a:p>
            <a:r>
              <a:rPr lang="ru-RU" sz="2000" dirty="0" smtClean="0"/>
              <a:t>2.Космодром «Мирный»                                        Б   </a:t>
            </a:r>
          </a:p>
          <a:p>
            <a:r>
              <a:rPr lang="ru-RU" sz="2000" dirty="0" smtClean="0"/>
              <a:t>3.Ядерный центр «Челябинск -70»                       В</a:t>
            </a:r>
          </a:p>
          <a:p>
            <a:r>
              <a:rPr lang="ru-RU" sz="2000" dirty="0" smtClean="0"/>
              <a:t>4.Полигон «Капустин Яр»                                     А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536810" y="2388515"/>
            <a:ext cx="414717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2</a:t>
            </a: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534190" y="2996952"/>
            <a:ext cx="414717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/>
              <a:t>3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Прямоугольник 4">
            <a:hlinkClick r:id="rId4" action="ppaction://hlinksldjump"/>
          </p:cNvPr>
          <p:cNvSpPr/>
          <p:nvPr/>
        </p:nvSpPr>
        <p:spPr bwMode="auto">
          <a:xfrm>
            <a:off x="536810" y="2388515"/>
            <a:ext cx="414717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Прямоугольник 5">
            <a:hlinkClick r:id="rId5" action="ppaction://hlinksldjump"/>
          </p:cNvPr>
          <p:cNvSpPr/>
          <p:nvPr/>
        </p:nvSpPr>
        <p:spPr bwMode="auto">
          <a:xfrm>
            <a:off x="534190" y="2996952"/>
            <a:ext cx="437410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Нашивка 20">
            <a:hlinkClick r:id="rId6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90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267190" y="6193087"/>
            <a:ext cx="414717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1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4405875" y="6193087"/>
            <a:ext cx="414717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3</a:t>
            </a:r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 bwMode="auto">
          <a:xfrm>
            <a:off x="3340419" y="6193087"/>
            <a:ext cx="414717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 bwMode="auto">
          <a:xfrm>
            <a:off x="4405875" y="6151612"/>
            <a:ext cx="414718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4191" y="14887"/>
            <a:ext cx="79262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Задание 2 </a:t>
            </a:r>
            <a:r>
              <a:rPr lang="ru-RU" sz="2000" dirty="0"/>
              <a:t>Используя карты атласа и текст </a:t>
            </a:r>
            <a:r>
              <a:rPr lang="ru-RU" sz="2000" dirty="0" smtClean="0"/>
              <a:t>учебника</a:t>
            </a:r>
            <a:r>
              <a:rPr lang="ru-RU" sz="2000" dirty="0"/>
              <a:t>, определите </a:t>
            </a:r>
            <a:r>
              <a:rPr lang="ru-RU" sz="2000" dirty="0" smtClean="0"/>
              <a:t>какие отрасли ВПК размещены в данном городе и </a:t>
            </a:r>
            <a:r>
              <a:rPr lang="ru-RU" sz="2000" dirty="0"/>
              <a:t>заполните таблицу.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829664"/>
              </p:ext>
            </p:extLst>
          </p:nvPr>
        </p:nvGraphicFramePr>
        <p:xfrm>
          <a:off x="1076930" y="1124744"/>
          <a:ext cx="6951454" cy="248323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48850"/>
                <a:gridCol w="4902604"/>
              </a:tblGrid>
              <a:tr h="413873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Саров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138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Воронеж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138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Санкт-Петербург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138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Нижний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Тагил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138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Ижевск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1387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Саратов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48907" y="4142697"/>
            <a:ext cx="2686990" cy="40011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Военное судостроение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948908" y="4745441"/>
            <a:ext cx="2686990" cy="40011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Авиационная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948908" y="5326948"/>
            <a:ext cx="2686990" cy="40011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Ракетно-космическая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4142697"/>
            <a:ext cx="3888432" cy="40011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Производство ядерного оружия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0" y="4745441"/>
            <a:ext cx="3888432" cy="40011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Бронетанковая промышленность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0" y="5326948"/>
            <a:ext cx="3888432" cy="40011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Стрелковое оружие</a:t>
            </a:r>
            <a:endParaRPr lang="ru-RU" sz="2000" dirty="0"/>
          </a:p>
        </p:txBody>
      </p:sp>
      <p:sp>
        <p:nvSpPr>
          <p:cNvPr id="17" name="Нашивка 16">
            <a:hlinkClick r:id="rId5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4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4394E-6 L 0.31233 -0.321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8" y="-160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017E-6 L 0.31233 -0.220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8" y="-110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89547E-6 L 0.32014 -0.546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-273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4394E-6 L -0.14167 -0.4373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-218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9362E-6 L -0.13385 -0.344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-17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4736E-6 L -0.14184 -0.3654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-18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997640" y="5789454"/>
            <a:ext cx="414717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1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4499992" y="5789454"/>
            <a:ext cx="414717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2</a:t>
            </a:r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 bwMode="auto">
          <a:xfrm>
            <a:off x="4003067" y="5789454"/>
            <a:ext cx="409290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 bwMode="auto">
          <a:xfrm>
            <a:off x="4473823" y="5789454"/>
            <a:ext cx="414717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94129"/>
              </p:ext>
            </p:extLst>
          </p:nvPr>
        </p:nvGraphicFramePr>
        <p:xfrm>
          <a:off x="577953" y="163282"/>
          <a:ext cx="8040161" cy="5400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12828"/>
                <a:gridCol w="6008371"/>
                <a:gridCol w="698647"/>
                <a:gridCol w="720315"/>
              </a:tblGrid>
              <a:tr h="562446">
                <a:tc gridSpan="2"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Задание 3 </a:t>
                      </a: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Выберите верные утверждения: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r>
                        <a:rPr lang="ru-RU" sz="2000" dirty="0" smtClean="0"/>
                        <a:t> </a:t>
                      </a:r>
                      <a:endParaRPr lang="ru-RU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80635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Конверсия –это перевод  гражданского производства на военное.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0635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Для размещения предприятий ВПК большое значение имеет военно-стратегический фактор.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0635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Наибольшее количество предприятий ВПК России размещено в  Москве.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0635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Ракетно-космическая промышленность отличается высокой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наукоемкостью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0635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Северодвинск –главный центр строительства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атомных подводных лодок.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0635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Бронетанковая промышленность расположена вблизи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металлургических заводов.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Нашивка 9">
            <a:hlinkClick r:id="rId5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7355704" y="911966"/>
            <a:ext cx="360040" cy="3600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7348615" y="1721671"/>
            <a:ext cx="360040" cy="3600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8031135" y="911966"/>
            <a:ext cx="360040" cy="3600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7362793" y="2503542"/>
            <a:ext cx="360040" cy="3600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8031135" y="1725217"/>
            <a:ext cx="360040" cy="3600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7338618" y="3356992"/>
            <a:ext cx="360040" cy="3600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8031135" y="2520893"/>
            <a:ext cx="360040" cy="3600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8064205" y="3356992"/>
            <a:ext cx="360040" cy="3600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7348615" y="4246870"/>
            <a:ext cx="360040" cy="3600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8064205" y="4246870"/>
            <a:ext cx="360040" cy="3600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7362793" y="5035138"/>
            <a:ext cx="360040" cy="3600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8040193" y="5035138"/>
            <a:ext cx="360040" cy="3600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Рукописные данные 21"/>
              <p14:cNvContentPartPr/>
              <p14:nvPr/>
            </p14:nvContentPartPr>
            <p14:xfrm>
              <a:off x="9421200" y="1037160"/>
              <a:ext cx="360" cy="360"/>
            </p14:xfrm>
          </p:contentPart>
        </mc:Choice>
        <mc:Fallback xmlns="">
          <p:pic>
            <p:nvPicPr>
              <p:cNvPr id="22" name="Рукописные данные 2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11840" y="102780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Рукописные данные 7"/>
              <p14:cNvContentPartPr/>
              <p14:nvPr/>
            </p14:nvContentPartPr>
            <p14:xfrm>
              <a:off x="8392320" y="1920240"/>
              <a:ext cx="360" cy="360"/>
            </p14:xfrm>
          </p:contentPart>
        </mc:Choice>
        <mc:Fallback xmlns="">
          <p:pic>
            <p:nvPicPr>
              <p:cNvPr id="8" name="Рукописные данные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82960" y="19108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440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7" grpId="0" animBg="1"/>
      <p:bldP spid="19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4" y="1973582"/>
            <a:ext cx="5271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 descr="C:\Documents and Settings\User\Мои документы\Мои рисунки\иконки\ico_dia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9" y="2661624"/>
            <a:ext cx="5274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C:\Documents and Settings\User\Мои документы\Мои рисунки\иконки\ico_tex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9" y="3413246"/>
            <a:ext cx="5274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Нашивка 21">
            <a:hlinkClick r:id="" action="ppaction://hlinkshowjump?jump=firstslide"/>
          </p:cNvPr>
          <p:cNvSpPr/>
          <p:nvPr/>
        </p:nvSpPr>
        <p:spPr bwMode="auto">
          <a:xfrm flipH="1">
            <a:off x="8532440" y="647223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26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4" y="1268760"/>
            <a:ext cx="52744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6799" y="126876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cs typeface="Times New Roman" pitchFamily="18" charset="0"/>
              </a:rPr>
              <a:t>К</a:t>
            </a:r>
            <a:r>
              <a:rPr lang="ru-RU" sz="2000" dirty="0" smtClean="0">
                <a:cs typeface="Times New Roman" pitchFamily="18" charset="0"/>
              </a:rPr>
              <a:t>арта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6798" y="1973582"/>
            <a:ext cx="4109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cs typeface="Times New Roman" pitchFamily="18" charset="0"/>
              </a:rPr>
              <a:t>Иллюстрация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9343" y="2646000"/>
            <a:ext cx="2049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cs typeface="Times New Roman" pitchFamily="18" charset="0"/>
              </a:rPr>
              <a:t>Диаграмма 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9343" y="3459777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cs typeface="Times New Roman" pitchFamily="18" charset="0"/>
              </a:rPr>
              <a:t>Текст 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4608147" y="4014635"/>
            <a:ext cx="3096344" cy="461665"/>
          </a:xfrm>
          <a:prstGeom prst="roundRect">
            <a:avLst/>
          </a:prstGeom>
          <a:solidFill>
            <a:schemeClr val="accent2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Скрытая информация</a:t>
            </a:r>
          </a:p>
        </p:txBody>
      </p:sp>
      <p:sp>
        <p:nvSpPr>
          <p:cNvPr id="26" name="Нашивка 25"/>
          <p:cNvSpPr/>
          <p:nvPr/>
        </p:nvSpPr>
        <p:spPr bwMode="auto">
          <a:xfrm>
            <a:off x="4572000" y="1995353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Нашивка 26"/>
          <p:cNvSpPr/>
          <p:nvPr/>
        </p:nvSpPr>
        <p:spPr bwMode="auto">
          <a:xfrm flipH="1">
            <a:off x="4572000" y="2740317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83065" y="1917416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cs typeface="Times New Roman" pitchFamily="18" charset="0"/>
              </a:rPr>
              <a:t>Далее  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83065" y="266238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cs typeface="Times New Roman" pitchFamily="18" charset="0"/>
              </a:rPr>
              <a:t>Назад  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83065" y="3413246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cs typeface="Times New Roman" pitchFamily="18" charset="0"/>
              </a:rPr>
              <a:t>Выход </a:t>
            </a:r>
            <a:r>
              <a:rPr lang="ru-RU" sz="2000" dirty="0" smtClean="0">
                <a:latin typeface="+mn-lt"/>
              </a:rPr>
              <a:t> </a:t>
            </a:r>
            <a:endParaRPr lang="ru-RU" sz="2000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83065" y="125630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cs typeface="Times New Roman" pitchFamily="18" charset="0"/>
              </a:rPr>
              <a:t>Ресурсы </a:t>
            </a:r>
            <a:endParaRPr lang="ru-RU" sz="2000" dirty="0">
              <a:cs typeface="Times New Roman" pitchFamily="18" charset="0"/>
            </a:endParaRPr>
          </a:p>
        </p:txBody>
      </p:sp>
      <p:pic>
        <p:nvPicPr>
          <p:cNvPr id="24" name="Picture 4" descr="C:\Documents and Settings\User\Мои документы\Мои рисунки\иконки\ico_ani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9" y="4001140"/>
            <a:ext cx="527445" cy="53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6798" y="4045413"/>
            <a:ext cx="1472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Видео</a:t>
            </a:r>
            <a:endParaRPr lang="ru-RU" sz="2000" dirty="0"/>
          </a:p>
        </p:txBody>
      </p:sp>
      <p:sp>
        <p:nvSpPr>
          <p:cNvPr id="25" name="Умножение 24">
            <a:hlinkClick r:id="" action="ppaction://hlinkshowjump?jump=endshow"/>
          </p:cNvPr>
          <p:cNvSpPr/>
          <p:nvPr/>
        </p:nvSpPr>
        <p:spPr bwMode="auto">
          <a:xfrm>
            <a:off x="9419" y="6350794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Умножение 33">
            <a:hlinkClick r:id="" action="ppaction://hlinkshowjump?jump=endshow"/>
          </p:cNvPr>
          <p:cNvSpPr/>
          <p:nvPr/>
        </p:nvSpPr>
        <p:spPr bwMode="auto">
          <a:xfrm>
            <a:off x="4572000" y="3338961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Управляющая кнопка: сведения 27">
            <a:hlinkClick r:id="" action="ppaction://noaction" highlightClick="1"/>
          </p:cNvPr>
          <p:cNvSpPr/>
          <p:nvPr/>
        </p:nvSpPr>
        <p:spPr bwMode="auto">
          <a:xfrm>
            <a:off x="4572000" y="1311421"/>
            <a:ext cx="555475" cy="367166"/>
          </a:xfrm>
          <a:prstGeom prst="actionButtonInformation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23528" y="2787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Навигация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5" name="Picture 3" descr="C:\Users\Анна\Documents\Школа\иконки\ico_table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3646" y="4705289"/>
            <a:ext cx="533400" cy="5461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99342" y="4705289"/>
            <a:ext cx="1772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Таблица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0" y="44624"/>
            <a:ext cx="9144000" cy="144016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+mn-lt"/>
              </a:rPr>
              <a:t>Военно-промышленный комплекс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836712"/>
            <a:ext cx="8568952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cs typeface="Times New Roman" pitchFamily="18" charset="0"/>
              </a:rPr>
              <a:t>ВПК –это совокупность промышленных предприятий и учреждений науки и техники , производящих :</a:t>
            </a:r>
          </a:p>
          <a:p>
            <a:r>
              <a:rPr lang="ru-RU" sz="2000" dirty="0">
                <a:cs typeface="Times New Roman" pitchFamily="18" charset="0"/>
              </a:rPr>
              <a:t> </a:t>
            </a:r>
            <a:r>
              <a:rPr lang="ru-RU" sz="2000" dirty="0" smtClean="0">
                <a:cs typeface="Times New Roman" pitchFamily="18" charset="0"/>
              </a:rPr>
              <a:t> военную технику                           боеприпасы                            оружие</a:t>
            </a:r>
          </a:p>
          <a:p>
            <a:endParaRPr lang="ru-RU" sz="2000" dirty="0">
              <a:cs typeface="Times New Roman" pitchFamily="18" charset="0"/>
            </a:endParaRPr>
          </a:p>
          <a:p>
            <a:endParaRPr lang="ru-RU" sz="2000" dirty="0" smtClean="0">
              <a:cs typeface="Times New Roman" pitchFamily="18" charset="0"/>
            </a:endParaRPr>
          </a:p>
          <a:p>
            <a:endParaRPr lang="ru-RU" sz="2000" dirty="0">
              <a:cs typeface="Times New Roman" pitchFamily="18" charset="0"/>
            </a:endParaRPr>
          </a:p>
          <a:p>
            <a:endParaRPr lang="ru-RU" sz="2000" dirty="0" smtClean="0">
              <a:cs typeface="Times New Roman" pitchFamily="18" charset="0"/>
            </a:endParaRPr>
          </a:p>
          <a:p>
            <a:pPr algn="ctr"/>
            <a:endParaRPr lang="ru-RU" sz="2000" dirty="0">
              <a:cs typeface="Times New Roman" pitchFamily="18" charset="0"/>
            </a:endParaRPr>
          </a:p>
          <a:p>
            <a:pPr algn="ctr"/>
            <a:endParaRPr lang="ru-RU" sz="2000" dirty="0" smtClean="0">
              <a:cs typeface="Times New Roman" pitchFamily="18" charset="0"/>
            </a:endParaRPr>
          </a:p>
          <a:p>
            <a:pPr algn="ctr"/>
            <a:endParaRPr lang="ru-RU" sz="2000" dirty="0">
              <a:cs typeface="Times New Roman" pitchFamily="18" charset="0"/>
            </a:endParaRPr>
          </a:p>
          <a:p>
            <a:pPr algn="ctr"/>
            <a:endParaRPr lang="ru-RU" sz="2000" dirty="0" smtClean="0">
              <a:cs typeface="Times New Roman" pitchFamily="18" charset="0"/>
            </a:endParaRPr>
          </a:p>
          <a:p>
            <a:pPr algn="ctr"/>
            <a:endParaRPr lang="ru-RU" sz="2000" dirty="0">
              <a:cs typeface="Times New Roman" pitchFamily="18" charset="0"/>
            </a:endParaRPr>
          </a:p>
          <a:p>
            <a:pPr algn="ctr"/>
            <a:endParaRPr lang="ru-RU" sz="2000" dirty="0" smtClean="0">
              <a:cs typeface="Times New Roman" pitchFamily="18" charset="0"/>
            </a:endParaRPr>
          </a:p>
          <a:p>
            <a:endParaRPr lang="ru-RU" sz="2000" dirty="0" smtClean="0">
              <a:cs typeface="Times New Roman" pitchFamily="18" charset="0"/>
            </a:endParaRPr>
          </a:p>
          <a:p>
            <a:r>
              <a:rPr lang="ru-RU" sz="2000" dirty="0" smtClean="0">
                <a:cs typeface="Times New Roman" pitchFamily="18" charset="0"/>
              </a:rPr>
              <a:t> и выполняющих государственный  оборонный заказ. </a:t>
            </a:r>
            <a:endParaRPr lang="ru-RU" sz="2000" dirty="0">
              <a:cs typeface="Times New Roman" pitchFamily="18" charset="0"/>
            </a:endParaRPr>
          </a:p>
          <a:p>
            <a:pPr algn="ctr"/>
            <a:r>
              <a:rPr lang="ru-RU" sz="2000" dirty="0" smtClean="0"/>
              <a:t>   </a:t>
            </a:r>
          </a:p>
        </p:txBody>
      </p:sp>
      <p:sp>
        <p:nvSpPr>
          <p:cNvPr id="3" name="Стрелка вниз 2"/>
          <p:cNvSpPr/>
          <p:nvPr/>
        </p:nvSpPr>
        <p:spPr bwMode="auto">
          <a:xfrm>
            <a:off x="1547664" y="1844824"/>
            <a:ext cx="144016" cy="86409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 bwMode="auto">
          <a:xfrm>
            <a:off x="7596336" y="1844824"/>
            <a:ext cx="144016" cy="86409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 bwMode="auto">
          <a:xfrm>
            <a:off x="4572000" y="1846847"/>
            <a:ext cx="144016" cy="86409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74" y="2849788"/>
            <a:ext cx="2785852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36" y="2852937"/>
            <a:ext cx="2809000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49789"/>
            <a:ext cx="2736304" cy="194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Умножение 13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Нашивка 14">
            <a:hlinkClick r:id="rId6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516" y="466357"/>
            <a:ext cx="871296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hlinkClick r:id="rId3"/>
              </a:rPr>
              <a:t>http</a:t>
            </a:r>
            <a:r>
              <a:rPr lang="en-US" sz="1100" dirty="0">
                <a:hlinkClick r:id="rId3"/>
              </a:rPr>
              <a:t>://</a:t>
            </a:r>
            <a:r>
              <a:rPr lang="en-US" sz="1100" dirty="0" smtClean="0">
                <a:hlinkClick r:id="rId3"/>
              </a:rPr>
              <a:t>agaroza.com/i/p/vpk.png</a:t>
            </a:r>
            <a:r>
              <a:rPr lang="ru-RU" sz="1100" dirty="0" smtClean="0"/>
              <a:t> Схема ВПК</a:t>
            </a:r>
          </a:p>
          <a:p>
            <a:r>
              <a:rPr lang="en-US" sz="1100" dirty="0" smtClean="0">
                <a:hlinkClick r:id="rId4"/>
              </a:rPr>
              <a:t>http</a:t>
            </a:r>
            <a:r>
              <a:rPr lang="en-US" sz="1100" dirty="0">
                <a:hlinkClick r:id="rId4"/>
              </a:rPr>
              <a:t>://</a:t>
            </a:r>
            <a:r>
              <a:rPr lang="en-US" sz="1100" dirty="0" smtClean="0">
                <a:hlinkClick r:id="rId4"/>
              </a:rPr>
              <a:t>www.weaponland.ru/images/granata_1/usa/m72_law_5.jpg</a:t>
            </a:r>
            <a:r>
              <a:rPr lang="ru-RU" sz="1100" dirty="0" smtClean="0"/>
              <a:t> боеприпасы</a:t>
            </a:r>
          </a:p>
          <a:p>
            <a:r>
              <a:rPr lang="en-US" sz="1100" dirty="0">
                <a:hlinkClick r:id="rId5"/>
              </a:rPr>
              <a:t>http://</a:t>
            </a:r>
            <a:r>
              <a:rPr lang="en-US" sz="1100" dirty="0" smtClean="0">
                <a:hlinkClick r:id="rId5"/>
              </a:rPr>
              <a:t>upload.wikimedia.org/wikipedia/commons/b/b8/M16a1m16a2m4m16a45wi.jpg</a:t>
            </a:r>
            <a:r>
              <a:rPr lang="ru-RU" sz="1100" dirty="0" smtClean="0"/>
              <a:t> оружие</a:t>
            </a:r>
          </a:p>
          <a:p>
            <a:r>
              <a:rPr lang="en-US" sz="1100" dirty="0">
                <a:hlinkClick r:id="rId6"/>
              </a:rPr>
              <a:t>http://</a:t>
            </a:r>
            <a:r>
              <a:rPr lang="en-US" sz="1100" dirty="0" smtClean="0">
                <a:hlinkClick r:id="rId6"/>
              </a:rPr>
              <a:t>www.fas.org/man/dod-101/sys/land/chaparral-dvic415.jpg</a:t>
            </a:r>
            <a:r>
              <a:rPr lang="ru-RU" sz="1100" dirty="0" smtClean="0"/>
              <a:t> военная техника</a:t>
            </a:r>
          </a:p>
          <a:p>
            <a:r>
              <a:rPr lang="en-US" sz="1100" dirty="0">
                <a:hlinkClick r:id="rId7"/>
              </a:rPr>
              <a:t>http://</a:t>
            </a:r>
            <a:r>
              <a:rPr lang="en-US" sz="1100" dirty="0" smtClean="0">
                <a:hlinkClick r:id="rId7"/>
              </a:rPr>
              <a:t>uralpress.ru/sites/default/files/imagecache/slide/photo/snezhinsk_1.jpg</a:t>
            </a:r>
            <a:r>
              <a:rPr lang="ru-RU" sz="1100" dirty="0" smtClean="0">
                <a:hlinkClick r:id="rId7"/>
              </a:rPr>
              <a:t> </a:t>
            </a:r>
            <a:r>
              <a:rPr lang="ru-RU" sz="1100" dirty="0" smtClean="0"/>
              <a:t> Челябинск</a:t>
            </a:r>
          </a:p>
          <a:p>
            <a:r>
              <a:rPr lang="en-US" sz="1100" dirty="0">
                <a:hlinkClick r:id="rId8"/>
              </a:rPr>
              <a:t>http://</a:t>
            </a:r>
            <a:r>
              <a:rPr lang="en-US" sz="1100" dirty="0" smtClean="0">
                <a:hlinkClick r:id="rId8"/>
              </a:rPr>
              <a:t>y.delfi.ua/norm/10250/410428_LxCOgw.jpeg</a:t>
            </a:r>
            <a:r>
              <a:rPr lang="ru-RU" sz="1100" dirty="0" smtClean="0"/>
              <a:t> Северодвинск</a:t>
            </a:r>
          </a:p>
          <a:p>
            <a:r>
              <a:rPr lang="en-US" sz="1100" dirty="0" smtClean="0">
                <a:hlinkClick r:id="rId9"/>
              </a:rPr>
              <a:t>http</a:t>
            </a:r>
            <a:r>
              <a:rPr lang="en-US" sz="1100" dirty="0">
                <a:hlinkClick r:id="rId9"/>
              </a:rPr>
              <a:t>://</a:t>
            </a:r>
            <a:r>
              <a:rPr lang="en-US" sz="1100" dirty="0" smtClean="0">
                <a:hlinkClick r:id="rId9"/>
              </a:rPr>
              <a:t>copypast.ru/foto6/0217/mig/mig_06.jpg</a:t>
            </a:r>
            <a:r>
              <a:rPr lang="ru-RU" sz="1100" dirty="0" smtClean="0"/>
              <a:t>  производство Мигов</a:t>
            </a:r>
          </a:p>
          <a:p>
            <a:r>
              <a:rPr lang="en-US" sz="1100" dirty="0">
                <a:hlinkClick r:id="rId10"/>
              </a:rPr>
              <a:t>http://</a:t>
            </a:r>
            <a:r>
              <a:rPr lang="en-US" sz="1100" dirty="0" smtClean="0">
                <a:hlinkClick r:id="rId10"/>
              </a:rPr>
              <a:t>www.kremlin.ru/media/events/photos/big/41d3ed9b5f1f6e760146.jpeg</a:t>
            </a:r>
            <a:r>
              <a:rPr lang="ru-RU" sz="1100" dirty="0" smtClean="0"/>
              <a:t> Циклон НИИ</a:t>
            </a:r>
          </a:p>
          <a:p>
            <a:r>
              <a:rPr lang="en-US" sz="1100" dirty="0">
                <a:hlinkClick r:id="rId11"/>
              </a:rPr>
              <a:t>http://</a:t>
            </a:r>
            <a:r>
              <a:rPr lang="en-US" sz="1100" dirty="0" smtClean="0">
                <a:hlinkClick r:id="rId11"/>
              </a:rPr>
              <a:t>shrrr.gorod.tomsk.ru/uploads/7613/1276797694/16.jpg</a:t>
            </a:r>
            <a:r>
              <a:rPr lang="ru-RU" sz="1100" dirty="0" smtClean="0"/>
              <a:t> конструкторские бюро</a:t>
            </a:r>
          </a:p>
          <a:p>
            <a:r>
              <a:rPr lang="en-US" sz="1100" dirty="0">
                <a:hlinkClick r:id="rId12"/>
              </a:rPr>
              <a:t>http://</a:t>
            </a:r>
            <a:r>
              <a:rPr lang="en-US" sz="1100" dirty="0" smtClean="0">
                <a:hlinkClick r:id="rId12"/>
              </a:rPr>
              <a:t>img.vz.ru/upimg/617/617433.jpg</a:t>
            </a:r>
            <a:r>
              <a:rPr lang="ru-RU" sz="1100" dirty="0" smtClean="0"/>
              <a:t> полигон «</a:t>
            </a:r>
            <a:r>
              <a:rPr lang="ru-RU" sz="1100" dirty="0" err="1" smtClean="0"/>
              <a:t>Прудбой</a:t>
            </a:r>
            <a:r>
              <a:rPr lang="ru-RU" sz="1100" dirty="0" smtClean="0"/>
              <a:t>»</a:t>
            </a:r>
          </a:p>
          <a:p>
            <a:r>
              <a:rPr lang="en-US" sz="1100" dirty="0" smtClean="0">
                <a:hlinkClick r:id="rId13"/>
              </a:rPr>
              <a:t>http</a:t>
            </a:r>
            <a:r>
              <a:rPr lang="en-US" sz="1100" dirty="0">
                <a:hlinkClick r:id="rId13"/>
              </a:rPr>
              <a:t>://</a:t>
            </a:r>
            <a:r>
              <a:rPr lang="en-US" sz="1100" dirty="0" smtClean="0">
                <a:hlinkClick r:id="rId13"/>
              </a:rPr>
              <a:t>www.nowosib.com/uploads/posts/2012-02/1328178318_0002665622.fid.jpg</a:t>
            </a:r>
            <a:r>
              <a:rPr lang="ru-RU" sz="1100" dirty="0" smtClean="0"/>
              <a:t> оборонный завод</a:t>
            </a:r>
          </a:p>
          <a:p>
            <a:r>
              <a:rPr lang="en-US" sz="1100" dirty="0">
                <a:hlinkClick r:id="rId14"/>
              </a:rPr>
              <a:t>http://</a:t>
            </a:r>
            <a:r>
              <a:rPr lang="en-US" sz="1100" dirty="0" smtClean="0">
                <a:hlinkClick r:id="rId14"/>
              </a:rPr>
              <a:t>www.rus-obr.ru/files/u15/nuclearbomb002.jpg</a:t>
            </a:r>
            <a:r>
              <a:rPr lang="ru-RU" sz="1100" dirty="0" smtClean="0"/>
              <a:t> ядерное оружие</a:t>
            </a:r>
          </a:p>
          <a:p>
            <a:r>
              <a:rPr lang="en-US" sz="1100" dirty="0" smtClean="0">
                <a:hlinkClick r:id="rId15"/>
              </a:rPr>
              <a:t>http</a:t>
            </a:r>
            <a:r>
              <a:rPr lang="en-US" sz="1100" dirty="0">
                <a:hlinkClick r:id="rId15"/>
              </a:rPr>
              <a:t>://msnbcmedia1.msn.com/j/MSNBC/Components/Photo/_</a:t>
            </a:r>
            <a:r>
              <a:rPr lang="en-US" sz="1100" dirty="0" smtClean="0">
                <a:hlinkClick r:id="rId15"/>
              </a:rPr>
              <a:t>new/090917-iran-nuclear-hmed330p.grid-6x2.jpg</a:t>
            </a:r>
            <a:r>
              <a:rPr lang="ru-RU" sz="1100" dirty="0" smtClean="0"/>
              <a:t> производство ядерное</a:t>
            </a:r>
          </a:p>
          <a:p>
            <a:r>
              <a:rPr lang="en-US" sz="1100" dirty="0">
                <a:hlinkClick r:id="rId16"/>
              </a:rPr>
              <a:t>http://</a:t>
            </a:r>
            <a:r>
              <a:rPr lang="en-US" sz="1100" dirty="0" smtClean="0">
                <a:hlinkClick r:id="rId16"/>
              </a:rPr>
              <a:t>www.rosconcert.com/ic/images.newsru.com/pict/id/large/928976_20070206161854.gif</a:t>
            </a:r>
            <a:r>
              <a:rPr lang="ru-RU" sz="1100" dirty="0" smtClean="0"/>
              <a:t> добыча урана</a:t>
            </a:r>
          </a:p>
          <a:p>
            <a:r>
              <a:rPr lang="en-US" sz="1100" dirty="0" smtClean="0">
                <a:hlinkClick r:id="rId17"/>
              </a:rPr>
              <a:t>http</a:t>
            </a:r>
            <a:r>
              <a:rPr lang="en-US" sz="1100" dirty="0">
                <a:hlinkClick r:id="rId17"/>
              </a:rPr>
              <a:t>://</a:t>
            </a:r>
            <a:r>
              <a:rPr lang="en-US" sz="1100" dirty="0" smtClean="0">
                <a:hlinkClick r:id="rId17"/>
              </a:rPr>
              <a:t>www.mineral.ru/Facts/russia/131/298/index.html</a:t>
            </a:r>
            <a:r>
              <a:rPr lang="ru-RU" sz="1100" dirty="0" smtClean="0"/>
              <a:t> запасы урана карта</a:t>
            </a:r>
          </a:p>
          <a:p>
            <a:r>
              <a:rPr lang="en-US" sz="1100" dirty="0">
                <a:hlinkClick r:id="rId18"/>
              </a:rPr>
              <a:t>http://</a:t>
            </a:r>
            <a:r>
              <a:rPr lang="en-US" sz="1100" dirty="0" smtClean="0">
                <a:hlinkClick r:id="rId18"/>
              </a:rPr>
              <a:t>spb.ria.ru/images/49738/28/497382837.jpg</a:t>
            </a:r>
            <a:r>
              <a:rPr lang="ru-RU" sz="1100" dirty="0" smtClean="0"/>
              <a:t> военное судостроение</a:t>
            </a:r>
          </a:p>
          <a:p>
            <a:r>
              <a:rPr lang="en-US" sz="1100" dirty="0">
                <a:hlinkClick r:id="rId19"/>
              </a:rPr>
              <a:t>http://</a:t>
            </a:r>
            <a:r>
              <a:rPr lang="en-US" sz="1100" dirty="0" smtClean="0">
                <a:hlinkClick r:id="rId19"/>
              </a:rPr>
              <a:t>mr.shipbuilding.ru/images/docs/933.jpg</a:t>
            </a:r>
            <a:r>
              <a:rPr lang="ru-RU" sz="1100" dirty="0" smtClean="0"/>
              <a:t> подводная лодка</a:t>
            </a:r>
          </a:p>
          <a:p>
            <a:r>
              <a:rPr lang="en-US" sz="1100" dirty="0">
                <a:hlinkClick r:id="rId20"/>
              </a:rPr>
              <a:t>http://</a:t>
            </a:r>
            <a:r>
              <a:rPr lang="en-US" sz="1100" dirty="0" smtClean="0">
                <a:hlinkClick r:id="rId20"/>
              </a:rPr>
              <a:t>img0.liveinternet.ru/images/attach/c/1/54/464/54464711_image_35670.jpg</a:t>
            </a:r>
            <a:r>
              <a:rPr lang="ru-RU" sz="1100" dirty="0" smtClean="0"/>
              <a:t>  самолет военный</a:t>
            </a:r>
          </a:p>
          <a:p>
            <a:r>
              <a:rPr lang="en-US" sz="1100" dirty="0">
                <a:hlinkClick r:id="rId21"/>
              </a:rPr>
              <a:t>http://</a:t>
            </a:r>
            <a:r>
              <a:rPr lang="en-US" sz="1100" dirty="0" smtClean="0">
                <a:hlinkClick r:id="rId21"/>
              </a:rPr>
              <a:t>www.cirota.ru/forum/images/79/79403.jpeg</a:t>
            </a:r>
            <a:r>
              <a:rPr lang="ru-RU" sz="1100" dirty="0" smtClean="0"/>
              <a:t> самолет</a:t>
            </a:r>
          </a:p>
          <a:p>
            <a:r>
              <a:rPr lang="en-US" sz="1100" dirty="0">
                <a:hlinkClick r:id="rId22"/>
              </a:rPr>
              <a:t>http://</a:t>
            </a:r>
            <a:r>
              <a:rPr lang="en-US" sz="1100" dirty="0" smtClean="0">
                <a:hlinkClick r:id="rId22"/>
              </a:rPr>
              <a:t>geography.su/countries/item/f00/s00/e0000024/index.shtml</a:t>
            </a:r>
            <a:r>
              <a:rPr lang="ru-RU" sz="1100" dirty="0" smtClean="0"/>
              <a:t> карта России</a:t>
            </a:r>
          </a:p>
          <a:p>
            <a:r>
              <a:rPr lang="en-US" sz="1100" dirty="0">
                <a:hlinkClick r:id="rId23"/>
              </a:rPr>
              <a:t>http://</a:t>
            </a:r>
            <a:r>
              <a:rPr lang="en-US" sz="1100" dirty="0" smtClean="0">
                <a:hlinkClick r:id="rId23"/>
              </a:rPr>
              <a:t>crown-airforce.narod.ru/aontech/be200-5.jpg</a:t>
            </a:r>
            <a:r>
              <a:rPr lang="ru-RU" sz="1100" dirty="0" smtClean="0"/>
              <a:t> самолет -амфибия</a:t>
            </a:r>
          </a:p>
          <a:p>
            <a:r>
              <a:rPr lang="en-US" sz="1100" dirty="0">
                <a:hlinkClick r:id="rId24"/>
              </a:rPr>
              <a:t>http://</a:t>
            </a:r>
            <a:r>
              <a:rPr lang="en-US" sz="1100" dirty="0" smtClean="0">
                <a:hlinkClick r:id="rId24"/>
              </a:rPr>
              <a:t>young.rzd.ru/dbmm/images/41/4080/3226954</a:t>
            </a:r>
            <a:r>
              <a:rPr lang="ru-RU" sz="1100" dirty="0" smtClean="0"/>
              <a:t> ракетная промышленность</a:t>
            </a:r>
          </a:p>
          <a:p>
            <a:r>
              <a:rPr lang="en-US" sz="1100" dirty="0">
                <a:hlinkClick r:id="rId25"/>
              </a:rPr>
              <a:t>http://</a:t>
            </a:r>
            <a:r>
              <a:rPr lang="en-US" sz="1100" dirty="0" smtClean="0">
                <a:hlinkClick r:id="rId25"/>
              </a:rPr>
              <a:t>www.novosti-kosmonavtiki.ru/content/newspictures/13.05.2009-03.jpg</a:t>
            </a:r>
            <a:r>
              <a:rPr lang="ru-RU" sz="1100" dirty="0" smtClean="0"/>
              <a:t> ракета</a:t>
            </a:r>
          </a:p>
          <a:p>
            <a:r>
              <a:rPr lang="en-US" sz="1100" dirty="0">
                <a:hlinkClick r:id="rId26"/>
              </a:rPr>
              <a:t>http://</a:t>
            </a:r>
            <a:r>
              <a:rPr lang="en-US" sz="1100" dirty="0" smtClean="0">
                <a:hlinkClick r:id="rId26"/>
              </a:rPr>
              <a:t>s57.radikal.ru/i158/0902/e7/d438bd19a12ft.jpg</a:t>
            </a:r>
            <a:r>
              <a:rPr lang="ru-RU" sz="1100" dirty="0" smtClean="0"/>
              <a:t> ракета Протон</a:t>
            </a:r>
          </a:p>
          <a:p>
            <a:r>
              <a:rPr lang="en-US" sz="1100" dirty="0">
                <a:hlinkClick r:id="rId27"/>
              </a:rPr>
              <a:t>http://</a:t>
            </a:r>
            <a:r>
              <a:rPr lang="en-US" sz="1100" dirty="0" smtClean="0">
                <a:hlinkClick r:id="rId27"/>
              </a:rPr>
              <a:t>www.structure.mil.ru/images/military/military/photo/Copy%20of%20souz-y_7.jpg</a:t>
            </a:r>
            <a:r>
              <a:rPr lang="ru-RU" sz="1100" dirty="0" smtClean="0"/>
              <a:t> космодром </a:t>
            </a:r>
            <a:r>
              <a:rPr lang="ru-RU" sz="1100" dirty="0" err="1" smtClean="0"/>
              <a:t>Плисецк</a:t>
            </a:r>
            <a:endParaRPr lang="ru-RU" sz="1100" dirty="0" smtClean="0"/>
          </a:p>
          <a:p>
            <a:r>
              <a:rPr lang="en-US" sz="1100" dirty="0">
                <a:hlinkClick r:id="rId28"/>
              </a:rPr>
              <a:t>http://</a:t>
            </a:r>
            <a:r>
              <a:rPr lang="en-US" sz="1100" dirty="0" smtClean="0">
                <a:hlinkClick r:id="rId28"/>
              </a:rPr>
              <a:t>www.forumbt.net/resim/images.php?i=6637_apache.jpg</a:t>
            </a:r>
            <a:r>
              <a:rPr lang="ru-RU" sz="1100" dirty="0" smtClean="0"/>
              <a:t> вертолет</a:t>
            </a:r>
          </a:p>
          <a:p>
            <a:r>
              <a:rPr lang="en-US" sz="1100" dirty="0">
                <a:hlinkClick r:id="rId29"/>
              </a:rPr>
              <a:t>http://</a:t>
            </a:r>
            <a:r>
              <a:rPr lang="en-US" sz="1100" dirty="0" smtClean="0">
                <a:hlinkClick r:id="rId29"/>
              </a:rPr>
              <a:t>topwar.ru/uploads/posts/2011-11/1320631853_Pechora-2M-TEL-Launch-1S.jpg</a:t>
            </a:r>
            <a:r>
              <a:rPr lang="ru-RU" sz="1100" dirty="0" smtClean="0"/>
              <a:t> Капустин Яр</a:t>
            </a:r>
          </a:p>
          <a:p>
            <a:r>
              <a:rPr lang="en-US" sz="1100" dirty="0">
                <a:hlinkClick r:id="rId30"/>
              </a:rPr>
              <a:t>http://</a:t>
            </a:r>
            <a:r>
              <a:rPr lang="en-US" sz="1100" dirty="0" smtClean="0">
                <a:hlinkClick r:id="rId30"/>
              </a:rPr>
              <a:t>cherkalet.narod.ru/proton/37.jpg</a:t>
            </a:r>
            <a:r>
              <a:rPr lang="ru-RU" sz="1100" dirty="0" smtClean="0"/>
              <a:t> космодром Свободный</a:t>
            </a:r>
          </a:p>
          <a:p>
            <a:r>
              <a:rPr lang="en-US" sz="1100" dirty="0">
                <a:hlinkClick r:id="rId31"/>
              </a:rPr>
              <a:t>http://</a:t>
            </a:r>
            <a:r>
              <a:rPr lang="en-US" sz="1100" dirty="0" smtClean="0">
                <a:hlinkClick r:id="rId31"/>
              </a:rPr>
              <a:t>www.edu.severodvinsk.ru/after_school/nit/2011/fedoruk/img/22.jpg</a:t>
            </a:r>
            <a:r>
              <a:rPr lang="ru-RU" sz="1100" dirty="0" smtClean="0"/>
              <a:t> космодром </a:t>
            </a:r>
            <a:r>
              <a:rPr lang="ru-RU" sz="1100" dirty="0" err="1" smtClean="0"/>
              <a:t>Плисецк</a:t>
            </a:r>
            <a:endParaRPr lang="ru-RU" sz="1100" dirty="0" smtClean="0"/>
          </a:p>
          <a:p>
            <a:r>
              <a:rPr lang="en-US" sz="1100" dirty="0">
                <a:hlinkClick r:id="rId32"/>
              </a:rPr>
              <a:t>http://</a:t>
            </a:r>
            <a:r>
              <a:rPr lang="en-US" sz="1100" dirty="0" smtClean="0">
                <a:hlinkClick r:id="rId32"/>
              </a:rPr>
              <a:t>i077.radikal.ru/0903/6f/584b7ecdfdf2.jpg</a:t>
            </a:r>
            <a:r>
              <a:rPr lang="ru-RU" sz="1100" dirty="0" smtClean="0"/>
              <a:t> </a:t>
            </a:r>
            <a:r>
              <a:rPr lang="ru-RU" sz="1100" dirty="0"/>
              <a:t>б</a:t>
            </a:r>
            <a:r>
              <a:rPr lang="ru-RU" sz="1100" dirty="0" smtClean="0"/>
              <a:t>ронетанковая промышленность</a:t>
            </a:r>
          </a:p>
          <a:p>
            <a:r>
              <a:rPr lang="en-US" sz="1100" dirty="0" smtClean="0">
                <a:hlinkClick r:id="rId33"/>
              </a:rPr>
              <a:t>http</a:t>
            </a:r>
            <a:r>
              <a:rPr lang="en-US" sz="1100" dirty="0">
                <a:hlinkClick r:id="rId33"/>
              </a:rPr>
              <a:t>://</a:t>
            </a:r>
            <a:r>
              <a:rPr lang="en-US" sz="1100" dirty="0" smtClean="0">
                <a:hlinkClick r:id="rId33"/>
              </a:rPr>
              <a:t>img12.nnm.ru/0/d/2/7/b/01de9a6c88747ca82a47b2cbd85.jpg</a:t>
            </a:r>
            <a:r>
              <a:rPr lang="ru-RU" sz="1100" dirty="0" smtClean="0"/>
              <a:t> бронетранспортеры</a:t>
            </a:r>
          </a:p>
          <a:p>
            <a:r>
              <a:rPr lang="en-US" sz="1100" dirty="0">
                <a:hlinkClick r:id="rId34"/>
              </a:rPr>
              <a:t>http://</a:t>
            </a:r>
            <a:r>
              <a:rPr lang="en-US" sz="1100" dirty="0" smtClean="0">
                <a:hlinkClick r:id="rId34"/>
              </a:rPr>
              <a:t>www.abc.net.au/reslib/200707/r158372_575580.jpg</a:t>
            </a:r>
            <a:r>
              <a:rPr lang="ru-RU" sz="1100" dirty="0" smtClean="0"/>
              <a:t> Калашников</a:t>
            </a:r>
          </a:p>
          <a:p>
            <a:r>
              <a:rPr lang="en-US" sz="1100" dirty="0">
                <a:hlinkClick r:id="rId35"/>
              </a:rPr>
              <a:t>http://</a:t>
            </a:r>
            <a:r>
              <a:rPr lang="en-US" sz="1100" dirty="0" smtClean="0">
                <a:hlinkClick r:id="rId35"/>
              </a:rPr>
              <a:t>pochemuha.ru/wp-content/uploads/2011/01/ognestrelnoe-orugie.jpeg</a:t>
            </a:r>
            <a:r>
              <a:rPr lang="ru-RU" sz="1100" dirty="0" smtClean="0"/>
              <a:t>  -стрелковое оружие</a:t>
            </a:r>
          </a:p>
          <a:p>
            <a:r>
              <a:rPr lang="en-US" sz="1100" dirty="0">
                <a:hlinkClick r:id="rId36"/>
              </a:rPr>
              <a:t>http://</a:t>
            </a:r>
            <a:r>
              <a:rPr lang="en-US" sz="1100" dirty="0" smtClean="0">
                <a:hlinkClick r:id="rId36"/>
              </a:rPr>
              <a:t>www.tsniitochmash.ru/images/artillery/tn_art3.jpg</a:t>
            </a:r>
            <a:r>
              <a:rPr lang="ru-RU" sz="1100" dirty="0" smtClean="0"/>
              <a:t> зенитка</a:t>
            </a:r>
          </a:p>
          <a:p>
            <a:r>
              <a:rPr lang="en-US" sz="1100" dirty="0">
                <a:hlinkClick r:id="rId37"/>
              </a:rPr>
              <a:t>http://</a:t>
            </a:r>
            <a:r>
              <a:rPr lang="en-US" sz="1100" dirty="0" smtClean="0">
                <a:hlinkClick r:id="rId37"/>
              </a:rPr>
              <a:t>www.yapfiles.ru/files/35851/ps3.jpg</a:t>
            </a:r>
            <a:r>
              <a:rPr lang="ru-RU" sz="1100" dirty="0" smtClean="0"/>
              <a:t> боеприпасы</a:t>
            </a:r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ru-RU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1691680" y="-69071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Ресурсы</a:t>
            </a:r>
            <a:endParaRPr lang="ru-RU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Нашивка 3">
            <a:hlinkClick r:id="rId38" action="ppaction://hlinksldjump"/>
          </p:cNvPr>
          <p:cNvSpPr/>
          <p:nvPr/>
        </p:nvSpPr>
        <p:spPr bwMode="auto">
          <a:xfrm rot="10800000" flipH="1">
            <a:off x="8532440" y="647223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1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847" y="764704"/>
            <a:ext cx="87129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smtClean="0"/>
              <a:t> </a:t>
            </a:r>
            <a:endParaRPr lang="ru-RU" sz="11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2847" y="195317"/>
            <a:ext cx="87129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http://www.sgvavia.ru/_</a:t>
            </a:r>
            <a:r>
              <a:rPr lang="en-US" sz="1100" dirty="0" smtClean="0">
                <a:hlinkClick r:id="rId3"/>
              </a:rPr>
              <a:t>fr/1/1631618.jpg</a:t>
            </a:r>
            <a:r>
              <a:rPr lang="ru-RU" sz="1100" dirty="0" smtClean="0"/>
              <a:t> боеприпасы</a:t>
            </a:r>
          </a:p>
          <a:p>
            <a:r>
              <a:rPr lang="en-US" sz="1100" dirty="0">
                <a:hlinkClick r:id="rId4"/>
              </a:rPr>
              <a:t>http://</a:t>
            </a:r>
            <a:r>
              <a:rPr lang="en-US" sz="1100" dirty="0" smtClean="0">
                <a:hlinkClick r:id="rId4"/>
              </a:rPr>
              <a:t>pics.livejournal.com/orlov_evgeny/pic/00002ar9</a:t>
            </a:r>
            <a:r>
              <a:rPr lang="ru-RU" sz="1100" dirty="0" smtClean="0"/>
              <a:t> прибор для </a:t>
            </a:r>
            <a:r>
              <a:rPr lang="ru-RU" sz="1100" dirty="0" err="1" smtClean="0"/>
              <a:t>кварцевания</a:t>
            </a:r>
            <a:endParaRPr lang="ru-RU" sz="1100" dirty="0" smtClean="0"/>
          </a:p>
          <a:p>
            <a:r>
              <a:rPr lang="en-US" sz="1100" dirty="0">
                <a:hlinkClick r:id="rId5"/>
              </a:rPr>
              <a:t>http://</a:t>
            </a:r>
            <a:r>
              <a:rPr lang="en-US" sz="1100" dirty="0" smtClean="0">
                <a:hlinkClick r:id="rId5"/>
              </a:rPr>
              <a:t>www.spectehnika.com/news039.htm</a:t>
            </a:r>
            <a:r>
              <a:rPr lang="ru-RU" sz="1100" dirty="0" smtClean="0"/>
              <a:t> </a:t>
            </a:r>
            <a:r>
              <a:rPr lang="ru-RU" sz="1100" dirty="0" err="1" smtClean="0"/>
              <a:t>минипогрузчик</a:t>
            </a:r>
            <a:endParaRPr lang="ru-RU" sz="1100" dirty="0"/>
          </a:p>
        </p:txBody>
      </p:sp>
      <p:sp>
        <p:nvSpPr>
          <p:cNvPr id="4" name="Нашивка 3">
            <a:hlinkClick r:id="" action="ppaction://hlinkshowjump?jump=firstslide"/>
          </p:cNvPr>
          <p:cNvSpPr/>
          <p:nvPr/>
        </p:nvSpPr>
        <p:spPr bwMode="auto">
          <a:xfrm flipH="1">
            <a:off x="8532440" y="6472238"/>
            <a:ext cx="504056" cy="305793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88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4238" y="-75153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Особенности ВПК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507" y="462738"/>
            <a:ext cx="87061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/>
              <a:t>1.ВПК концентрирует выпуск более сложной продукции.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2.Высокий технический уровень предприятий ВПК.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3.Основа экспорта в другие страны.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4.В ВПК работают высококвалифицированные кадры.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5.Потребность в продукции ВПК определяется оборонительными потребностями  и экономическими возможностями государства.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6.Высокие затраты на содержание ВПК.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7.Размещение предприятий ВПК в «закрытых» городах.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8.Связан со всеми межотраслевыми комплексами.</a:t>
            </a:r>
            <a:endParaRPr lang="ru-RU" sz="200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215542" y="3077170"/>
            <a:ext cx="4176463" cy="3395068"/>
            <a:chOff x="179513" y="2920979"/>
            <a:chExt cx="4176463" cy="339506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3" y="2920979"/>
              <a:ext cx="4176463" cy="31723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179513" y="5646633"/>
              <a:ext cx="4176463" cy="66941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sz="2000" dirty="0" smtClean="0">
                  <a:cs typeface="Times New Roman" pitchFamily="18" charset="0"/>
                </a:rPr>
                <a:t>Северодвинск .</a:t>
              </a:r>
            </a:p>
            <a:p>
              <a:pPr algn="ctr">
                <a:lnSpc>
                  <a:spcPts val="1500"/>
                </a:lnSpc>
              </a:pPr>
              <a:r>
                <a:rPr lang="ru-RU" sz="2000" dirty="0" smtClean="0">
                  <a:cs typeface="Times New Roman" pitchFamily="18" charset="0"/>
                </a:rPr>
                <a:t> Производство атомных подводных лодок.</a:t>
              </a:r>
              <a:endParaRPr lang="ru-RU" sz="2000" dirty="0">
                <a:cs typeface="Times New Roman" pitchFamily="18" charset="0"/>
              </a:endParaRPr>
            </a:p>
          </p:txBody>
        </p:sp>
      </p:grpSp>
      <p:sp>
        <p:nvSpPr>
          <p:cNvPr id="11" name="Умножение 10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644008" y="3077170"/>
            <a:ext cx="4263204" cy="3407060"/>
            <a:chOff x="4788024" y="2920978"/>
            <a:chExt cx="4263204" cy="340706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2920978"/>
              <a:ext cx="4263204" cy="27256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4788024" y="5646633"/>
              <a:ext cx="4263204" cy="68140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sz="2000" dirty="0" smtClean="0"/>
                <a:t>Производство МиГов 295К в </a:t>
              </a:r>
              <a:r>
                <a:rPr lang="ru-RU" sz="2000" dirty="0" err="1" smtClean="0"/>
                <a:t>Луховицах</a:t>
              </a:r>
              <a:r>
                <a:rPr lang="ru-RU" sz="2000" dirty="0" smtClean="0"/>
                <a:t> (Московская область)</a:t>
              </a:r>
            </a:p>
            <a:p>
              <a:pPr algn="ctr">
                <a:lnSpc>
                  <a:spcPts val="1500"/>
                </a:lnSpc>
              </a:pPr>
              <a:r>
                <a:rPr lang="ru-RU" sz="2000" dirty="0" smtClean="0"/>
                <a:t> </a:t>
              </a:r>
              <a:endParaRPr lang="ru-RU" sz="2000" dirty="0"/>
            </a:p>
          </p:txBody>
        </p:sp>
      </p:grpSp>
      <p:sp>
        <p:nvSpPr>
          <p:cNvPr id="16" name="Нашивка 15">
            <a:hlinkClick r:id="rId5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pic>
        <p:nvPicPr>
          <p:cNvPr id="17" name="Picture 7" descr="C:\Documents and Settings\User\Мои документы\Мои рисунки\иконки\ico_table.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62" y="1005468"/>
            <a:ext cx="40468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907453"/>
              </p:ext>
            </p:extLst>
          </p:nvPr>
        </p:nvGraphicFramePr>
        <p:xfrm>
          <a:off x="106705" y="603204"/>
          <a:ext cx="8975285" cy="5199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206"/>
                <a:gridCol w="1337289"/>
                <a:gridCol w="1392448"/>
                <a:gridCol w="1319161"/>
                <a:gridCol w="1465735"/>
                <a:gridCol w="1392446"/>
              </a:tblGrid>
              <a:tr h="813223">
                <a:tc gridSpan="6"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r>
                        <a:rPr lang="ru-RU" sz="20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России в мировой торговле основными видами обычных вооружений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26628"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Стоимость военной продукции ,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млн.долл.США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266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Поставщик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6266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Россия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3731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4003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5521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5963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6980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66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США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9977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6071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4887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4279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4385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66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Франция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1457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743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1095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1324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1753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66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1282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1261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575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573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1549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66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Великобритания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967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1105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968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639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525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815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8146" y="2787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Состав ВПК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584812"/>
              </p:ext>
            </p:extLst>
          </p:nvPr>
        </p:nvGraphicFramePr>
        <p:xfrm>
          <a:off x="107504" y="836712"/>
          <a:ext cx="8928992" cy="390566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552641"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Состав ВПК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87722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Научно-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исследова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тельские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организации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Конструкторские бюро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Испытательные лаборатории и полигоны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Производствен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ные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предприятия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43862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Занимаются теоретическими исследованиями, на базе которых разрабатываются новые виды оружия.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Создают опытные образцы вооружений и боеприпасов и отрабатывают технологии их производства.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Проверяют опытные образцы в реальных условиях, а также испытывают готовую продукцию оборонных предприятий.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Осуществляют массовый (серийный) выпуск вооружений, военной техники и боеприпасов.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Нашивка 8">
            <a:hlinkClick r:id="rId3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2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677" y="4262614"/>
            <a:ext cx="432048" cy="44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355" y="4262614"/>
            <a:ext cx="432048" cy="44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62614"/>
            <a:ext cx="432048" cy="44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4262614"/>
            <a:ext cx="432048" cy="44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1334549" y="836712"/>
            <a:ext cx="6407993" cy="4659213"/>
            <a:chOff x="2076912" y="1052736"/>
            <a:chExt cx="6407993" cy="4659213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6912" y="1052736"/>
              <a:ext cx="6407993" cy="46592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5786679" y="5311839"/>
              <a:ext cx="2698226" cy="4001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НИИ «Циклон»</a:t>
              </a:r>
              <a:endParaRPr lang="ru-RU" sz="20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334205" y="836713"/>
            <a:ext cx="6407993" cy="4659212"/>
            <a:chOff x="1368406" y="836712"/>
            <a:chExt cx="6407993" cy="4659212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06" y="836712"/>
              <a:ext cx="6407993" cy="465921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059832" y="5088428"/>
              <a:ext cx="4716565" cy="4001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Опытный образец военного самолета</a:t>
              </a:r>
              <a:endParaRPr lang="ru-RU" sz="20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334204" y="836712"/>
            <a:ext cx="6407992" cy="4651826"/>
            <a:chOff x="1368407" y="-206830"/>
            <a:chExt cx="6407992" cy="4651826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07" y="-206830"/>
              <a:ext cx="6407992" cy="46518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4538546" y="4044886"/>
              <a:ext cx="3237851" cy="4001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Полигон «</a:t>
              </a:r>
              <a:r>
                <a:rPr lang="ru-RU" sz="2000" dirty="0" err="1" smtClean="0"/>
                <a:t>Прудбой</a:t>
              </a:r>
              <a:r>
                <a:rPr lang="ru-RU" sz="2000" dirty="0" smtClean="0"/>
                <a:t>»</a:t>
              </a:r>
              <a:endParaRPr lang="ru-RU" sz="2000" dirty="0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1334549" y="824259"/>
            <a:ext cx="6407993" cy="4648606"/>
            <a:chOff x="1368405" y="-203610"/>
            <a:chExt cx="6407993" cy="4648606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05" y="-203610"/>
              <a:ext cx="6407993" cy="46486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4332970" y="4044886"/>
              <a:ext cx="3420018" cy="4001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Авиационный завод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266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787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Принципы размещения отраслей ВПК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674209"/>
            <a:ext cx="8568952" cy="70788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cs typeface="Times New Roman" pitchFamily="18" charset="0"/>
              </a:rPr>
              <a:t>1.Безопасность размещения его производств , учитывая полетное время ракет и авиации . Размещение  важных центров на Урале и в Сибири.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484784"/>
            <a:ext cx="8568952" cy="70788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2.Принцип </a:t>
            </a:r>
            <a:r>
              <a:rPr lang="ru-RU" sz="2000" dirty="0" err="1" smtClean="0"/>
              <a:t>дублирования:размещение</a:t>
            </a:r>
            <a:r>
              <a:rPr lang="ru-RU" sz="2000" dirty="0" smtClean="0"/>
              <a:t> в разных районах страны предприятий дублеров( </a:t>
            </a:r>
            <a:r>
              <a:rPr lang="ru-RU" sz="2000" dirty="0"/>
              <a:t>а</a:t>
            </a:r>
            <a:r>
              <a:rPr lang="ru-RU" sz="2000" dirty="0" smtClean="0"/>
              <a:t>виационная промышленность).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2276872"/>
            <a:ext cx="8568952" cy="70788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3.Концентрация производств и научно-производственных объединений ВПК в Москве и вокруг нее(</a:t>
            </a:r>
            <a:r>
              <a:rPr lang="ru-RU" sz="2000" dirty="0" err="1" smtClean="0"/>
              <a:t>наукоемкость</a:t>
            </a:r>
            <a:r>
              <a:rPr lang="ru-RU" sz="2000" dirty="0" smtClean="0"/>
              <a:t>, высокая квалификация  кадров).</a:t>
            </a:r>
            <a:endParaRPr lang="ru-RU" sz="2000" dirty="0"/>
          </a:p>
        </p:txBody>
      </p:sp>
      <p:sp>
        <p:nvSpPr>
          <p:cNvPr id="6" name="Нашивка 5">
            <a:hlinkClick r:id="rId3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sp>
        <p:nvSpPr>
          <p:cNvPr id="7" name="Умножение 6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971601" y="3140968"/>
            <a:ext cx="7200799" cy="3717032"/>
            <a:chOff x="971601" y="3140968"/>
            <a:chExt cx="7200799" cy="371703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5" t="22588" r="16471" b="20793"/>
            <a:stretch/>
          </p:blipFill>
          <p:spPr bwMode="auto">
            <a:xfrm>
              <a:off x="971601" y="3140968"/>
              <a:ext cx="7200799" cy="37170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591780" y="3140968"/>
              <a:ext cx="3960440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Основные центры ВПК России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0487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787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Отраслевой состав ВПК и его география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258267" y="674209"/>
            <a:ext cx="2448272" cy="1512168"/>
          </a:xfrm>
          <a:prstGeom prst="roundRect">
            <a:avLst>
              <a:gd name="adj" fmla="val 9002"/>
            </a:avLst>
          </a:prstGeom>
          <a:solidFill>
            <a:schemeClr val="bg2">
              <a:lumMod val="9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Производство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ядерного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оружия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366292" y="674209"/>
            <a:ext cx="2448272" cy="1512168"/>
          </a:xfrm>
          <a:prstGeom prst="roundRect">
            <a:avLst>
              <a:gd name="adj" fmla="val 10705"/>
            </a:avLst>
          </a:prstGeom>
          <a:solidFill>
            <a:schemeClr val="bg2">
              <a:lumMod val="9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Военное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судостроение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6412467" y="674209"/>
            <a:ext cx="2448272" cy="1512168"/>
          </a:xfrm>
          <a:prstGeom prst="roundRect">
            <a:avLst>
              <a:gd name="adj" fmla="val 9854"/>
            </a:avLst>
          </a:prstGeom>
          <a:solidFill>
            <a:schemeClr val="bg2">
              <a:lumMod val="9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Авиационная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промышленность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258267" y="2348880"/>
            <a:ext cx="2448272" cy="1512168"/>
          </a:xfrm>
          <a:prstGeom prst="roundRect">
            <a:avLst>
              <a:gd name="adj" fmla="val 9854"/>
            </a:avLst>
          </a:prstGeom>
          <a:solidFill>
            <a:schemeClr val="bg2">
              <a:lumMod val="9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Ракетно-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/>
              <a:t>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осмическая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промышленность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383868" y="2348880"/>
            <a:ext cx="2448272" cy="1512168"/>
          </a:xfrm>
          <a:prstGeom prst="roundRect">
            <a:avLst>
              <a:gd name="adj" fmla="val 10705"/>
            </a:avLst>
          </a:prstGeom>
          <a:solidFill>
            <a:schemeClr val="bg2">
              <a:lumMod val="9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Бронетанковая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промышленность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6444208" y="2372024"/>
            <a:ext cx="2448272" cy="1512168"/>
          </a:xfrm>
          <a:prstGeom prst="roundRect">
            <a:avLst>
              <a:gd name="adj" fmla="val 9854"/>
            </a:avLst>
          </a:prstGeom>
          <a:solidFill>
            <a:schemeClr val="bg2">
              <a:lumMod val="9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Производство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/>
              <a:t>с</a:t>
            </a:r>
            <a:r>
              <a:rPr lang="ru-RU" sz="2000" dirty="0" smtClean="0"/>
              <a:t>трелкового и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артиллерийского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оружия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3383868" y="4005064"/>
            <a:ext cx="2448272" cy="1512168"/>
          </a:xfrm>
          <a:prstGeom prst="roundRect">
            <a:avLst>
              <a:gd name="adj" fmla="val 9854"/>
            </a:avLst>
          </a:prstGeom>
          <a:solidFill>
            <a:schemeClr val="bg2">
              <a:lumMod val="9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Производство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боеприпасов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Нашивка 13">
            <a:hlinkClick r:id="rId3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sp>
        <p:nvSpPr>
          <p:cNvPr id="15" name="Умножение 14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Скругленный прямоугольник 15">
            <a:hlinkClick r:id="rId4" action="ppaction://hlinksldjump"/>
          </p:cNvPr>
          <p:cNvSpPr/>
          <p:nvPr/>
        </p:nvSpPr>
        <p:spPr bwMode="auto">
          <a:xfrm>
            <a:off x="258267" y="639854"/>
            <a:ext cx="2448272" cy="1512168"/>
          </a:xfrm>
          <a:prstGeom prst="roundRect">
            <a:avLst/>
          </a:prstGeom>
          <a:solidFill>
            <a:schemeClr val="bg2">
              <a:lumMod val="75000"/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Скругленный прямоугольник 16">
            <a:hlinkClick r:id="rId5" action="ppaction://hlinksldjump"/>
          </p:cNvPr>
          <p:cNvSpPr/>
          <p:nvPr/>
        </p:nvSpPr>
        <p:spPr bwMode="auto">
          <a:xfrm>
            <a:off x="3383868" y="633037"/>
            <a:ext cx="2430696" cy="1512168"/>
          </a:xfrm>
          <a:prstGeom prst="roundRect">
            <a:avLst/>
          </a:prstGeom>
          <a:solidFill>
            <a:schemeClr val="bg2">
              <a:lumMod val="90000"/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Скругленный прямоугольник 3">
            <a:hlinkClick r:id="rId6" action="ppaction://hlinksldjump"/>
          </p:cNvPr>
          <p:cNvSpPr/>
          <p:nvPr/>
        </p:nvSpPr>
        <p:spPr bwMode="auto">
          <a:xfrm>
            <a:off x="6460078" y="674209"/>
            <a:ext cx="2416531" cy="1512168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Скругленный прямоугольник 2">
            <a:hlinkClick r:id="rId7" action="ppaction://hlinksldjump"/>
          </p:cNvPr>
          <p:cNvSpPr/>
          <p:nvPr/>
        </p:nvSpPr>
        <p:spPr bwMode="auto">
          <a:xfrm>
            <a:off x="290278" y="2372024"/>
            <a:ext cx="2365680" cy="1512168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Скругленный прямоугольник 10">
            <a:hlinkClick r:id="rId8" action="ppaction://hlinksldjump"/>
          </p:cNvPr>
          <p:cNvSpPr/>
          <p:nvPr/>
        </p:nvSpPr>
        <p:spPr bwMode="auto">
          <a:xfrm>
            <a:off x="6428337" y="2372024"/>
            <a:ext cx="2448272" cy="1512168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Скругленный прямоугольник 12">
            <a:hlinkClick r:id="rId9" action="ppaction://hlinksldjump"/>
          </p:cNvPr>
          <p:cNvSpPr/>
          <p:nvPr/>
        </p:nvSpPr>
        <p:spPr bwMode="auto">
          <a:xfrm>
            <a:off x="3387353" y="2348880"/>
            <a:ext cx="2430696" cy="1512168"/>
          </a:xfrm>
          <a:prstGeom prst="roundRect">
            <a:avLst/>
          </a:prstGeom>
          <a:solidFill>
            <a:schemeClr val="accent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Скругленный прямоугольник 17">
            <a:hlinkClick r:id="rId10" action="ppaction://hlinksldjump"/>
          </p:cNvPr>
          <p:cNvSpPr/>
          <p:nvPr/>
        </p:nvSpPr>
        <p:spPr bwMode="auto">
          <a:xfrm>
            <a:off x="3392656" y="4078302"/>
            <a:ext cx="2430696" cy="1512168"/>
          </a:xfrm>
          <a:prstGeom prst="roundRect">
            <a:avLst/>
          </a:prstGeom>
          <a:solidFill>
            <a:schemeClr val="bg2">
              <a:lumMod val="90000"/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Рукописные данные 18"/>
              <p14:cNvContentPartPr/>
              <p14:nvPr/>
            </p14:nvContentPartPr>
            <p14:xfrm>
              <a:off x="1971360" y="1414440"/>
              <a:ext cx="360" cy="360"/>
            </p14:xfrm>
          </p:contentPart>
        </mc:Choice>
        <mc:Fallback xmlns="">
          <p:pic>
            <p:nvPicPr>
              <p:cNvPr id="19" name="Рукописные данные 1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62000" y="14050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97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787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Производство ядерного оружия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08003" y="674209"/>
            <a:ext cx="4451881" cy="427809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-</a:t>
            </a:r>
            <a:r>
              <a:rPr lang="ru-RU" sz="2000" dirty="0" smtClean="0">
                <a:cs typeface="Times New Roman" pitchFamily="18" charset="0"/>
              </a:rPr>
              <a:t>Добыча </a:t>
            </a:r>
            <a:r>
              <a:rPr lang="ru-RU" sz="2000" dirty="0">
                <a:cs typeface="Times New Roman" pitchFamily="18" charset="0"/>
              </a:rPr>
              <a:t>урановых </a:t>
            </a:r>
            <a:r>
              <a:rPr lang="ru-RU" sz="2000" dirty="0" smtClean="0">
                <a:cs typeface="Times New Roman" pitchFamily="18" charset="0"/>
              </a:rPr>
              <a:t>руд</a:t>
            </a:r>
          </a:p>
          <a:p>
            <a:r>
              <a:rPr lang="ru-RU" sz="2000" dirty="0" smtClean="0">
                <a:cs typeface="Times New Roman" pitchFamily="18" charset="0"/>
              </a:rPr>
              <a:t> </a:t>
            </a:r>
            <a:r>
              <a:rPr lang="ru-RU" sz="2000" dirty="0" err="1" smtClean="0">
                <a:cs typeface="Times New Roman" pitchFamily="18" charset="0"/>
              </a:rPr>
              <a:t>Краснокаменск</a:t>
            </a:r>
            <a:r>
              <a:rPr lang="ru-RU" sz="2000" dirty="0" smtClean="0">
                <a:cs typeface="Times New Roman" pitchFamily="18" charset="0"/>
              </a:rPr>
              <a:t>.</a:t>
            </a:r>
            <a:r>
              <a:rPr lang="ru-RU" sz="2000" dirty="0">
                <a:cs typeface="Times New Roman" pitchFamily="18" charset="0"/>
              </a:rPr>
              <a:t/>
            </a:r>
            <a:br>
              <a:rPr lang="ru-RU" sz="2000" dirty="0">
                <a:cs typeface="Times New Roman" pitchFamily="18" charset="0"/>
              </a:rPr>
            </a:br>
            <a:r>
              <a:rPr lang="ru-RU" sz="2000" dirty="0" smtClean="0">
                <a:cs typeface="Times New Roman" pitchFamily="18" charset="0"/>
              </a:rPr>
              <a:t> -Обогащение урана</a:t>
            </a:r>
          </a:p>
          <a:p>
            <a:r>
              <a:rPr lang="ru-RU" sz="2000" dirty="0" smtClean="0">
                <a:cs typeface="Times New Roman" pitchFamily="18" charset="0"/>
              </a:rPr>
              <a:t> </a:t>
            </a:r>
            <a:r>
              <a:rPr lang="ru-RU" sz="2000" dirty="0">
                <a:cs typeface="Times New Roman" pitchFamily="18" charset="0"/>
              </a:rPr>
              <a:t>Новоуральск (Свердловск44), Зеленогорск (Красноярск 45, Северск (Томск7) и Ангарск. </a:t>
            </a:r>
            <a:br>
              <a:rPr lang="ru-RU" sz="2000" dirty="0">
                <a:cs typeface="Times New Roman" pitchFamily="18" charset="0"/>
              </a:rPr>
            </a:br>
            <a:r>
              <a:rPr lang="ru-RU" dirty="0" smtClean="0">
                <a:latin typeface="Bookman Old Style" pitchFamily="18" charset="0"/>
              </a:rPr>
              <a:t>-</a:t>
            </a:r>
            <a:r>
              <a:rPr lang="ru-RU" sz="2000" dirty="0" err="1" smtClean="0">
                <a:cs typeface="Times New Roman" pitchFamily="18" charset="0"/>
              </a:rPr>
              <a:t>ТВЭЛвы</a:t>
            </a:r>
            <a:r>
              <a:rPr lang="ru-RU" sz="2000" dirty="0" smtClean="0">
                <a:cs typeface="Times New Roman" pitchFamily="18" charset="0"/>
              </a:rPr>
              <a:t> </a:t>
            </a:r>
            <a:r>
              <a:rPr lang="ru-RU" sz="2000" dirty="0">
                <a:cs typeface="Times New Roman" pitchFamily="18" charset="0"/>
              </a:rPr>
              <a:t>– тепловыделяющие элементы для атомных реакторов.</a:t>
            </a:r>
            <a:br>
              <a:rPr lang="ru-RU" sz="2000" dirty="0">
                <a:cs typeface="Times New Roman" pitchFamily="18" charset="0"/>
              </a:rPr>
            </a:br>
            <a:r>
              <a:rPr lang="ru-RU" sz="2000" dirty="0" smtClean="0">
                <a:cs typeface="Times New Roman" pitchFamily="18" charset="0"/>
              </a:rPr>
              <a:t>-Сборка </a:t>
            </a:r>
            <a:r>
              <a:rPr lang="ru-RU" sz="2000" dirty="0">
                <a:cs typeface="Times New Roman" pitchFamily="18" charset="0"/>
              </a:rPr>
              <a:t>ядерных </a:t>
            </a:r>
            <a:r>
              <a:rPr lang="ru-RU" sz="2000" dirty="0" smtClean="0">
                <a:cs typeface="Times New Roman" pitchFamily="18" charset="0"/>
              </a:rPr>
              <a:t>боеприпасов</a:t>
            </a:r>
          </a:p>
          <a:p>
            <a:r>
              <a:rPr lang="ru-RU" sz="2000" dirty="0" smtClean="0">
                <a:cs typeface="Times New Roman" pitchFamily="18" charset="0"/>
              </a:rPr>
              <a:t>Саров </a:t>
            </a:r>
            <a:r>
              <a:rPr lang="ru-RU" sz="2000" dirty="0">
                <a:cs typeface="Times New Roman" pitchFamily="18" charset="0"/>
              </a:rPr>
              <a:t>(Арзамас16), Заречный (Пенза19), Лесной (Свердловск 45</a:t>
            </a:r>
            <a:r>
              <a:rPr lang="ru-RU" sz="2000" dirty="0" smtClean="0">
                <a:cs typeface="Times New Roman" pitchFamily="18" charset="0"/>
              </a:rPr>
              <a:t>)</a:t>
            </a:r>
            <a:r>
              <a:rPr lang="ru-RU" sz="1800" dirty="0">
                <a:latin typeface="Bookman Old Style" pitchFamily="18" charset="0"/>
              </a:rPr>
              <a:t/>
            </a:r>
            <a:br>
              <a:rPr lang="ru-RU" sz="1800" dirty="0">
                <a:latin typeface="Bookman Old Style" pitchFamily="18" charset="0"/>
              </a:rPr>
            </a:br>
            <a:r>
              <a:rPr lang="ru-RU" sz="1800" dirty="0" smtClean="0">
                <a:latin typeface="Bookman Old Style" pitchFamily="18" charset="0"/>
              </a:rPr>
              <a:t>-</a:t>
            </a:r>
            <a:r>
              <a:rPr lang="ru-RU" sz="2000" dirty="0" smtClean="0">
                <a:cs typeface="Times New Roman" pitchFamily="18" charset="0"/>
              </a:rPr>
              <a:t>Утилизация отходов. </a:t>
            </a:r>
            <a:r>
              <a:rPr lang="ru-RU" sz="1800" dirty="0">
                <a:latin typeface="Bookman Old Style" pitchFamily="18" charset="0"/>
              </a:rPr>
              <a:t/>
            </a:r>
            <a:br>
              <a:rPr lang="ru-RU" sz="1800" dirty="0">
                <a:latin typeface="Bookman Old Style" pitchFamily="18" charset="0"/>
              </a:rPr>
            </a:br>
            <a:endParaRPr lang="ru-RU" dirty="0"/>
          </a:p>
        </p:txBody>
      </p:sp>
      <p:pic>
        <p:nvPicPr>
          <p:cNvPr id="5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26" y="792721"/>
            <a:ext cx="449081" cy="45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ашивка 10">
            <a:hlinkClick r:id="rId5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13985" y="674209"/>
            <a:ext cx="4046798" cy="5727512"/>
            <a:chOff x="323528" y="596609"/>
            <a:chExt cx="4046798" cy="57275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596609"/>
              <a:ext cx="4046798" cy="2826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393182"/>
              <a:ext cx="4046798" cy="29309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4" name="Умножение 13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" r="1654" b="2900"/>
          <a:stretch/>
        </p:blipFill>
        <p:spPr>
          <a:xfrm>
            <a:off x="1201188" y="674209"/>
            <a:ext cx="6802209" cy="5059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07" y="142792"/>
            <a:ext cx="406818" cy="4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38477" y="674208"/>
            <a:ext cx="8694295" cy="4803863"/>
            <a:chOff x="300545" y="674209"/>
            <a:chExt cx="8604956" cy="480386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" r="8549" b="40470"/>
            <a:stretch/>
          </p:blipFill>
          <p:spPr>
            <a:xfrm>
              <a:off x="300545" y="674209"/>
              <a:ext cx="8604956" cy="4803863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2555776" y="674209"/>
              <a:ext cx="4032448" cy="40011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/>
                <a:t>Ядерно-оружейное производство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8735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787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Военное судостроение</a:t>
            </a:r>
            <a:endParaRPr lang="ru-RU" sz="36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5" y="674208"/>
            <a:ext cx="3987755" cy="501675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Центры судостроения</a:t>
            </a:r>
          </a:p>
          <a:p>
            <a:r>
              <a:rPr lang="ru-RU" sz="2000" dirty="0" smtClean="0"/>
              <a:t>1.Самый крупный центр военного судостроения –Санкт-Петербург (40 предприятий) . Здесь строятся почти все виды кораблей.</a:t>
            </a:r>
          </a:p>
          <a:p>
            <a:r>
              <a:rPr lang="ru-RU" sz="2000" dirty="0" smtClean="0"/>
              <a:t>2.Центр строительства подводных лодок –Северодвинск (Архангельская область)</a:t>
            </a:r>
          </a:p>
          <a:p>
            <a:r>
              <a:rPr lang="ru-RU" sz="2000" dirty="0" smtClean="0"/>
              <a:t>3.Центр военного судостроения –Калининград</a:t>
            </a:r>
          </a:p>
          <a:p>
            <a:r>
              <a:rPr lang="ru-RU" sz="2000" dirty="0" smtClean="0"/>
              <a:t>4.Небольшие суда производят в городах: Ярославле, Рыбинске, Зеленодольске.</a:t>
            </a:r>
          </a:p>
          <a:p>
            <a:endParaRPr lang="ru-RU" sz="2000" dirty="0" smtClean="0"/>
          </a:p>
          <a:p>
            <a:r>
              <a:rPr lang="ru-RU" sz="2000" dirty="0" smtClean="0"/>
              <a:t> </a:t>
            </a:r>
          </a:p>
          <a:p>
            <a:endParaRPr lang="ru-RU" sz="2000" dirty="0"/>
          </a:p>
        </p:txBody>
      </p:sp>
      <p:sp>
        <p:nvSpPr>
          <p:cNvPr id="5" name="Нашивка 4">
            <a:hlinkClick r:id="rId3" action="ppaction://hlinksldjump"/>
          </p:cNvPr>
          <p:cNvSpPr/>
          <p:nvPr/>
        </p:nvSpPr>
        <p:spPr bwMode="auto">
          <a:xfrm rot="10800000">
            <a:off x="8532440" y="6472238"/>
            <a:ext cx="504056" cy="305793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normalizeH="0" baseline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</a:endParaRPr>
          </a:p>
        </p:txBody>
      </p:sp>
      <p:pic>
        <p:nvPicPr>
          <p:cNvPr id="7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159" y="729111"/>
            <a:ext cx="379321" cy="36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322242" y="548681"/>
            <a:ext cx="4639523" cy="5893424"/>
            <a:chOff x="391247" y="683291"/>
            <a:chExt cx="4639523" cy="576880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683291"/>
              <a:ext cx="4635234" cy="28070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247" y="3490363"/>
              <a:ext cx="4635234" cy="2961733"/>
            </a:xfrm>
            <a:prstGeom prst="rect">
              <a:avLst/>
            </a:prstGeom>
          </p:spPr>
        </p:pic>
      </p:grpSp>
      <p:sp>
        <p:nvSpPr>
          <p:cNvPr id="12" name="Умножение 11">
            <a:hlinkClick r:id="" action="ppaction://hlinkshowjump?jump=endshow"/>
          </p:cNvPr>
          <p:cNvSpPr/>
          <p:nvPr/>
        </p:nvSpPr>
        <p:spPr bwMode="auto">
          <a:xfrm>
            <a:off x="9419" y="6309320"/>
            <a:ext cx="662880" cy="548680"/>
          </a:xfrm>
          <a:prstGeom prst="mathMultiply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Picture 4" descr="C:\Documents and Settings\User\Мои документы\Мои рисунки\иконки\ico_ani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008" y="2728369"/>
            <a:ext cx="412767" cy="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Documents and Settings\User\Мои документы\Мои рисунки\иконки\ico_ani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478" y="1893354"/>
            <a:ext cx="412767" cy="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417715" y="648338"/>
            <a:ext cx="8380577" cy="4823281"/>
            <a:chOff x="971600" y="692696"/>
            <a:chExt cx="7882518" cy="430961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02" t="22498" r="18244" b="27030"/>
            <a:stretch/>
          </p:blipFill>
          <p:spPr bwMode="auto">
            <a:xfrm>
              <a:off x="971600" y="692696"/>
              <a:ext cx="7882518" cy="43096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076655" y="692696"/>
              <a:ext cx="3672408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ru-RU" sz="2000" dirty="0" smtClean="0"/>
                <a:t>Центры военного судостроения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Электронная паутина">
  <a:themeElements>
    <a:clrScheme name="Другая 65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DFEADF"/>
      </a:accent1>
      <a:accent2>
        <a:srgbClr val="EFF4EF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796E39"/>
      </a:hlink>
      <a:folHlink>
        <a:srgbClr val="628F6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Электронная паутина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ктронная паутина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лектронная паутина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лектронная паутина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ктронная паутина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ктронная паутина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ктронная паутина 7">
        <a:dk1>
          <a:srgbClr val="000050"/>
        </a:dk1>
        <a:lt1>
          <a:srgbClr val="D0E2F4"/>
        </a:lt1>
        <a:dk2>
          <a:srgbClr val="000099"/>
        </a:dk2>
        <a:lt2>
          <a:srgbClr val="7DAFE1"/>
        </a:lt2>
        <a:accent1>
          <a:srgbClr val="26D2E4"/>
        </a:accent1>
        <a:accent2>
          <a:srgbClr val="FCFEAC"/>
        </a:accent2>
        <a:accent3>
          <a:srgbClr val="E4EEF8"/>
        </a:accent3>
        <a:accent4>
          <a:srgbClr val="000043"/>
        </a:accent4>
        <a:accent5>
          <a:srgbClr val="ACE5EF"/>
        </a:accent5>
        <a:accent6>
          <a:srgbClr val="E4E69B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лектронная паутина 8">
        <a:dk1>
          <a:srgbClr val="000050"/>
        </a:dk1>
        <a:lt1>
          <a:srgbClr val="D0E2F4"/>
        </a:lt1>
        <a:dk2>
          <a:srgbClr val="000099"/>
        </a:dk2>
        <a:lt2>
          <a:srgbClr val="7DAFE1"/>
        </a:lt2>
        <a:accent1>
          <a:srgbClr val="2C7426"/>
        </a:accent1>
        <a:accent2>
          <a:srgbClr val="FCFEAC"/>
        </a:accent2>
        <a:accent3>
          <a:srgbClr val="E4EEF8"/>
        </a:accent3>
        <a:accent4>
          <a:srgbClr val="000043"/>
        </a:accent4>
        <a:accent5>
          <a:srgbClr val="ACBCAC"/>
        </a:accent5>
        <a:accent6>
          <a:srgbClr val="E4E69B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Designs\Электронная паутина.pot</Template>
  <TotalTime>8465</TotalTime>
  <Words>1719</Words>
  <Application>Microsoft Office PowerPoint</Application>
  <PresentationFormat>Экран (4:3)</PresentationFormat>
  <Paragraphs>489</Paragraphs>
  <Slides>31</Slides>
  <Notes>31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Электронная паутина</vt:lpstr>
      <vt:lpstr>Военно-промышленный комплекс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Неизвестна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Межотраслевые комплексы</dc:subject>
  <dc:creator>Кириченко Н.Н.</dc:creator>
  <cp:lastModifiedBy>111</cp:lastModifiedBy>
  <cp:revision>615</cp:revision>
  <dcterms:created xsi:type="dcterms:W3CDTF">2006-01-31T09:26:05Z</dcterms:created>
  <dcterms:modified xsi:type="dcterms:W3CDTF">2012-11-26T17:58:55Z</dcterms:modified>
</cp:coreProperties>
</file>