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3.xml" ContentType="application/inkml+xml"/>
  <Override PartName="/ppt/ink/ink4.xml" ContentType="application/inkml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58" r:id="rId3"/>
    <p:sldId id="261" r:id="rId4"/>
    <p:sldId id="260" r:id="rId5"/>
    <p:sldId id="259" r:id="rId6"/>
    <p:sldId id="263" r:id="rId7"/>
    <p:sldId id="262" r:id="rId8"/>
    <p:sldId id="264" r:id="rId9"/>
    <p:sldId id="265" r:id="rId10"/>
    <p:sldId id="271" r:id="rId11"/>
    <p:sldId id="267" r:id="rId12"/>
    <p:sldId id="268" r:id="rId13"/>
    <p:sldId id="274" r:id="rId14"/>
    <p:sldId id="273" r:id="rId15"/>
    <p:sldId id="272" r:id="rId16"/>
    <p:sldId id="269" r:id="rId17"/>
    <p:sldId id="275" r:id="rId18"/>
    <p:sldId id="318" r:id="rId19"/>
    <p:sldId id="283" r:id="rId20"/>
    <p:sldId id="284" r:id="rId21"/>
    <p:sldId id="285" r:id="rId22"/>
    <p:sldId id="286" r:id="rId23"/>
    <p:sldId id="287" r:id="rId24"/>
    <p:sldId id="288" r:id="rId25"/>
    <p:sldId id="317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6" r:id="rId43"/>
    <p:sldId id="305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96134" autoAdjust="0"/>
  </p:normalViewPr>
  <p:slideViewPr>
    <p:cSldViewPr>
      <p:cViewPr>
        <p:scale>
          <a:sx n="75" d="100"/>
          <a:sy n="75" d="100"/>
        </p:scale>
        <p:origin x="-12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2052465368517266E-2"/>
          <c:w val="0.63694932085472511"/>
          <c:h val="0.9103686611343639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Электроэнергетика </c:v>
                </c:pt>
                <c:pt idx="1">
                  <c:v>Топливная </c:v>
                </c:pt>
                <c:pt idx="2">
                  <c:v>Черная металлургия</c:v>
                </c:pt>
                <c:pt idx="3">
                  <c:v>Цветная металлургия</c:v>
                </c:pt>
                <c:pt idx="4">
                  <c:v>Химическая и нефтехимическая</c:v>
                </c:pt>
                <c:pt idx="5">
                  <c:v>Машиностроение и металлообработка</c:v>
                </c:pt>
                <c:pt idx="6">
                  <c:v>Лесная </c:v>
                </c:pt>
                <c:pt idx="7">
                  <c:v>Производство строительных материалов</c:v>
                </c:pt>
                <c:pt idx="8">
                  <c:v>Легкая </c:v>
                </c:pt>
                <c:pt idx="9">
                  <c:v>Пищевая </c:v>
                </c:pt>
                <c:pt idx="10">
                  <c:v>Прочие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3.1</c:v>
                </c:pt>
                <c:pt idx="1">
                  <c:v>5</c:v>
                </c:pt>
                <c:pt idx="2">
                  <c:v>13.1</c:v>
                </c:pt>
                <c:pt idx="3">
                  <c:v>5.2</c:v>
                </c:pt>
                <c:pt idx="4">
                  <c:v>3.5</c:v>
                </c:pt>
                <c:pt idx="5">
                  <c:v>13.3</c:v>
                </c:pt>
                <c:pt idx="6">
                  <c:v>23.8</c:v>
                </c:pt>
                <c:pt idx="8">
                  <c:v>6.5</c:v>
                </c:pt>
                <c:pt idx="9">
                  <c:v>19.100000000000001</c:v>
                </c:pt>
                <c:pt idx="10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explosion val="25"/>
          <c:cat>
            <c:strRef>
              <c:f>Лист1!$A$2:$A$12</c:f>
              <c:strCache>
                <c:ptCount val="11"/>
                <c:pt idx="0">
                  <c:v>Электроэнергетика </c:v>
                </c:pt>
                <c:pt idx="1">
                  <c:v>Топливная </c:v>
                </c:pt>
                <c:pt idx="2">
                  <c:v>Черная металлургия</c:v>
                </c:pt>
                <c:pt idx="3">
                  <c:v>Цветная металлургия</c:v>
                </c:pt>
                <c:pt idx="4">
                  <c:v>Химическая и нефтехимическая</c:v>
                </c:pt>
                <c:pt idx="5">
                  <c:v>Машиностроение и металлообработка</c:v>
                </c:pt>
                <c:pt idx="6">
                  <c:v>Лесная </c:v>
                </c:pt>
                <c:pt idx="7">
                  <c:v>Производство строительных материалов</c:v>
                </c:pt>
                <c:pt idx="8">
                  <c:v>Легкая </c:v>
                </c:pt>
                <c:pt idx="9">
                  <c:v>Пищевая </c:v>
                </c:pt>
                <c:pt idx="10">
                  <c:v>Прочие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7">
                  <c:v>4.4000000000000004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23671532269527"/>
          <c:y val="2.0817913385826767E-2"/>
          <c:w val="0.35763284677304724"/>
          <c:h val="0.949363993898626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852034120734913E-2"/>
          <c:y val="4.9960875984251966E-2"/>
          <c:w val="0.8034343832020997"/>
          <c:h val="0.498847687007874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3,1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cat>
            <c:strRef>
              <c:f>Лист1!$A$2:$A$10</c:f>
              <c:strCache>
                <c:ptCount val="9"/>
                <c:pt idx="0">
                  <c:v>Топливная</c:v>
                </c:pt>
                <c:pt idx="1">
                  <c:v>Машиностроение и металлообработка</c:v>
                </c:pt>
                <c:pt idx="2">
                  <c:v>Лесная</c:v>
                </c:pt>
                <c:pt idx="3">
                  <c:v>Легкая</c:v>
                </c:pt>
                <c:pt idx="4">
                  <c:v>Пищевая (рыбная)</c:v>
                </c:pt>
                <c:pt idx="5">
                  <c:v>Электроэнергетика</c:v>
                </c:pt>
                <c:pt idx="6">
                  <c:v>Черная металлургия</c:v>
                </c:pt>
                <c:pt idx="7">
                  <c:v>Цветная металлургия</c:v>
                </c:pt>
                <c:pt idx="8">
                  <c:v>Прочие отрасли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</c:v>
                </c:pt>
                <c:pt idx="1">
                  <c:v>13.3</c:v>
                </c:pt>
                <c:pt idx="2">
                  <c:v>23.8</c:v>
                </c:pt>
                <c:pt idx="3">
                  <c:v>6.5</c:v>
                </c:pt>
                <c:pt idx="4">
                  <c:v>19.100000000000001</c:v>
                </c:pt>
                <c:pt idx="5">
                  <c:v>3.1</c:v>
                </c:pt>
                <c:pt idx="6">
                  <c:v>13.1</c:v>
                </c:pt>
                <c:pt idx="7">
                  <c:v>5.2</c:v>
                </c:pt>
                <c:pt idx="8">
                  <c:v>13.9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Лист1!$A$2:$A$10</c:f>
              <c:strCache>
                <c:ptCount val="9"/>
                <c:pt idx="0">
                  <c:v>Топливная</c:v>
                </c:pt>
                <c:pt idx="1">
                  <c:v>Машиностроение и металлообработка</c:v>
                </c:pt>
                <c:pt idx="2">
                  <c:v>Лесная</c:v>
                </c:pt>
                <c:pt idx="3">
                  <c:v>Легкая</c:v>
                </c:pt>
                <c:pt idx="4">
                  <c:v>Пищевая (рыбная)</c:v>
                </c:pt>
                <c:pt idx="5">
                  <c:v>Электроэнергетика</c:v>
                </c:pt>
                <c:pt idx="6">
                  <c:v>Черная металлургия</c:v>
                </c:pt>
                <c:pt idx="7">
                  <c:v>Цветная металлургия</c:v>
                </c:pt>
                <c:pt idx="8">
                  <c:v>Прочие отрасли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strRef>
              <c:f>Лист1!$A$2:$A$10</c:f>
              <c:strCache>
                <c:ptCount val="9"/>
                <c:pt idx="0">
                  <c:v>Топливная</c:v>
                </c:pt>
                <c:pt idx="1">
                  <c:v>Машиностроение и металлообработка</c:v>
                </c:pt>
                <c:pt idx="2">
                  <c:v>Лесная</c:v>
                </c:pt>
                <c:pt idx="3">
                  <c:v>Легкая</c:v>
                </c:pt>
                <c:pt idx="4">
                  <c:v>Пищевая (рыбная)</c:v>
                </c:pt>
                <c:pt idx="5">
                  <c:v>Электроэнергетика</c:v>
                </c:pt>
                <c:pt idx="6">
                  <c:v>Черная металлургия</c:v>
                </c:pt>
                <c:pt idx="7">
                  <c:v>Цветная металлургия</c:v>
                </c:pt>
                <c:pt idx="8">
                  <c:v>Прочие отрасли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483520"/>
        <c:axId val="197518080"/>
      </c:barChart>
      <c:catAx>
        <c:axId val="197483520"/>
        <c:scaling>
          <c:orientation val="minMax"/>
        </c:scaling>
        <c:delete val="0"/>
        <c:axPos val="b"/>
        <c:majorTickMark val="out"/>
        <c:minorTickMark val="none"/>
        <c:tickLblPos val="nextTo"/>
        <c:crossAx val="197518080"/>
        <c:crosses val="autoZero"/>
        <c:auto val="1"/>
        <c:lblAlgn val="ctr"/>
        <c:lblOffset val="100"/>
        <c:noMultiLvlLbl val="0"/>
      </c:catAx>
      <c:valAx>
        <c:axId val="197518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7483520"/>
        <c:crosses val="autoZero"/>
        <c:crossBetween val="between"/>
      </c:valAx>
      <c:spPr>
        <a:solidFill>
          <a:srgbClr val="FFF3FB"/>
        </a:solidFill>
        <a:ln>
          <a:noFill/>
        </a:ln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solidFill>
        <a:schemeClr val="tx2">
          <a:lumMod val="60000"/>
          <a:lumOff val="4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8E4DAD-D665-48F3-8E31-A05EB41CDE61}" type="doc">
      <dgm:prSet loTypeId="urn:microsoft.com/office/officeart/2005/8/layout/hProcess9" loCatId="process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459A74B7-1C8E-4A6D-A75B-B0925FFB3E96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/>
            <a:t>Теория</a:t>
          </a:r>
          <a:endParaRPr lang="ru-RU" dirty="0"/>
        </a:p>
      </dgm:t>
    </dgm:pt>
    <dgm:pt modelId="{75013507-CD77-42F8-8E40-C644DC570E84}" type="parTrans" cxnId="{2B2CA6FD-9C04-4A68-B0FF-DF075733DF32}">
      <dgm:prSet/>
      <dgm:spPr/>
      <dgm:t>
        <a:bodyPr/>
        <a:lstStyle/>
        <a:p>
          <a:endParaRPr lang="ru-RU"/>
        </a:p>
      </dgm:t>
    </dgm:pt>
    <dgm:pt modelId="{C31F18AB-0180-4B67-819C-B7634BAD0896}" type="sibTrans" cxnId="{2B2CA6FD-9C04-4A68-B0FF-DF075733DF32}">
      <dgm:prSet/>
      <dgm:spPr/>
      <dgm:t>
        <a:bodyPr/>
        <a:lstStyle/>
        <a:p>
          <a:endParaRPr lang="ru-RU"/>
        </a:p>
      </dgm:t>
    </dgm:pt>
    <dgm:pt modelId="{99D31FB0-A496-433F-A272-6A309E550BDA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mtClean="0"/>
            <a:t>Вопросы</a:t>
          </a:r>
          <a:endParaRPr lang="ru-RU" dirty="0"/>
        </a:p>
      </dgm:t>
    </dgm:pt>
    <dgm:pt modelId="{19B1B863-3175-4609-A6E5-8AB59BA4BE7F}" type="parTrans" cxnId="{8AECD540-5DDD-4C58-8788-3C80DB54FCF1}">
      <dgm:prSet/>
      <dgm:spPr/>
      <dgm:t>
        <a:bodyPr/>
        <a:lstStyle/>
        <a:p>
          <a:endParaRPr lang="ru-RU"/>
        </a:p>
      </dgm:t>
    </dgm:pt>
    <dgm:pt modelId="{CCF3884E-92CA-4DC4-B154-AFB3CD6BA62A}" type="sibTrans" cxnId="{8AECD540-5DDD-4C58-8788-3C80DB54FCF1}">
      <dgm:prSet/>
      <dgm:spPr/>
      <dgm:t>
        <a:bodyPr/>
        <a:lstStyle/>
        <a:p>
          <a:endParaRPr lang="ru-RU"/>
        </a:p>
      </dgm:t>
    </dgm:pt>
    <dgm:pt modelId="{C8A1D13D-9584-4E2E-8978-FF09EE6513A3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/>
            <a:t>Практикум</a:t>
          </a:r>
          <a:endParaRPr lang="ru-RU" dirty="0"/>
        </a:p>
      </dgm:t>
    </dgm:pt>
    <dgm:pt modelId="{CAA2DF18-C882-4F0E-8F6E-B947E6F669E9}" type="parTrans" cxnId="{81963DB0-A60A-4953-B883-E416BB42BD72}">
      <dgm:prSet/>
      <dgm:spPr/>
      <dgm:t>
        <a:bodyPr/>
        <a:lstStyle/>
        <a:p>
          <a:endParaRPr lang="ru-RU"/>
        </a:p>
      </dgm:t>
    </dgm:pt>
    <dgm:pt modelId="{19AFF92B-E2E7-4AFE-96A4-1E60E9D9D160}" type="sibTrans" cxnId="{81963DB0-A60A-4953-B883-E416BB42BD72}">
      <dgm:prSet/>
      <dgm:spPr/>
      <dgm:t>
        <a:bodyPr/>
        <a:lstStyle/>
        <a:p>
          <a:endParaRPr lang="ru-RU"/>
        </a:p>
      </dgm:t>
    </dgm:pt>
    <dgm:pt modelId="{BCDBF07A-7443-4FCB-85DE-6CD9A58301C1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/>
            <a:t>Тесты</a:t>
          </a:r>
          <a:endParaRPr lang="ru-RU" dirty="0"/>
        </a:p>
      </dgm:t>
    </dgm:pt>
    <dgm:pt modelId="{40CF5674-D829-4AAB-97E4-6FBA909BAF8E}" type="parTrans" cxnId="{CB6C6A02-064A-4F74-9337-4F8A28693EB5}">
      <dgm:prSet/>
      <dgm:spPr/>
      <dgm:t>
        <a:bodyPr/>
        <a:lstStyle/>
        <a:p>
          <a:endParaRPr lang="ru-RU"/>
        </a:p>
      </dgm:t>
    </dgm:pt>
    <dgm:pt modelId="{F1CB780B-E97E-41C7-9577-2DE158796336}" type="sibTrans" cxnId="{CB6C6A02-064A-4F74-9337-4F8A28693EB5}">
      <dgm:prSet/>
      <dgm:spPr/>
      <dgm:t>
        <a:bodyPr/>
        <a:lstStyle/>
        <a:p>
          <a:endParaRPr lang="ru-RU"/>
        </a:p>
      </dgm:t>
    </dgm:pt>
    <dgm:pt modelId="{F98E96CC-5863-4E1F-B171-680AA1342FE4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mtClean="0"/>
            <a:t>Задания</a:t>
          </a:r>
          <a:endParaRPr lang="ru-RU" dirty="0"/>
        </a:p>
      </dgm:t>
    </dgm:pt>
    <dgm:pt modelId="{A844D5E7-E795-45D4-B0EE-4D229AC8FD5B}" type="parTrans" cxnId="{D41D76CB-9987-40CA-AD40-25A183C3C727}">
      <dgm:prSet/>
      <dgm:spPr/>
      <dgm:t>
        <a:bodyPr/>
        <a:lstStyle/>
        <a:p>
          <a:endParaRPr lang="ru-RU"/>
        </a:p>
      </dgm:t>
    </dgm:pt>
    <dgm:pt modelId="{7F6F5881-1080-4245-A16F-036C1EC3C3A2}" type="sibTrans" cxnId="{D41D76CB-9987-40CA-AD40-25A183C3C727}">
      <dgm:prSet/>
      <dgm:spPr/>
      <dgm:t>
        <a:bodyPr/>
        <a:lstStyle/>
        <a:p>
          <a:endParaRPr lang="ru-RU"/>
        </a:p>
      </dgm:t>
    </dgm:pt>
    <dgm:pt modelId="{409B00B5-40D3-4053-93F9-B03ADA9894E1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mtClean="0"/>
            <a:t>ЕГЭ, ГИА </a:t>
          </a:r>
          <a:endParaRPr lang="ru-RU" dirty="0"/>
        </a:p>
      </dgm:t>
    </dgm:pt>
    <dgm:pt modelId="{093AAA3B-6FDE-4690-A44E-190AD6F91EFA}" type="parTrans" cxnId="{2B097BCB-E48A-443C-A8C9-F535D91F36D5}">
      <dgm:prSet/>
      <dgm:spPr/>
      <dgm:t>
        <a:bodyPr/>
        <a:lstStyle/>
        <a:p>
          <a:endParaRPr lang="ru-RU"/>
        </a:p>
      </dgm:t>
    </dgm:pt>
    <dgm:pt modelId="{8E8AB385-3C14-4552-BEF2-EE5256073506}" type="sibTrans" cxnId="{2B097BCB-E48A-443C-A8C9-F535D91F36D5}">
      <dgm:prSet/>
      <dgm:spPr/>
      <dgm:t>
        <a:bodyPr/>
        <a:lstStyle/>
        <a:p>
          <a:endParaRPr lang="ru-RU"/>
        </a:p>
      </dgm:t>
    </dgm:pt>
    <dgm:pt modelId="{4CCB0B4B-0375-41B6-93BC-374EE34DE344}" type="pres">
      <dgm:prSet presAssocID="{1F8E4DAD-D665-48F3-8E31-A05EB41CDE6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BF4E60-3644-44D2-B0F2-E8E6664825CD}" type="pres">
      <dgm:prSet presAssocID="{1F8E4DAD-D665-48F3-8E31-A05EB41CDE61}" presName="arrow" presStyleLbl="bgShp" presStyleIdx="0" presStyleCnt="1" custFlipHor="1" custScaleX="3666" custScaleY="13341" custLinFactNeighborX="2361" custLinFactNeighborY="8432"/>
      <dgm:spPr/>
      <dgm:t>
        <a:bodyPr/>
        <a:lstStyle/>
        <a:p>
          <a:endParaRPr lang="ru-RU"/>
        </a:p>
      </dgm:t>
    </dgm:pt>
    <dgm:pt modelId="{193AF93F-00FE-4A91-B674-22F30B801FE8}" type="pres">
      <dgm:prSet presAssocID="{1F8E4DAD-D665-48F3-8E31-A05EB41CDE61}" presName="linearProcess" presStyleCnt="0"/>
      <dgm:spPr/>
      <dgm:t>
        <a:bodyPr/>
        <a:lstStyle/>
        <a:p>
          <a:endParaRPr lang="ru-RU"/>
        </a:p>
      </dgm:t>
    </dgm:pt>
    <dgm:pt modelId="{957DBB0A-692B-4F5F-B7EE-A5A4EDEA720E}" type="pres">
      <dgm:prSet presAssocID="{459A74B7-1C8E-4A6D-A75B-B0925FFB3E96}" presName="textNode" presStyleLbl="node1" presStyleIdx="0" presStyleCnt="6" custScaleX="86116" custScaleY="104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6870F-7F28-4090-8CA7-CC2D699EAF86}" type="pres">
      <dgm:prSet presAssocID="{C31F18AB-0180-4B67-819C-B7634BAD0896}" presName="sibTrans" presStyleCnt="0"/>
      <dgm:spPr/>
      <dgm:t>
        <a:bodyPr/>
        <a:lstStyle/>
        <a:p>
          <a:endParaRPr lang="ru-RU"/>
        </a:p>
      </dgm:t>
    </dgm:pt>
    <dgm:pt modelId="{63DD79B2-22B6-4D31-8A35-A0297601817A}" type="pres">
      <dgm:prSet presAssocID="{99D31FB0-A496-433F-A272-6A309E550BDA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E0A7F-E790-4A98-A5C0-D98B0ED86A41}" type="pres">
      <dgm:prSet presAssocID="{CCF3884E-92CA-4DC4-B154-AFB3CD6BA62A}" presName="sibTrans" presStyleCnt="0"/>
      <dgm:spPr/>
      <dgm:t>
        <a:bodyPr/>
        <a:lstStyle/>
        <a:p>
          <a:endParaRPr lang="ru-RU"/>
        </a:p>
      </dgm:t>
    </dgm:pt>
    <dgm:pt modelId="{44183898-AA4B-4F2D-B64C-C46391501A7A}" type="pres">
      <dgm:prSet presAssocID="{C8A1D13D-9584-4E2E-8978-FF09EE6513A3}" presName="textNode" presStyleLbl="node1" presStyleIdx="2" presStyleCnt="6" custLinFactNeighborX="38487" custLinFactNeighborY="-2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42D7F0-317E-46A4-9463-644E4375ABA5}" type="pres">
      <dgm:prSet presAssocID="{19AFF92B-E2E7-4AFE-96A4-1E60E9D9D160}" presName="sibTrans" presStyleCnt="0"/>
      <dgm:spPr/>
      <dgm:t>
        <a:bodyPr/>
        <a:lstStyle/>
        <a:p>
          <a:endParaRPr lang="ru-RU"/>
        </a:p>
      </dgm:t>
    </dgm:pt>
    <dgm:pt modelId="{4D00B939-0141-498F-8D71-FFD465CAD244}" type="pres">
      <dgm:prSet presAssocID="{BCDBF07A-7443-4FCB-85DE-6CD9A58301C1}" presName="textNode" presStyleLbl="node1" presStyleIdx="3" presStyleCnt="6" custLinFactNeighborX="29302" custLinFactNeighborY="-2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D3972-7962-42DA-A205-34B2D7B7B03D}" type="pres">
      <dgm:prSet presAssocID="{F1CB780B-E97E-41C7-9577-2DE158796336}" presName="sibTrans" presStyleCnt="0"/>
      <dgm:spPr/>
      <dgm:t>
        <a:bodyPr/>
        <a:lstStyle/>
        <a:p>
          <a:endParaRPr lang="ru-RU"/>
        </a:p>
      </dgm:t>
    </dgm:pt>
    <dgm:pt modelId="{8A739E15-620B-4A51-9802-738AEBACDAF6}" type="pres">
      <dgm:prSet presAssocID="{F98E96CC-5863-4E1F-B171-680AA1342FE4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9FB1B-5F7A-484F-AED4-4B1309231D82}" type="pres">
      <dgm:prSet presAssocID="{7F6F5881-1080-4245-A16F-036C1EC3C3A2}" presName="sibTrans" presStyleCnt="0"/>
      <dgm:spPr/>
      <dgm:t>
        <a:bodyPr/>
        <a:lstStyle/>
        <a:p>
          <a:endParaRPr lang="ru-RU"/>
        </a:p>
      </dgm:t>
    </dgm:pt>
    <dgm:pt modelId="{9C580652-8295-470A-B60C-60815099B05D}" type="pres">
      <dgm:prSet presAssocID="{409B00B5-40D3-4053-93F9-B03ADA9894E1}" presName="textNode" presStyleLbl="node1" presStyleIdx="5" presStyleCnt="6" custScaleX="76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970E2D-438F-4A5F-9FDF-5CC82A296B50}" type="presOf" srcId="{1F8E4DAD-D665-48F3-8E31-A05EB41CDE61}" destId="{4CCB0B4B-0375-41B6-93BC-374EE34DE344}" srcOrd="0" destOrd="0" presId="urn:microsoft.com/office/officeart/2005/8/layout/hProcess9"/>
    <dgm:cxn modelId="{B2CCC189-D834-45D7-A233-C5F10B708504}" type="presOf" srcId="{409B00B5-40D3-4053-93F9-B03ADA9894E1}" destId="{9C580652-8295-470A-B60C-60815099B05D}" srcOrd="0" destOrd="0" presId="urn:microsoft.com/office/officeart/2005/8/layout/hProcess9"/>
    <dgm:cxn modelId="{81963DB0-A60A-4953-B883-E416BB42BD72}" srcId="{1F8E4DAD-D665-48F3-8E31-A05EB41CDE61}" destId="{C8A1D13D-9584-4E2E-8978-FF09EE6513A3}" srcOrd="2" destOrd="0" parTransId="{CAA2DF18-C882-4F0E-8F6E-B947E6F669E9}" sibTransId="{19AFF92B-E2E7-4AFE-96A4-1E60E9D9D160}"/>
    <dgm:cxn modelId="{2B2CA6FD-9C04-4A68-B0FF-DF075733DF32}" srcId="{1F8E4DAD-D665-48F3-8E31-A05EB41CDE61}" destId="{459A74B7-1C8E-4A6D-A75B-B0925FFB3E96}" srcOrd="0" destOrd="0" parTransId="{75013507-CD77-42F8-8E40-C644DC570E84}" sibTransId="{C31F18AB-0180-4B67-819C-B7634BAD0896}"/>
    <dgm:cxn modelId="{BCE2E681-8EEF-4DA0-887A-CB1780D8BF80}" type="presOf" srcId="{99D31FB0-A496-433F-A272-6A309E550BDA}" destId="{63DD79B2-22B6-4D31-8A35-A0297601817A}" srcOrd="0" destOrd="0" presId="urn:microsoft.com/office/officeart/2005/8/layout/hProcess9"/>
    <dgm:cxn modelId="{CB6C6A02-064A-4F74-9337-4F8A28693EB5}" srcId="{1F8E4DAD-D665-48F3-8E31-A05EB41CDE61}" destId="{BCDBF07A-7443-4FCB-85DE-6CD9A58301C1}" srcOrd="3" destOrd="0" parTransId="{40CF5674-D829-4AAB-97E4-6FBA909BAF8E}" sibTransId="{F1CB780B-E97E-41C7-9577-2DE158796336}"/>
    <dgm:cxn modelId="{EAE55EAF-A3EF-4910-8D10-42619B488599}" type="presOf" srcId="{BCDBF07A-7443-4FCB-85DE-6CD9A58301C1}" destId="{4D00B939-0141-498F-8D71-FFD465CAD244}" srcOrd="0" destOrd="0" presId="urn:microsoft.com/office/officeart/2005/8/layout/hProcess9"/>
    <dgm:cxn modelId="{D41D76CB-9987-40CA-AD40-25A183C3C727}" srcId="{1F8E4DAD-D665-48F3-8E31-A05EB41CDE61}" destId="{F98E96CC-5863-4E1F-B171-680AA1342FE4}" srcOrd="4" destOrd="0" parTransId="{A844D5E7-E795-45D4-B0EE-4D229AC8FD5B}" sibTransId="{7F6F5881-1080-4245-A16F-036C1EC3C3A2}"/>
    <dgm:cxn modelId="{D68A57A3-C94A-4422-924C-451745FB496A}" type="presOf" srcId="{C8A1D13D-9584-4E2E-8978-FF09EE6513A3}" destId="{44183898-AA4B-4F2D-B64C-C46391501A7A}" srcOrd="0" destOrd="0" presId="urn:microsoft.com/office/officeart/2005/8/layout/hProcess9"/>
    <dgm:cxn modelId="{C6B908F9-F4D7-46CB-8E36-1E96FAAAC686}" type="presOf" srcId="{459A74B7-1C8E-4A6D-A75B-B0925FFB3E96}" destId="{957DBB0A-692B-4F5F-B7EE-A5A4EDEA720E}" srcOrd="0" destOrd="0" presId="urn:microsoft.com/office/officeart/2005/8/layout/hProcess9"/>
    <dgm:cxn modelId="{A65C5E96-7C0E-4EB5-AD2A-F916B26D20D9}" type="presOf" srcId="{F98E96CC-5863-4E1F-B171-680AA1342FE4}" destId="{8A739E15-620B-4A51-9802-738AEBACDAF6}" srcOrd="0" destOrd="0" presId="urn:microsoft.com/office/officeart/2005/8/layout/hProcess9"/>
    <dgm:cxn modelId="{2B097BCB-E48A-443C-A8C9-F535D91F36D5}" srcId="{1F8E4DAD-D665-48F3-8E31-A05EB41CDE61}" destId="{409B00B5-40D3-4053-93F9-B03ADA9894E1}" srcOrd="5" destOrd="0" parTransId="{093AAA3B-6FDE-4690-A44E-190AD6F91EFA}" sibTransId="{8E8AB385-3C14-4552-BEF2-EE5256073506}"/>
    <dgm:cxn modelId="{8AECD540-5DDD-4C58-8788-3C80DB54FCF1}" srcId="{1F8E4DAD-D665-48F3-8E31-A05EB41CDE61}" destId="{99D31FB0-A496-433F-A272-6A309E550BDA}" srcOrd="1" destOrd="0" parTransId="{19B1B863-3175-4609-A6E5-8AB59BA4BE7F}" sibTransId="{CCF3884E-92CA-4DC4-B154-AFB3CD6BA62A}"/>
    <dgm:cxn modelId="{8BD56097-7D23-4085-A37D-47EB27F798A3}" type="presParOf" srcId="{4CCB0B4B-0375-41B6-93BC-374EE34DE344}" destId="{7FBF4E60-3644-44D2-B0F2-E8E6664825CD}" srcOrd="0" destOrd="0" presId="urn:microsoft.com/office/officeart/2005/8/layout/hProcess9"/>
    <dgm:cxn modelId="{3F49160F-A7EC-4F03-8F21-ED3E5C370C4F}" type="presParOf" srcId="{4CCB0B4B-0375-41B6-93BC-374EE34DE344}" destId="{193AF93F-00FE-4A91-B674-22F30B801FE8}" srcOrd="1" destOrd="0" presId="urn:microsoft.com/office/officeart/2005/8/layout/hProcess9"/>
    <dgm:cxn modelId="{FEBA7CCC-25EC-460A-A83D-4EB28ADED5C4}" type="presParOf" srcId="{193AF93F-00FE-4A91-B674-22F30B801FE8}" destId="{957DBB0A-692B-4F5F-B7EE-A5A4EDEA720E}" srcOrd="0" destOrd="0" presId="urn:microsoft.com/office/officeart/2005/8/layout/hProcess9"/>
    <dgm:cxn modelId="{BCAEFE73-2720-402E-A72F-5FE2E7DD9226}" type="presParOf" srcId="{193AF93F-00FE-4A91-B674-22F30B801FE8}" destId="{6896870F-7F28-4090-8CA7-CC2D699EAF86}" srcOrd="1" destOrd="0" presId="urn:microsoft.com/office/officeart/2005/8/layout/hProcess9"/>
    <dgm:cxn modelId="{DB57B18A-C65C-4933-98D3-FDE8EF5F33E0}" type="presParOf" srcId="{193AF93F-00FE-4A91-B674-22F30B801FE8}" destId="{63DD79B2-22B6-4D31-8A35-A0297601817A}" srcOrd="2" destOrd="0" presId="urn:microsoft.com/office/officeart/2005/8/layout/hProcess9"/>
    <dgm:cxn modelId="{81293B63-E6CC-4BBB-8683-36606216C70E}" type="presParOf" srcId="{193AF93F-00FE-4A91-B674-22F30B801FE8}" destId="{7E1E0A7F-E790-4A98-A5C0-D98B0ED86A41}" srcOrd="3" destOrd="0" presId="urn:microsoft.com/office/officeart/2005/8/layout/hProcess9"/>
    <dgm:cxn modelId="{40CDC8D6-0202-4CFD-A2EC-6BFA3369EF8C}" type="presParOf" srcId="{193AF93F-00FE-4A91-B674-22F30B801FE8}" destId="{44183898-AA4B-4F2D-B64C-C46391501A7A}" srcOrd="4" destOrd="0" presId="urn:microsoft.com/office/officeart/2005/8/layout/hProcess9"/>
    <dgm:cxn modelId="{DC1AFCD1-6A48-4C98-91A0-72D373539426}" type="presParOf" srcId="{193AF93F-00FE-4A91-B674-22F30B801FE8}" destId="{1F42D7F0-317E-46A4-9463-644E4375ABA5}" srcOrd="5" destOrd="0" presId="urn:microsoft.com/office/officeart/2005/8/layout/hProcess9"/>
    <dgm:cxn modelId="{79773721-AD26-4497-8543-1C0C13328F74}" type="presParOf" srcId="{193AF93F-00FE-4A91-B674-22F30B801FE8}" destId="{4D00B939-0141-498F-8D71-FFD465CAD244}" srcOrd="6" destOrd="0" presId="urn:microsoft.com/office/officeart/2005/8/layout/hProcess9"/>
    <dgm:cxn modelId="{7B91723C-3545-4639-B97B-ED08BBBE25C8}" type="presParOf" srcId="{193AF93F-00FE-4A91-B674-22F30B801FE8}" destId="{588D3972-7962-42DA-A205-34B2D7B7B03D}" srcOrd="7" destOrd="0" presId="urn:microsoft.com/office/officeart/2005/8/layout/hProcess9"/>
    <dgm:cxn modelId="{D36A871A-C13F-4701-B2E0-552916B7C5DC}" type="presParOf" srcId="{193AF93F-00FE-4A91-B674-22F30B801FE8}" destId="{8A739E15-620B-4A51-9802-738AEBACDAF6}" srcOrd="8" destOrd="0" presId="urn:microsoft.com/office/officeart/2005/8/layout/hProcess9"/>
    <dgm:cxn modelId="{E043211C-9DC5-462A-985E-0694BD11929F}" type="presParOf" srcId="{193AF93F-00FE-4A91-B674-22F30B801FE8}" destId="{9919FB1B-5F7A-484F-AED4-4B1309231D82}" srcOrd="9" destOrd="0" presId="urn:microsoft.com/office/officeart/2005/8/layout/hProcess9"/>
    <dgm:cxn modelId="{A610ED80-3C27-4623-AC19-0FC625EB0660}" type="presParOf" srcId="{193AF93F-00FE-4A91-B674-22F30B801FE8}" destId="{9C580652-8295-470A-B60C-60815099B05D}" srcOrd="10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9348C6-4C72-4086-B768-A6A8983E9DA9}" type="doc">
      <dgm:prSet loTypeId="urn:microsoft.com/office/officeart/2005/8/layout/vList4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06E4DBF3-D414-4AB0-AA44-031C50B4AF44}">
      <dgm:prSet phldrT="[Текст]" custT="1"/>
      <dgm:spPr/>
      <dgm:t>
        <a:bodyPr/>
        <a:lstStyle/>
        <a:p>
          <a:pPr>
            <a:lnSpc>
              <a:spcPts val="1800"/>
            </a:lnSpc>
          </a:pPr>
          <a:r>
            <a:rPr lang="ru-RU" sz="2000" dirty="0" smtClean="0">
              <a:latin typeface="Calibri" pitchFamily="34" charset="0"/>
              <a:cs typeface="Calibri" pitchFamily="34" charset="0"/>
            </a:rPr>
            <a:t>Численность населения. 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36349067-594A-4DB4-B65C-1AAD12571AA3}" type="parTrans" cxnId="{BA7A6C75-1D05-4898-9CE5-25805DCA7078}">
      <dgm:prSet/>
      <dgm:spPr/>
      <dgm:t>
        <a:bodyPr/>
        <a:lstStyle/>
        <a:p>
          <a:endParaRPr lang="ru-RU"/>
        </a:p>
      </dgm:t>
    </dgm:pt>
    <dgm:pt modelId="{03FD59A4-A4EA-4623-A61C-FFD51A77A4FB}" type="sibTrans" cxnId="{BA7A6C75-1D05-4898-9CE5-25805DCA7078}">
      <dgm:prSet/>
      <dgm:spPr/>
      <dgm:t>
        <a:bodyPr/>
        <a:lstStyle/>
        <a:p>
          <a:endParaRPr lang="ru-RU"/>
        </a:p>
      </dgm:t>
    </dgm:pt>
    <dgm:pt modelId="{0756751C-01E3-43FC-9FE5-99E728ED996B}">
      <dgm:prSet phldrT="[Текст]" custT="1"/>
      <dgm:spPr/>
      <dgm:t>
        <a:bodyPr/>
        <a:lstStyle/>
        <a:p>
          <a:r>
            <a:rPr lang="ru-RU" sz="2000" smtClean="0">
              <a:latin typeface="Calibri" pitchFamily="34" charset="0"/>
              <a:cs typeface="Calibri" pitchFamily="34" charset="0"/>
            </a:rPr>
            <a:t>Размещение населения.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5A429064-22BE-43E9-914C-E354D7BE85F4}" type="parTrans" cxnId="{5CBDC630-2C55-4ABB-B1CE-564DB79C8186}">
      <dgm:prSet/>
      <dgm:spPr/>
      <dgm:t>
        <a:bodyPr/>
        <a:lstStyle/>
        <a:p>
          <a:endParaRPr lang="ru-RU"/>
        </a:p>
      </dgm:t>
    </dgm:pt>
    <dgm:pt modelId="{5A7889C3-C0FD-49D2-A163-407014C65B61}" type="sibTrans" cxnId="{5CBDC630-2C55-4ABB-B1CE-564DB79C8186}">
      <dgm:prSet/>
      <dgm:spPr/>
      <dgm:t>
        <a:bodyPr/>
        <a:lstStyle/>
        <a:p>
          <a:endParaRPr lang="ru-RU"/>
        </a:p>
      </dgm:t>
    </dgm:pt>
    <dgm:pt modelId="{B83746A7-6A54-4081-8ED9-5D0893F3BEC5}">
      <dgm:prSet phldrT="[Текст]" custT="1"/>
      <dgm:spPr/>
      <dgm:t>
        <a:bodyPr/>
        <a:lstStyle/>
        <a:p>
          <a:r>
            <a:rPr lang="ru-RU" sz="2000" smtClean="0">
              <a:latin typeface="Calibri" pitchFamily="34" charset="0"/>
              <a:cs typeface="Calibri" pitchFamily="34" charset="0"/>
            </a:rPr>
            <a:t>Урбанизация. Города.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DBA5CB86-CB42-444A-854D-D42E4D5F8A2E}" type="parTrans" cxnId="{7E210811-80F1-4066-8892-5AA122800907}">
      <dgm:prSet/>
      <dgm:spPr/>
      <dgm:t>
        <a:bodyPr/>
        <a:lstStyle/>
        <a:p>
          <a:endParaRPr lang="ru-RU"/>
        </a:p>
      </dgm:t>
    </dgm:pt>
    <dgm:pt modelId="{3EFD7DC1-485E-4F99-BC59-D30428267D9C}" type="sibTrans" cxnId="{7E210811-80F1-4066-8892-5AA122800907}">
      <dgm:prSet/>
      <dgm:spPr/>
      <dgm:t>
        <a:bodyPr/>
        <a:lstStyle/>
        <a:p>
          <a:endParaRPr lang="ru-RU"/>
        </a:p>
      </dgm:t>
    </dgm:pt>
    <dgm:pt modelId="{B75D97F2-8DFC-4758-A148-1AA46CD6A98E}">
      <dgm:prSet custT="1"/>
      <dgm:spPr/>
      <dgm:t>
        <a:bodyPr/>
        <a:lstStyle/>
        <a:p>
          <a:pPr algn="l">
            <a:lnSpc>
              <a:spcPts val="2000"/>
            </a:lnSpc>
          </a:pPr>
          <a:r>
            <a:rPr lang="ru-RU" sz="2000" dirty="0" smtClean="0">
              <a:latin typeface="Calibri" pitchFamily="34" charset="0"/>
              <a:cs typeface="Calibri" pitchFamily="34" charset="0"/>
            </a:rPr>
            <a:t>Национальный состав.</a:t>
          </a:r>
          <a:endParaRPr lang="ru-RU" sz="2000" dirty="0"/>
        </a:p>
      </dgm:t>
    </dgm:pt>
    <dgm:pt modelId="{1B27724A-30DE-4A6C-AE61-33C7D5BAF5AC}" type="parTrans" cxnId="{D5E338CD-834D-4AEB-B582-ADDE41A5A97B}">
      <dgm:prSet/>
      <dgm:spPr/>
      <dgm:t>
        <a:bodyPr/>
        <a:lstStyle/>
        <a:p>
          <a:endParaRPr lang="ru-RU"/>
        </a:p>
      </dgm:t>
    </dgm:pt>
    <dgm:pt modelId="{C72EDA9A-3CDB-40EE-8E92-14AB95E44372}" type="sibTrans" cxnId="{D5E338CD-834D-4AEB-B582-ADDE41A5A97B}">
      <dgm:prSet/>
      <dgm:spPr/>
      <dgm:t>
        <a:bodyPr/>
        <a:lstStyle/>
        <a:p>
          <a:endParaRPr lang="ru-RU"/>
        </a:p>
      </dgm:t>
    </dgm:pt>
    <dgm:pt modelId="{FC8A8FAF-87FC-4A62-AE6D-3808C112CFDC}">
      <dgm:prSet custT="1"/>
      <dgm:spPr/>
      <dgm:t>
        <a:bodyPr/>
        <a:lstStyle/>
        <a:p>
          <a:pPr algn="l"/>
          <a:r>
            <a:rPr lang="ru-RU" sz="2000" dirty="0" smtClean="0">
              <a:latin typeface="Calibri" pitchFamily="34" charset="0"/>
              <a:cs typeface="Calibri" pitchFamily="34" charset="0"/>
            </a:rPr>
            <a:t>Влияние населения  на развитие района.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BE51BA51-75F0-45EE-9E7A-034267555A9F}" type="parTrans" cxnId="{41F46E37-A727-4CF0-B648-565EFA657215}">
      <dgm:prSet/>
      <dgm:spPr/>
      <dgm:t>
        <a:bodyPr/>
        <a:lstStyle/>
        <a:p>
          <a:endParaRPr lang="ru-RU"/>
        </a:p>
      </dgm:t>
    </dgm:pt>
    <dgm:pt modelId="{04F92193-4EFE-472F-839E-520D541E2CCE}" type="sibTrans" cxnId="{41F46E37-A727-4CF0-B648-565EFA657215}">
      <dgm:prSet/>
      <dgm:spPr/>
      <dgm:t>
        <a:bodyPr/>
        <a:lstStyle/>
        <a:p>
          <a:endParaRPr lang="ru-RU"/>
        </a:p>
      </dgm:t>
    </dgm:pt>
    <dgm:pt modelId="{4A07F3FA-418C-4931-AB25-00CF184E1FE2}" type="pres">
      <dgm:prSet presAssocID="{899348C6-4C72-4086-B768-A6A8983E9DA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DA79B9-F580-4AB8-A8F8-514E064EEDB8}" type="pres">
      <dgm:prSet presAssocID="{06E4DBF3-D414-4AB0-AA44-031C50B4AF44}" presName="comp" presStyleCnt="0"/>
      <dgm:spPr/>
      <dgm:t>
        <a:bodyPr/>
        <a:lstStyle/>
        <a:p>
          <a:endParaRPr lang="ru-RU"/>
        </a:p>
      </dgm:t>
    </dgm:pt>
    <dgm:pt modelId="{58EB50AA-D28D-4013-B66A-C4913843F570}" type="pres">
      <dgm:prSet presAssocID="{06E4DBF3-D414-4AB0-AA44-031C50B4AF44}" presName="box" presStyleLbl="node1" presStyleIdx="0" presStyleCnt="5" custLinFactNeighborX="44" custLinFactNeighborY="0"/>
      <dgm:spPr/>
      <dgm:t>
        <a:bodyPr/>
        <a:lstStyle/>
        <a:p>
          <a:endParaRPr lang="ru-RU"/>
        </a:p>
      </dgm:t>
    </dgm:pt>
    <dgm:pt modelId="{DFC884DD-1E06-45A9-ADA5-324B3CB9234C}" type="pres">
      <dgm:prSet presAssocID="{06E4DBF3-D414-4AB0-AA44-031C50B4AF44}" presName="img" presStyleLbl="fgImgPlace1" presStyleIdx="0" presStyleCnt="5" custScaleY="67232"/>
      <dgm:spPr>
        <a:blipFill rotWithShape="1"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8733A0-8A33-446F-8301-99703F23EF0F}" type="pres">
      <dgm:prSet presAssocID="{06E4DBF3-D414-4AB0-AA44-031C50B4AF4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4A55C-0C08-4559-A74B-797577B3E585}" type="pres">
      <dgm:prSet presAssocID="{03FD59A4-A4EA-4623-A61C-FFD51A77A4FB}" presName="spacer" presStyleCnt="0"/>
      <dgm:spPr/>
      <dgm:t>
        <a:bodyPr/>
        <a:lstStyle/>
        <a:p>
          <a:endParaRPr lang="ru-RU"/>
        </a:p>
      </dgm:t>
    </dgm:pt>
    <dgm:pt modelId="{2E1CD399-4665-489C-8B65-FFB5AE001881}" type="pres">
      <dgm:prSet presAssocID="{0756751C-01E3-43FC-9FE5-99E728ED996B}" presName="comp" presStyleCnt="0"/>
      <dgm:spPr/>
      <dgm:t>
        <a:bodyPr/>
        <a:lstStyle/>
        <a:p>
          <a:endParaRPr lang="ru-RU"/>
        </a:p>
      </dgm:t>
    </dgm:pt>
    <dgm:pt modelId="{68FC996C-A51E-4070-A0D0-15FBF06CD1CA}" type="pres">
      <dgm:prSet presAssocID="{0756751C-01E3-43FC-9FE5-99E728ED996B}" presName="box" presStyleLbl="node1" presStyleIdx="1" presStyleCnt="5" custLinFactNeighborX="6179" custLinFactNeighborY="1844"/>
      <dgm:spPr/>
      <dgm:t>
        <a:bodyPr/>
        <a:lstStyle/>
        <a:p>
          <a:endParaRPr lang="ru-RU"/>
        </a:p>
      </dgm:t>
    </dgm:pt>
    <dgm:pt modelId="{E1D049C6-7B71-47A8-AC82-6C2D4B2D8D2B}" type="pres">
      <dgm:prSet presAssocID="{0756751C-01E3-43FC-9FE5-99E728ED996B}" presName="img" presStyleLbl="fgImgPlace1" presStyleIdx="1" presStyleCnt="5" custScaleY="67964"/>
      <dgm:spPr>
        <a:blipFill rotWithShape="1">
          <a:blip xmlns:r="http://schemas.openxmlformats.org/officeDocument/2006/relationships" r:embed="rId2">
            <a:duotone>
              <a:schemeClr val="accent1">
                <a:alpha val="90000"/>
                <a:hueOff val="14099"/>
                <a:satOff val="-661"/>
                <a:lumOff val="2825"/>
                <a:alphaOff val="-10000"/>
                <a:shade val="20000"/>
                <a:satMod val="200000"/>
              </a:schemeClr>
              <a:schemeClr val="accent1">
                <a:alpha val="90000"/>
                <a:hueOff val="14099"/>
                <a:satOff val="-661"/>
                <a:lumOff val="2825"/>
                <a:alphaOff val="-1000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CCAF5F-C83D-4E3E-B096-6590D3CB7926}" type="pres">
      <dgm:prSet presAssocID="{0756751C-01E3-43FC-9FE5-99E728ED996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BCCF37-7DC0-4FEF-979A-D324E72D2684}" type="pres">
      <dgm:prSet presAssocID="{5A7889C3-C0FD-49D2-A163-407014C65B61}" presName="spacer" presStyleCnt="0"/>
      <dgm:spPr/>
      <dgm:t>
        <a:bodyPr/>
        <a:lstStyle/>
        <a:p>
          <a:endParaRPr lang="ru-RU"/>
        </a:p>
      </dgm:t>
    </dgm:pt>
    <dgm:pt modelId="{2A7830C5-1B78-4031-A2FB-CD48FDB9921F}" type="pres">
      <dgm:prSet presAssocID="{B83746A7-6A54-4081-8ED9-5D0893F3BEC5}" presName="comp" presStyleCnt="0"/>
      <dgm:spPr/>
      <dgm:t>
        <a:bodyPr/>
        <a:lstStyle/>
        <a:p>
          <a:endParaRPr lang="ru-RU"/>
        </a:p>
      </dgm:t>
    </dgm:pt>
    <dgm:pt modelId="{76FC4D6B-97AA-44CC-AA32-6D07DDCD16E8}" type="pres">
      <dgm:prSet presAssocID="{B83746A7-6A54-4081-8ED9-5D0893F3BEC5}" presName="box" presStyleLbl="node1" presStyleIdx="2" presStyleCnt="5"/>
      <dgm:spPr/>
      <dgm:t>
        <a:bodyPr/>
        <a:lstStyle/>
        <a:p>
          <a:endParaRPr lang="ru-RU"/>
        </a:p>
      </dgm:t>
    </dgm:pt>
    <dgm:pt modelId="{C2BDC7A2-C07F-43A8-9BCB-481CFDCD00BB}" type="pres">
      <dgm:prSet presAssocID="{B83746A7-6A54-4081-8ED9-5D0893F3BEC5}" presName="img" presStyleLbl="fgImgPlace1" presStyleIdx="2" presStyleCnt="5" custScaleY="63354"/>
      <dgm:spPr>
        <a:blipFill rotWithShape="1">
          <a:blip xmlns:r="http://schemas.openxmlformats.org/officeDocument/2006/relationships" r:embed="rId1">
            <a:duotone>
              <a:schemeClr val="accent1">
                <a:alpha val="90000"/>
                <a:hueOff val="28198"/>
                <a:satOff val="-1322"/>
                <a:lumOff val="5650"/>
                <a:alphaOff val="-20000"/>
                <a:shade val="20000"/>
                <a:satMod val="200000"/>
              </a:schemeClr>
              <a:schemeClr val="accent1">
                <a:alpha val="90000"/>
                <a:hueOff val="28198"/>
                <a:satOff val="-1322"/>
                <a:lumOff val="5650"/>
                <a:alphaOff val="-2000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AD9B93D-7336-4C50-9FA9-11DC75DF5726}" type="pres">
      <dgm:prSet presAssocID="{B83746A7-6A54-4081-8ED9-5D0893F3BEC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D593E-CB97-429F-B39B-1AB55C06730B}" type="pres">
      <dgm:prSet presAssocID="{3EFD7DC1-485E-4F99-BC59-D30428267D9C}" presName="spacer" presStyleCnt="0"/>
      <dgm:spPr/>
      <dgm:t>
        <a:bodyPr/>
        <a:lstStyle/>
        <a:p>
          <a:endParaRPr lang="ru-RU"/>
        </a:p>
      </dgm:t>
    </dgm:pt>
    <dgm:pt modelId="{942875A8-36C4-4745-B51B-94F796211006}" type="pres">
      <dgm:prSet presAssocID="{B75D97F2-8DFC-4758-A148-1AA46CD6A98E}" presName="comp" presStyleCnt="0"/>
      <dgm:spPr/>
      <dgm:t>
        <a:bodyPr/>
        <a:lstStyle/>
        <a:p>
          <a:endParaRPr lang="ru-RU"/>
        </a:p>
      </dgm:t>
    </dgm:pt>
    <dgm:pt modelId="{C1069B8C-6DFB-41A3-B457-99764D46A7AD}" type="pres">
      <dgm:prSet presAssocID="{B75D97F2-8DFC-4758-A148-1AA46CD6A98E}" presName="box" presStyleLbl="node1" presStyleIdx="3" presStyleCnt="5" custScaleY="90863"/>
      <dgm:spPr/>
      <dgm:t>
        <a:bodyPr/>
        <a:lstStyle/>
        <a:p>
          <a:endParaRPr lang="ru-RU"/>
        </a:p>
      </dgm:t>
    </dgm:pt>
    <dgm:pt modelId="{B20789D4-481F-4117-A6F1-992B9034698A}" type="pres">
      <dgm:prSet presAssocID="{B75D97F2-8DFC-4758-A148-1AA46CD6A98E}" presName="img" presStyleLbl="fgImgPlace1" presStyleIdx="3" presStyleCnt="5" custScaleY="64799"/>
      <dgm:spPr>
        <a:blipFill rotWithShape="1">
          <a:blip xmlns:r="http://schemas.openxmlformats.org/officeDocument/2006/relationships" r:embed="rId1">
            <a:duotone>
              <a:schemeClr val="accent1">
                <a:alpha val="90000"/>
                <a:hueOff val="42297"/>
                <a:satOff val="-1984"/>
                <a:lumOff val="8474"/>
                <a:alphaOff val="-30000"/>
                <a:shade val="20000"/>
                <a:satMod val="200000"/>
              </a:schemeClr>
              <a:schemeClr val="accent1">
                <a:alpha val="90000"/>
                <a:hueOff val="42297"/>
                <a:satOff val="-1984"/>
                <a:lumOff val="8474"/>
                <a:alphaOff val="-3000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3FB445-4688-4C24-8CFB-348132CB3BAF}" type="pres">
      <dgm:prSet presAssocID="{B75D97F2-8DFC-4758-A148-1AA46CD6A98E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65690-3D3A-4BA9-9ABD-A40D3F34B4B8}" type="pres">
      <dgm:prSet presAssocID="{C72EDA9A-3CDB-40EE-8E92-14AB95E44372}" presName="spacer" presStyleCnt="0"/>
      <dgm:spPr/>
      <dgm:t>
        <a:bodyPr/>
        <a:lstStyle/>
        <a:p>
          <a:endParaRPr lang="ru-RU"/>
        </a:p>
      </dgm:t>
    </dgm:pt>
    <dgm:pt modelId="{788CC143-238C-4F30-A246-D50FABE722CE}" type="pres">
      <dgm:prSet presAssocID="{FC8A8FAF-87FC-4A62-AE6D-3808C112CFDC}" presName="comp" presStyleCnt="0"/>
      <dgm:spPr/>
      <dgm:t>
        <a:bodyPr/>
        <a:lstStyle/>
        <a:p>
          <a:endParaRPr lang="ru-RU"/>
        </a:p>
      </dgm:t>
    </dgm:pt>
    <dgm:pt modelId="{A29F9147-FFD1-48A8-9A45-6AA49A4807D8}" type="pres">
      <dgm:prSet presAssocID="{FC8A8FAF-87FC-4A62-AE6D-3808C112CFDC}" presName="box" presStyleLbl="node1" presStyleIdx="4" presStyleCnt="5"/>
      <dgm:spPr/>
      <dgm:t>
        <a:bodyPr/>
        <a:lstStyle/>
        <a:p>
          <a:endParaRPr lang="ru-RU"/>
        </a:p>
      </dgm:t>
    </dgm:pt>
    <dgm:pt modelId="{2C21DE39-F6F8-4347-80D4-AF6E59FBE9A6}" type="pres">
      <dgm:prSet presAssocID="{FC8A8FAF-87FC-4A62-AE6D-3808C112CFDC}" presName="img" presStyleLbl="fgImgPlace1" presStyleIdx="4" presStyleCnt="5" custScaleY="66244"/>
      <dgm:spPr>
        <a:blipFill rotWithShape="1">
          <a:blip xmlns:r="http://schemas.openxmlformats.org/officeDocument/2006/relationships" r:embed="rId1">
            <a:duotone>
              <a:schemeClr val="accent1">
                <a:alpha val="90000"/>
                <a:hueOff val="56396"/>
                <a:satOff val="-2645"/>
                <a:lumOff val="11299"/>
                <a:alphaOff val="-40000"/>
                <a:shade val="20000"/>
                <a:satMod val="200000"/>
              </a:schemeClr>
              <a:schemeClr val="accent1">
                <a:alpha val="90000"/>
                <a:hueOff val="56396"/>
                <a:satOff val="-2645"/>
                <a:lumOff val="11299"/>
                <a:alphaOff val="-4000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3AFAE4-5E37-487E-9CA9-1C3D8FF120BD}" type="pres">
      <dgm:prSet presAssocID="{FC8A8FAF-87FC-4A62-AE6D-3808C112CFD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C3D9EC-BB2A-4A16-8F32-3D6D1343EA87}" type="presOf" srcId="{B83746A7-6A54-4081-8ED9-5D0893F3BEC5}" destId="{2AD9B93D-7336-4C50-9FA9-11DC75DF5726}" srcOrd="1" destOrd="0" presId="urn:microsoft.com/office/officeart/2005/8/layout/vList4"/>
    <dgm:cxn modelId="{1415A9EC-B1E0-4073-BCB7-84F5E8DC26D4}" type="presOf" srcId="{06E4DBF3-D414-4AB0-AA44-031C50B4AF44}" destId="{58EB50AA-D28D-4013-B66A-C4913843F570}" srcOrd="0" destOrd="0" presId="urn:microsoft.com/office/officeart/2005/8/layout/vList4"/>
    <dgm:cxn modelId="{8177E0B6-D017-4F71-916C-4E0A54F342AE}" type="presOf" srcId="{0756751C-01E3-43FC-9FE5-99E728ED996B}" destId="{A4CCAF5F-C83D-4E3E-B096-6590D3CB7926}" srcOrd="1" destOrd="0" presId="urn:microsoft.com/office/officeart/2005/8/layout/vList4"/>
    <dgm:cxn modelId="{F3DA526F-BCB0-4785-A59D-2900CA6AE6A8}" type="presOf" srcId="{B75D97F2-8DFC-4758-A148-1AA46CD6A98E}" destId="{C1069B8C-6DFB-41A3-B457-99764D46A7AD}" srcOrd="0" destOrd="0" presId="urn:microsoft.com/office/officeart/2005/8/layout/vList4"/>
    <dgm:cxn modelId="{09D67999-DF38-4855-84D7-497C96B2B87B}" type="presOf" srcId="{0756751C-01E3-43FC-9FE5-99E728ED996B}" destId="{68FC996C-A51E-4070-A0D0-15FBF06CD1CA}" srcOrd="0" destOrd="0" presId="urn:microsoft.com/office/officeart/2005/8/layout/vList4"/>
    <dgm:cxn modelId="{A44379AD-0014-46B9-99EB-EA370AEAF3C1}" type="presOf" srcId="{FC8A8FAF-87FC-4A62-AE6D-3808C112CFDC}" destId="{A29F9147-FFD1-48A8-9A45-6AA49A4807D8}" srcOrd="0" destOrd="0" presId="urn:microsoft.com/office/officeart/2005/8/layout/vList4"/>
    <dgm:cxn modelId="{358DB68F-77D2-4123-9137-4F9B118C7751}" type="presOf" srcId="{B83746A7-6A54-4081-8ED9-5D0893F3BEC5}" destId="{76FC4D6B-97AA-44CC-AA32-6D07DDCD16E8}" srcOrd="0" destOrd="0" presId="urn:microsoft.com/office/officeart/2005/8/layout/vList4"/>
    <dgm:cxn modelId="{5CBDC630-2C55-4ABB-B1CE-564DB79C8186}" srcId="{899348C6-4C72-4086-B768-A6A8983E9DA9}" destId="{0756751C-01E3-43FC-9FE5-99E728ED996B}" srcOrd="1" destOrd="0" parTransId="{5A429064-22BE-43E9-914C-E354D7BE85F4}" sibTransId="{5A7889C3-C0FD-49D2-A163-407014C65B61}"/>
    <dgm:cxn modelId="{431888F4-3736-4D0D-8E02-53BACBC80F4A}" type="presOf" srcId="{06E4DBF3-D414-4AB0-AA44-031C50B4AF44}" destId="{EE8733A0-8A33-446F-8301-99703F23EF0F}" srcOrd="1" destOrd="0" presId="urn:microsoft.com/office/officeart/2005/8/layout/vList4"/>
    <dgm:cxn modelId="{7E210811-80F1-4066-8892-5AA122800907}" srcId="{899348C6-4C72-4086-B768-A6A8983E9DA9}" destId="{B83746A7-6A54-4081-8ED9-5D0893F3BEC5}" srcOrd="2" destOrd="0" parTransId="{DBA5CB86-CB42-444A-854D-D42E4D5F8A2E}" sibTransId="{3EFD7DC1-485E-4F99-BC59-D30428267D9C}"/>
    <dgm:cxn modelId="{41F46E37-A727-4CF0-B648-565EFA657215}" srcId="{899348C6-4C72-4086-B768-A6A8983E9DA9}" destId="{FC8A8FAF-87FC-4A62-AE6D-3808C112CFDC}" srcOrd="4" destOrd="0" parTransId="{BE51BA51-75F0-45EE-9E7A-034267555A9F}" sibTransId="{04F92193-4EFE-472F-839E-520D541E2CCE}"/>
    <dgm:cxn modelId="{D5E338CD-834D-4AEB-B582-ADDE41A5A97B}" srcId="{899348C6-4C72-4086-B768-A6A8983E9DA9}" destId="{B75D97F2-8DFC-4758-A148-1AA46CD6A98E}" srcOrd="3" destOrd="0" parTransId="{1B27724A-30DE-4A6C-AE61-33C7D5BAF5AC}" sibTransId="{C72EDA9A-3CDB-40EE-8E92-14AB95E44372}"/>
    <dgm:cxn modelId="{BB27C8CA-DABD-423C-B1D3-6FFF8D551EFC}" type="presOf" srcId="{899348C6-4C72-4086-B768-A6A8983E9DA9}" destId="{4A07F3FA-418C-4931-AB25-00CF184E1FE2}" srcOrd="0" destOrd="0" presId="urn:microsoft.com/office/officeart/2005/8/layout/vList4"/>
    <dgm:cxn modelId="{7CC4FEA3-A2CE-4262-8068-E4DAE28F3502}" type="presOf" srcId="{FC8A8FAF-87FC-4A62-AE6D-3808C112CFDC}" destId="{033AFAE4-5E37-487E-9CA9-1C3D8FF120BD}" srcOrd="1" destOrd="0" presId="urn:microsoft.com/office/officeart/2005/8/layout/vList4"/>
    <dgm:cxn modelId="{E570D1C1-B706-4BC5-B106-498EF79F9270}" type="presOf" srcId="{B75D97F2-8DFC-4758-A148-1AA46CD6A98E}" destId="{703FB445-4688-4C24-8CFB-348132CB3BAF}" srcOrd="1" destOrd="0" presId="urn:microsoft.com/office/officeart/2005/8/layout/vList4"/>
    <dgm:cxn modelId="{BA7A6C75-1D05-4898-9CE5-25805DCA7078}" srcId="{899348C6-4C72-4086-B768-A6A8983E9DA9}" destId="{06E4DBF3-D414-4AB0-AA44-031C50B4AF44}" srcOrd="0" destOrd="0" parTransId="{36349067-594A-4DB4-B65C-1AAD12571AA3}" sibTransId="{03FD59A4-A4EA-4623-A61C-FFD51A77A4FB}"/>
    <dgm:cxn modelId="{E99FFCB5-BEC9-4DD8-89A0-4E4E3B21910F}" type="presParOf" srcId="{4A07F3FA-418C-4931-AB25-00CF184E1FE2}" destId="{17DA79B9-F580-4AB8-A8F8-514E064EEDB8}" srcOrd="0" destOrd="0" presId="urn:microsoft.com/office/officeart/2005/8/layout/vList4"/>
    <dgm:cxn modelId="{90F0F956-B8C2-42C0-AB95-7DEBBF35954C}" type="presParOf" srcId="{17DA79B9-F580-4AB8-A8F8-514E064EEDB8}" destId="{58EB50AA-D28D-4013-B66A-C4913843F570}" srcOrd="0" destOrd="0" presId="urn:microsoft.com/office/officeart/2005/8/layout/vList4"/>
    <dgm:cxn modelId="{11A2C11C-9E6D-475A-898A-DCC3F5335679}" type="presParOf" srcId="{17DA79B9-F580-4AB8-A8F8-514E064EEDB8}" destId="{DFC884DD-1E06-45A9-ADA5-324B3CB9234C}" srcOrd="1" destOrd="0" presId="urn:microsoft.com/office/officeart/2005/8/layout/vList4"/>
    <dgm:cxn modelId="{17E02384-9E70-4294-A34F-DD2F3E694077}" type="presParOf" srcId="{17DA79B9-F580-4AB8-A8F8-514E064EEDB8}" destId="{EE8733A0-8A33-446F-8301-99703F23EF0F}" srcOrd="2" destOrd="0" presId="urn:microsoft.com/office/officeart/2005/8/layout/vList4"/>
    <dgm:cxn modelId="{76B8EA39-5FED-467F-8EDF-A7EF407D3929}" type="presParOf" srcId="{4A07F3FA-418C-4931-AB25-00CF184E1FE2}" destId="{C794A55C-0C08-4559-A74B-797577B3E585}" srcOrd="1" destOrd="0" presId="urn:microsoft.com/office/officeart/2005/8/layout/vList4"/>
    <dgm:cxn modelId="{1A04CD8C-4321-4AF9-87AA-87A0C09774D8}" type="presParOf" srcId="{4A07F3FA-418C-4931-AB25-00CF184E1FE2}" destId="{2E1CD399-4665-489C-8B65-FFB5AE001881}" srcOrd="2" destOrd="0" presId="urn:microsoft.com/office/officeart/2005/8/layout/vList4"/>
    <dgm:cxn modelId="{443699C6-7537-4DD9-B31C-FF2A82EB79F4}" type="presParOf" srcId="{2E1CD399-4665-489C-8B65-FFB5AE001881}" destId="{68FC996C-A51E-4070-A0D0-15FBF06CD1CA}" srcOrd="0" destOrd="0" presId="urn:microsoft.com/office/officeart/2005/8/layout/vList4"/>
    <dgm:cxn modelId="{4EEA1EEA-5533-4151-9465-0701E3DCC735}" type="presParOf" srcId="{2E1CD399-4665-489C-8B65-FFB5AE001881}" destId="{E1D049C6-7B71-47A8-AC82-6C2D4B2D8D2B}" srcOrd="1" destOrd="0" presId="urn:microsoft.com/office/officeart/2005/8/layout/vList4"/>
    <dgm:cxn modelId="{D32801BE-5392-44DE-9122-B82B52ECFF4C}" type="presParOf" srcId="{2E1CD399-4665-489C-8B65-FFB5AE001881}" destId="{A4CCAF5F-C83D-4E3E-B096-6590D3CB7926}" srcOrd="2" destOrd="0" presId="urn:microsoft.com/office/officeart/2005/8/layout/vList4"/>
    <dgm:cxn modelId="{B3E9B7C4-D932-4702-9D98-65028AA21CA8}" type="presParOf" srcId="{4A07F3FA-418C-4931-AB25-00CF184E1FE2}" destId="{0BBCCF37-7DC0-4FEF-979A-D324E72D2684}" srcOrd="3" destOrd="0" presId="urn:microsoft.com/office/officeart/2005/8/layout/vList4"/>
    <dgm:cxn modelId="{E82245E3-CBB0-406A-A54A-67B526D5E318}" type="presParOf" srcId="{4A07F3FA-418C-4931-AB25-00CF184E1FE2}" destId="{2A7830C5-1B78-4031-A2FB-CD48FDB9921F}" srcOrd="4" destOrd="0" presId="urn:microsoft.com/office/officeart/2005/8/layout/vList4"/>
    <dgm:cxn modelId="{22BF3D9D-3798-42DE-BEC6-E9C075F58446}" type="presParOf" srcId="{2A7830C5-1B78-4031-A2FB-CD48FDB9921F}" destId="{76FC4D6B-97AA-44CC-AA32-6D07DDCD16E8}" srcOrd="0" destOrd="0" presId="urn:microsoft.com/office/officeart/2005/8/layout/vList4"/>
    <dgm:cxn modelId="{2FF6C650-6486-4BC8-93B0-EA0F2DB1E12B}" type="presParOf" srcId="{2A7830C5-1B78-4031-A2FB-CD48FDB9921F}" destId="{C2BDC7A2-C07F-43A8-9BCB-481CFDCD00BB}" srcOrd="1" destOrd="0" presId="urn:microsoft.com/office/officeart/2005/8/layout/vList4"/>
    <dgm:cxn modelId="{F3EB4663-07EA-41AF-914E-39D4035D50B7}" type="presParOf" srcId="{2A7830C5-1B78-4031-A2FB-CD48FDB9921F}" destId="{2AD9B93D-7336-4C50-9FA9-11DC75DF5726}" srcOrd="2" destOrd="0" presId="urn:microsoft.com/office/officeart/2005/8/layout/vList4"/>
    <dgm:cxn modelId="{46A9E6D5-619D-4777-A6A1-C1A6EE42ED28}" type="presParOf" srcId="{4A07F3FA-418C-4931-AB25-00CF184E1FE2}" destId="{45ED593E-CB97-429F-B39B-1AB55C06730B}" srcOrd="5" destOrd="0" presId="urn:microsoft.com/office/officeart/2005/8/layout/vList4"/>
    <dgm:cxn modelId="{FE972183-FADB-4BB5-9BB6-068C72B088DC}" type="presParOf" srcId="{4A07F3FA-418C-4931-AB25-00CF184E1FE2}" destId="{942875A8-36C4-4745-B51B-94F796211006}" srcOrd="6" destOrd="0" presId="urn:microsoft.com/office/officeart/2005/8/layout/vList4"/>
    <dgm:cxn modelId="{CF0B8252-F0B0-4CF9-881A-99C0DDC59751}" type="presParOf" srcId="{942875A8-36C4-4745-B51B-94F796211006}" destId="{C1069B8C-6DFB-41A3-B457-99764D46A7AD}" srcOrd="0" destOrd="0" presId="urn:microsoft.com/office/officeart/2005/8/layout/vList4"/>
    <dgm:cxn modelId="{8A59DA22-F5F5-4D74-A7E9-442A87E19B0E}" type="presParOf" srcId="{942875A8-36C4-4745-B51B-94F796211006}" destId="{B20789D4-481F-4117-A6F1-992B9034698A}" srcOrd="1" destOrd="0" presId="urn:microsoft.com/office/officeart/2005/8/layout/vList4"/>
    <dgm:cxn modelId="{1ACF157B-1260-4B69-BDED-DFF9DEBB238E}" type="presParOf" srcId="{942875A8-36C4-4745-B51B-94F796211006}" destId="{703FB445-4688-4C24-8CFB-348132CB3BAF}" srcOrd="2" destOrd="0" presId="urn:microsoft.com/office/officeart/2005/8/layout/vList4"/>
    <dgm:cxn modelId="{156167EE-FB5A-4D18-893B-35A57F20AF41}" type="presParOf" srcId="{4A07F3FA-418C-4931-AB25-00CF184E1FE2}" destId="{38A65690-3D3A-4BA9-9ABD-A40D3F34B4B8}" srcOrd="7" destOrd="0" presId="urn:microsoft.com/office/officeart/2005/8/layout/vList4"/>
    <dgm:cxn modelId="{4E343B8B-C9A6-44EB-A0A7-C601A6EE8197}" type="presParOf" srcId="{4A07F3FA-418C-4931-AB25-00CF184E1FE2}" destId="{788CC143-238C-4F30-A246-D50FABE722CE}" srcOrd="8" destOrd="0" presId="urn:microsoft.com/office/officeart/2005/8/layout/vList4"/>
    <dgm:cxn modelId="{7BCDBB6F-517A-4CA8-ADED-B0A10B941A71}" type="presParOf" srcId="{788CC143-238C-4F30-A246-D50FABE722CE}" destId="{A29F9147-FFD1-48A8-9A45-6AA49A4807D8}" srcOrd="0" destOrd="0" presId="urn:microsoft.com/office/officeart/2005/8/layout/vList4"/>
    <dgm:cxn modelId="{654C1105-DCE6-493A-83D7-2252C4C9B76A}" type="presParOf" srcId="{788CC143-238C-4F30-A246-D50FABE722CE}" destId="{2C21DE39-F6F8-4347-80D4-AF6E59FBE9A6}" srcOrd="1" destOrd="0" presId="urn:microsoft.com/office/officeart/2005/8/layout/vList4"/>
    <dgm:cxn modelId="{3ED9E655-697F-4456-BE4C-9EA59DE23ABD}" type="presParOf" srcId="{788CC143-238C-4F30-A246-D50FABE722CE}" destId="{033AFAE4-5E37-487E-9CA9-1C3D8FF120BD}" srcOrd="2" destOrd="0" presId="urn:microsoft.com/office/officeart/2005/8/layout/vList4"/>
  </dgm:cxnLst>
  <dgm:bg>
    <a:solidFill>
      <a:schemeClr val="accent2">
        <a:lumMod val="40000"/>
        <a:lumOff val="60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A45F1F-7710-4850-8A4D-D9F026D404F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B656A6-9300-44D0-8098-36D553681BC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E3EBF5"/>
        </a:solidFill>
        <a:ln/>
      </dgm:spPr>
      <dgm:t>
        <a:bodyPr/>
        <a:lstStyle/>
        <a:p>
          <a:r>
            <a:rPr lang="ru-RU" sz="2400" dirty="0" smtClean="0"/>
            <a:t>  </a:t>
          </a:r>
          <a:r>
            <a:rPr lang="ru-RU" sz="2000" dirty="0" smtClean="0">
              <a:solidFill>
                <a:schemeClr val="tx1"/>
              </a:solidFill>
            </a:rPr>
            <a:t>Вдоль Кольского  полуострова</a:t>
          </a:r>
        </a:p>
        <a:p>
          <a:r>
            <a:rPr lang="ru-RU" sz="2000" dirty="0" smtClean="0">
              <a:solidFill>
                <a:schemeClr val="tx1"/>
              </a:solidFill>
            </a:rPr>
            <a:t>  проходит теплое течение. Порты </a:t>
          </a:r>
        </a:p>
        <a:p>
          <a:r>
            <a:rPr lang="ru-RU" sz="2000" dirty="0" smtClean="0">
              <a:solidFill>
                <a:schemeClr val="tx1"/>
              </a:solidFill>
            </a:rPr>
            <a:t> Баренцева моря не замерзают.</a:t>
          </a:r>
          <a:endParaRPr lang="ru-RU" sz="2000" dirty="0">
            <a:solidFill>
              <a:schemeClr val="tx1"/>
            </a:solidFill>
          </a:endParaRPr>
        </a:p>
      </dgm:t>
    </dgm:pt>
    <dgm:pt modelId="{8B4D92EC-7E6C-4A6A-B51B-1B7BEE6AA7D2}" type="parTrans" cxnId="{1DB32EFC-6D39-45C0-8418-CD06E3D81280}">
      <dgm:prSet/>
      <dgm:spPr/>
      <dgm:t>
        <a:bodyPr/>
        <a:lstStyle/>
        <a:p>
          <a:endParaRPr lang="ru-RU"/>
        </a:p>
      </dgm:t>
    </dgm:pt>
    <dgm:pt modelId="{E1E6B308-F5F1-403E-B9A6-3F7877972956}" type="sibTrans" cxnId="{1DB32EFC-6D39-45C0-8418-CD06E3D81280}">
      <dgm:prSet/>
      <dgm:spPr/>
      <dgm:t>
        <a:bodyPr/>
        <a:lstStyle/>
        <a:p>
          <a:endParaRPr lang="ru-RU"/>
        </a:p>
      </dgm:t>
    </dgm:pt>
    <dgm:pt modelId="{474892A4-63AC-4DA4-87BD-A5CA938BFDB3}">
      <dgm:prSet phldrT="[Текст]" phldr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E3EBF5"/>
        </a:solidFill>
        <a:ln/>
      </dgm:spPr>
      <dgm:t>
        <a:bodyPr/>
        <a:lstStyle/>
        <a:p>
          <a:endParaRPr lang="ru-RU" sz="1900"/>
        </a:p>
      </dgm:t>
    </dgm:pt>
    <dgm:pt modelId="{1E74F4EC-E2BA-4088-80D0-0514D3296E9D}" type="parTrans" cxnId="{7514F1A9-8C9D-49A4-88C8-A4AFCDB1FEE9}">
      <dgm:prSet/>
      <dgm:spPr/>
      <dgm:t>
        <a:bodyPr/>
        <a:lstStyle/>
        <a:p>
          <a:endParaRPr lang="ru-RU"/>
        </a:p>
      </dgm:t>
    </dgm:pt>
    <dgm:pt modelId="{459C15DE-5A24-44C8-9C3B-AB4B03F85118}" type="sibTrans" cxnId="{7514F1A9-8C9D-49A4-88C8-A4AFCDB1FEE9}">
      <dgm:prSet/>
      <dgm:spPr/>
      <dgm:t>
        <a:bodyPr/>
        <a:lstStyle/>
        <a:p>
          <a:endParaRPr lang="ru-RU"/>
        </a:p>
      </dgm:t>
    </dgm:pt>
    <dgm:pt modelId="{D21AE7BF-0C26-4DEF-804D-56F05259BED8}">
      <dgm:prSet phldrT="[Текст]" phldr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E3EBF5"/>
        </a:solidFill>
        <a:ln/>
      </dgm:spPr>
      <dgm:t>
        <a:bodyPr/>
        <a:lstStyle/>
        <a:p>
          <a:endParaRPr lang="ru-RU" sz="1900"/>
        </a:p>
      </dgm:t>
    </dgm:pt>
    <dgm:pt modelId="{0F7ED3DC-061A-4070-A0C5-F505E29488D2}" type="parTrans" cxnId="{D1BFD488-B3B8-453C-AC9A-6FF0664DCAA1}">
      <dgm:prSet/>
      <dgm:spPr/>
      <dgm:t>
        <a:bodyPr/>
        <a:lstStyle/>
        <a:p>
          <a:endParaRPr lang="ru-RU"/>
        </a:p>
      </dgm:t>
    </dgm:pt>
    <dgm:pt modelId="{7F7308F9-CBA4-4A13-88EA-7754EDD08B6E}" type="sibTrans" cxnId="{D1BFD488-B3B8-453C-AC9A-6FF0664DCAA1}">
      <dgm:prSet/>
      <dgm:spPr/>
      <dgm:t>
        <a:bodyPr/>
        <a:lstStyle/>
        <a:p>
          <a:endParaRPr lang="ru-RU"/>
        </a:p>
      </dgm:t>
    </dgm:pt>
    <dgm:pt modelId="{CBE4E18D-1E0C-4A8B-B101-A94FD79A750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E3EBF5"/>
        </a:solidFill>
        <a:ln/>
      </dgm:spPr>
      <dgm:t>
        <a:bodyPr/>
        <a:lstStyle/>
        <a:p>
          <a:r>
            <a:rPr lang="ru-RU" sz="2400" dirty="0" smtClean="0"/>
            <a:t> </a:t>
          </a:r>
          <a:r>
            <a:rPr lang="ru-RU" sz="2000" dirty="0" smtClean="0">
              <a:solidFill>
                <a:schemeClr val="tx1"/>
              </a:solidFill>
            </a:rPr>
            <a:t>Северная часть района находится </a:t>
          </a:r>
        </a:p>
        <a:p>
          <a:r>
            <a:rPr lang="ru-RU" sz="2000" dirty="0" smtClean="0">
              <a:solidFill>
                <a:schemeClr val="tx1"/>
              </a:solidFill>
            </a:rPr>
            <a:t>  за полярным кругом.  </a:t>
          </a:r>
          <a:endParaRPr lang="ru-RU" sz="2000" dirty="0">
            <a:solidFill>
              <a:schemeClr val="tx1"/>
            </a:solidFill>
          </a:endParaRPr>
        </a:p>
      </dgm:t>
    </dgm:pt>
    <dgm:pt modelId="{1271F0C5-287C-4940-B35F-46F1888209BF}" type="parTrans" cxnId="{CF448CDA-AC44-40B5-9737-C84EF16E1F90}">
      <dgm:prSet/>
      <dgm:spPr/>
      <dgm:t>
        <a:bodyPr/>
        <a:lstStyle/>
        <a:p>
          <a:endParaRPr lang="ru-RU"/>
        </a:p>
      </dgm:t>
    </dgm:pt>
    <dgm:pt modelId="{B4E0B34A-6E8C-4D78-94DB-80F984B0CBED}" type="sibTrans" cxnId="{CF448CDA-AC44-40B5-9737-C84EF16E1F90}">
      <dgm:prSet/>
      <dgm:spPr/>
      <dgm:t>
        <a:bodyPr/>
        <a:lstStyle/>
        <a:p>
          <a:endParaRPr lang="ru-RU"/>
        </a:p>
      </dgm:t>
    </dgm:pt>
    <dgm:pt modelId="{F0D72177-84DF-4BA8-9F0B-2C6E804F7B40}">
      <dgm:prSet phldrT="[Текст]" phldr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E3EBF5"/>
        </a:solidFill>
        <a:ln/>
      </dgm:spPr>
      <dgm:t>
        <a:bodyPr/>
        <a:lstStyle/>
        <a:p>
          <a:endParaRPr lang="ru-RU" sz="1900" dirty="0"/>
        </a:p>
      </dgm:t>
    </dgm:pt>
    <dgm:pt modelId="{7DE34698-70A5-47C8-B10A-0101643250D5}" type="parTrans" cxnId="{4EFEF3A5-1B72-4428-BC5D-FCE4F9E7DAD2}">
      <dgm:prSet/>
      <dgm:spPr/>
      <dgm:t>
        <a:bodyPr/>
        <a:lstStyle/>
        <a:p>
          <a:endParaRPr lang="ru-RU"/>
        </a:p>
      </dgm:t>
    </dgm:pt>
    <dgm:pt modelId="{369E93AA-56C9-47A7-A977-BBE68BEE77F3}" type="sibTrans" cxnId="{4EFEF3A5-1B72-4428-BC5D-FCE4F9E7DAD2}">
      <dgm:prSet/>
      <dgm:spPr/>
      <dgm:t>
        <a:bodyPr/>
        <a:lstStyle/>
        <a:p>
          <a:endParaRPr lang="ru-RU"/>
        </a:p>
      </dgm:t>
    </dgm:pt>
    <dgm:pt modelId="{BE9CB0C1-3112-4C78-B51A-44ECB0C3C6E9}">
      <dgm:prSet phldrT="[Текст]" phldr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E3EBF5"/>
        </a:solidFill>
        <a:ln/>
      </dgm:spPr>
      <dgm:t>
        <a:bodyPr/>
        <a:lstStyle/>
        <a:p>
          <a:endParaRPr lang="ru-RU" sz="1900"/>
        </a:p>
      </dgm:t>
    </dgm:pt>
    <dgm:pt modelId="{B4655C5F-2A3A-4A4B-94A0-FA1D4AE9A05F}" type="parTrans" cxnId="{5BF370C2-0C21-4FB2-8651-9C1D0C3E779D}">
      <dgm:prSet/>
      <dgm:spPr/>
      <dgm:t>
        <a:bodyPr/>
        <a:lstStyle/>
        <a:p>
          <a:endParaRPr lang="ru-RU"/>
        </a:p>
      </dgm:t>
    </dgm:pt>
    <dgm:pt modelId="{35A33A08-9EA8-4577-B2D8-8653B8523455}" type="sibTrans" cxnId="{5BF370C2-0C21-4FB2-8651-9C1D0C3E779D}">
      <dgm:prSet/>
      <dgm:spPr/>
      <dgm:t>
        <a:bodyPr/>
        <a:lstStyle/>
        <a:p>
          <a:endParaRPr lang="ru-RU"/>
        </a:p>
      </dgm:t>
    </dgm:pt>
    <dgm:pt modelId="{54DF4155-C03A-4D5C-B665-501CA9B92AAF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E3EBF5"/>
        </a:solidFill>
        <a:ln/>
      </dgm:spPr>
      <dgm:t>
        <a:bodyPr/>
        <a:lstStyle/>
        <a:p>
          <a:pPr>
            <a:lnSpc>
              <a:spcPct val="100000"/>
            </a:lnSpc>
          </a:pPr>
          <a:r>
            <a:rPr lang="ru-RU" sz="2000" dirty="0" smtClean="0">
              <a:solidFill>
                <a:schemeClr val="tx1"/>
              </a:solidFill>
            </a:rPr>
            <a:t>   Рельеф представляет пологую </a:t>
          </a:r>
        </a:p>
        <a:p>
          <a:pPr>
            <a:lnSpc>
              <a:spcPct val="100000"/>
            </a:lnSpc>
          </a:pPr>
          <a:r>
            <a:rPr lang="ru-RU" sz="2000" dirty="0" smtClean="0">
              <a:solidFill>
                <a:schemeClr val="tx1"/>
              </a:solidFill>
            </a:rPr>
            <a:t>   равнину, слабо наклоненную к </a:t>
          </a:r>
        </a:p>
        <a:p>
          <a:pPr>
            <a:lnSpc>
              <a:spcPct val="100000"/>
            </a:lnSpc>
          </a:pPr>
          <a:r>
            <a:rPr lang="ru-RU" sz="2000" dirty="0" smtClean="0">
              <a:solidFill>
                <a:schemeClr val="tx1"/>
              </a:solidFill>
            </a:rPr>
            <a:t>  Северному Ледовитому океану.</a:t>
          </a:r>
          <a:endParaRPr lang="ru-RU" sz="2000" dirty="0">
            <a:solidFill>
              <a:schemeClr val="tx1"/>
            </a:solidFill>
          </a:endParaRPr>
        </a:p>
      </dgm:t>
    </dgm:pt>
    <dgm:pt modelId="{54F270B7-8B94-402C-9A82-2EDD810B91E6}" type="parTrans" cxnId="{36C19DB6-24EB-4EDF-BEA2-B51FF640A702}">
      <dgm:prSet/>
      <dgm:spPr/>
      <dgm:t>
        <a:bodyPr/>
        <a:lstStyle/>
        <a:p>
          <a:endParaRPr lang="ru-RU"/>
        </a:p>
      </dgm:t>
    </dgm:pt>
    <dgm:pt modelId="{89F6420C-30A6-41C2-97EE-EE3A4504C585}" type="sibTrans" cxnId="{36C19DB6-24EB-4EDF-BEA2-B51FF640A702}">
      <dgm:prSet/>
      <dgm:spPr/>
      <dgm:t>
        <a:bodyPr/>
        <a:lstStyle/>
        <a:p>
          <a:endParaRPr lang="ru-RU"/>
        </a:p>
      </dgm:t>
    </dgm:pt>
    <dgm:pt modelId="{7A8E8905-E83E-48CD-83FD-7789C736A5AB}">
      <dgm:prSet phldrT="[Текст]" phldr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E3EBF5"/>
        </a:solidFill>
        <a:ln/>
      </dgm:spPr>
      <dgm:t>
        <a:bodyPr/>
        <a:lstStyle/>
        <a:p>
          <a:endParaRPr lang="ru-RU" sz="1000" dirty="0"/>
        </a:p>
      </dgm:t>
    </dgm:pt>
    <dgm:pt modelId="{7D602E94-527E-4255-B964-C675992001AD}">
      <dgm:prSet phldrT="[Текст]" phldr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E3EBF5"/>
        </a:solidFill>
        <a:ln/>
      </dgm:spPr>
      <dgm:t>
        <a:bodyPr/>
        <a:lstStyle/>
        <a:p>
          <a:endParaRPr lang="ru-RU" sz="1000" dirty="0"/>
        </a:p>
      </dgm:t>
    </dgm:pt>
    <dgm:pt modelId="{15E22F2C-7A1D-41D1-ADCC-0AA76238280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E3EBF5"/>
        </a:solidFill>
        <a:ln/>
      </dgm:spPr>
      <dgm:t>
        <a:bodyPr/>
        <a:lstStyle/>
        <a:p>
          <a:r>
            <a:rPr lang="ru-RU" sz="1300" dirty="0" smtClean="0"/>
            <a:t>  </a:t>
          </a:r>
          <a:r>
            <a:rPr lang="ru-RU" sz="2000" dirty="0" smtClean="0">
              <a:solidFill>
                <a:schemeClr val="tx1"/>
              </a:solidFill>
            </a:rPr>
            <a:t>Высокая влажность территории.  </a:t>
          </a:r>
        </a:p>
        <a:p>
          <a:r>
            <a:rPr lang="ru-RU" sz="2000" dirty="0" smtClean="0">
              <a:solidFill>
                <a:schemeClr val="tx1"/>
              </a:solidFill>
            </a:rPr>
            <a:t>  Много болот. </a:t>
          </a:r>
          <a:endParaRPr lang="ru-RU" sz="1300" dirty="0">
            <a:solidFill>
              <a:schemeClr val="tx1"/>
            </a:solidFill>
          </a:endParaRPr>
        </a:p>
      </dgm:t>
    </dgm:pt>
    <dgm:pt modelId="{9158D135-DFD0-47A2-A633-52BAAE8D6971}" type="sibTrans" cxnId="{5A884AAF-700E-4F25-80F4-A39442218FA0}">
      <dgm:prSet/>
      <dgm:spPr/>
      <dgm:t>
        <a:bodyPr/>
        <a:lstStyle/>
        <a:p>
          <a:endParaRPr lang="ru-RU"/>
        </a:p>
      </dgm:t>
    </dgm:pt>
    <dgm:pt modelId="{A124C832-A3AB-4E35-9951-A12F1094BCCD}" type="parTrans" cxnId="{5A884AAF-700E-4F25-80F4-A39442218FA0}">
      <dgm:prSet/>
      <dgm:spPr/>
      <dgm:t>
        <a:bodyPr/>
        <a:lstStyle/>
        <a:p>
          <a:endParaRPr lang="ru-RU"/>
        </a:p>
      </dgm:t>
    </dgm:pt>
    <dgm:pt modelId="{5F167F2E-26E5-4ACC-96FA-8EA4FB9D167F}" type="sibTrans" cxnId="{2AD792D0-3243-408F-AD10-5FA443132AB6}">
      <dgm:prSet/>
      <dgm:spPr/>
      <dgm:t>
        <a:bodyPr/>
        <a:lstStyle/>
        <a:p>
          <a:endParaRPr lang="ru-RU"/>
        </a:p>
      </dgm:t>
    </dgm:pt>
    <dgm:pt modelId="{A1F73DFC-64C0-4CE4-BF89-94EF94A708D4}" type="parTrans" cxnId="{2AD792D0-3243-408F-AD10-5FA443132AB6}">
      <dgm:prSet/>
      <dgm:spPr/>
      <dgm:t>
        <a:bodyPr/>
        <a:lstStyle/>
        <a:p>
          <a:endParaRPr lang="ru-RU"/>
        </a:p>
      </dgm:t>
    </dgm:pt>
    <dgm:pt modelId="{9B4C0C93-CB69-4F11-833A-DD721D9CF9F3}" type="sibTrans" cxnId="{F4088420-A01D-4B1D-A538-078A507D2B79}">
      <dgm:prSet/>
      <dgm:spPr/>
      <dgm:t>
        <a:bodyPr/>
        <a:lstStyle/>
        <a:p>
          <a:endParaRPr lang="ru-RU"/>
        </a:p>
      </dgm:t>
    </dgm:pt>
    <dgm:pt modelId="{7D6DB247-8966-47F1-B7A4-0BA6F0612C3D}" type="parTrans" cxnId="{F4088420-A01D-4B1D-A538-078A507D2B79}">
      <dgm:prSet/>
      <dgm:spPr/>
      <dgm:t>
        <a:bodyPr/>
        <a:lstStyle/>
        <a:p>
          <a:endParaRPr lang="ru-RU"/>
        </a:p>
      </dgm:t>
    </dgm:pt>
    <dgm:pt modelId="{D6074CF4-92DC-47C6-88F5-946DE8A1613D}" type="pres">
      <dgm:prSet presAssocID="{27A45F1F-7710-4850-8A4D-D9F026D404F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20B645-CE73-4923-A3B7-41188AFCCD45}" type="pres">
      <dgm:prSet presAssocID="{15E22F2C-7A1D-41D1-ADCC-0AA762382809}" presName="comp" presStyleCnt="0"/>
      <dgm:spPr/>
      <dgm:t>
        <a:bodyPr/>
        <a:lstStyle/>
        <a:p>
          <a:endParaRPr lang="ru-RU"/>
        </a:p>
      </dgm:t>
    </dgm:pt>
    <dgm:pt modelId="{DCD93829-C526-40D9-B2BB-2A9B07E984A4}" type="pres">
      <dgm:prSet presAssocID="{15E22F2C-7A1D-41D1-ADCC-0AA762382809}" presName="box" presStyleLbl="node1" presStyleIdx="0" presStyleCnt="4"/>
      <dgm:spPr/>
      <dgm:t>
        <a:bodyPr/>
        <a:lstStyle/>
        <a:p>
          <a:endParaRPr lang="ru-RU"/>
        </a:p>
      </dgm:t>
    </dgm:pt>
    <dgm:pt modelId="{6D44C1B7-8CF7-4BB4-9FA5-40630D3A85A4}" type="pres">
      <dgm:prSet presAssocID="{15E22F2C-7A1D-41D1-ADCC-0AA762382809}" presName="img" presStyleLbl="fgImgPlace1" presStyleIdx="0" presStyleCnt="4" custScaleX="124468" custScaleY="125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64A497E-D997-4DEC-9E9E-4A45F6B0FB5B}" type="pres">
      <dgm:prSet presAssocID="{15E22F2C-7A1D-41D1-ADCC-0AA76238280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7A09B5-C695-46E5-AEA9-1A9557A2DAF0}" type="pres">
      <dgm:prSet presAssocID="{9158D135-DFD0-47A2-A633-52BAAE8D6971}" presName="spacer" presStyleCnt="0"/>
      <dgm:spPr/>
      <dgm:t>
        <a:bodyPr/>
        <a:lstStyle/>
        <a:p>
          <a:endParaRPr lang="ru-RU"/>
        </a:p>
      </dgm:t>
    </dgm:pt>
    <dgm:pt modelId="{73FA9099-8A59-4FB3-9B38-D4571DDAE17E}" type="pres">
      <dgm:prSet presAssocID="{54DF4155-C03A-4D5C-B665-501CA9B92AAF}" presName="comp" presStyleCnt="0"/>
      <dgm:spPr/>
      <dgm:t>
        <a:bodyPr/>
        <a:lstStyle/>
        <a:p>
          <a:endParaRPr lang="ru-RU"/>
        </a:p>
      </dgm:t>
    </dgm:pt>
    <dgm:pt modelId="{DDB4E0B7-182F-4CC6-86D7-B82D15E72880}" type="pres">
      <dgm:prSet presAssocID="{54DF4155-C03A-4D5C-B665-501CA9B92AAF}" presName="box" presStyleLbl="node1" presStyleIdx="1" presStyleCnt="4"/>
      <dgm:spPr/>
      <dgm:t>
        <a:bodyPr/>
        <a:lstStyle/>
        <a:p>
          <a:endParaRPr lang="ru-RU"/>
        </a:p>
      </dgm:t>
    </dgm:pt>
    <dgm:pt modelId="{3D0ECAA1-1496-46EB-B802-701496259866}" type="pres">
      <dgm:prSet presAssocID="{54DF4155-C03A-4D5C-B665-501CA9B92AAF}" presName="img" presStyleLbl="fgImgPlace1" presStyleIdx="1" presStyleCnt="4" custScaleX="125451" custScaleY="12680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65F0F7B-C459-4CAB-AB94-AA33987D13DA}" type="pres">
      <dgm:prSet presAssocID="{54DF4155-C03A-4D5C-B665-501CA9B92AA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8E375-8401-4A05-9896-31021DA20BB0}" type="pres">
      <dgm:prSet presAssocID="{89F6420C-30A6-41C2-97EE-EE3A4504C585}" presName="spacer" presStyleCnt="0"/>
      <dgm:spPr/>
      <dgm:t>
        <a:bodyPr/>
        <a:lstStyle/>
        <a:p>
          <a:endParaRPr lang="ru-RU"/>
        </a:p>
      </dgm:t>
    </dgm:pt>
    <dgm:pt modelId="{C0007663-17E5-4EDE-A02D-50966D44FA44}" type="pres">
      <dgm:prSet presAssocID="{34B656A6-9300-44D0-8098-36D553681BCA}" presName="comp" presStyleCnt="0"/>
      <dgm:spPr/>
      <dgm:t>
        <a:bodyPr/>
        <a:lstStyle/>
        <a:p>
          <a:endParaRPr lang="ru-RU"/>
        </a:p>
      </dgm:t>
    </dgm:pt>
    <dgm:pt modelId="{36AEE989-F954-45CF-A163-8BE45DBDF064}" type="pres">
      <dgm:prSet presAssocID="{34B656A6-9300-44D0-8098-36D553681BCA}" presName="box" presStyleLbl="node1" presStyleIdx="2" presStyleCnt="4"/>
      <dgm:spPr/>
      <dgm:t>
        <a:bodyPr/>
        <a:lstStyle/>
        <a:p>
          <a:endParaRPr lang="ru-RU"/>
        </a:p>
      </dgm:t>
    </dgm:pt>
    <dgm:pt modelId="{7FC369D0-D94B-4D8F-B822-AE9FD7F05D41}" type="pres">
      <dgm:prSet presAssocID="{34B656A6-9300-44D0-8098-36D553681BCA}" presName="img" presStyleLbl="fgImgPlace1" presStyleIdx="2" presStyleCnt="4" custScaleX="125451" custScaleY="13197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8842189-759E-44B8-ACED-C5FA750484BA}" type="pres">
      <dgm:prSet presAssocID="{34B656A6-9300-44D0-8098-36D553681BCA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3FBF5-6E0B-4C9E-8343-36F3BFB55D0C}" type="pres">
      <dgm:prSet presAssocID="{E1E6B308-F5F1-403E-B9A6-3F7877972956}" presName="spacer" presStyleCnt="0"/>
      <dgm:spPr/>
      <dgm:t>
        <a:bodyPr/>
        <a:lstStyle/>
        <a:p>
          <a:endParaRPr lang="ru-RU"/>
        </a:p>
      </dgm:t>
    </dgm:pt>
    <dgm:pt modelId="{6CD5718A-21C9-4C01-B73C-FAFDED33EA84}" type="pres">
      <dgm:prSet presAssocID="{CBE4E18D-1E0C-4A8B-B101-A94FD79A7506}" presName="comp" presStyleCnt="0"/>
      <dgm:spPr/>
      <dgm:t>
        <a:bodyPr/>
        <a:lstStyle/>
        <a:p>
          <a:endParaRPr lang="ru-RU"/>
        </a:p>
      </dgm:t>
    </dgm:pt>
    <dgm:pt modelId="{0EDE7348-B585-4A89-A3FB-24F6D9FAB8E8}" type="pres">
      <dgm:prSet presAssocID="{CBE4E18D-1E0C-4A8B-B101-A94FD79A7506}" presName="box" presStyleLbl="node1" presStyleIdx="3" presStyleCnt="4"/>
      <dgm:spPr/>
      <dgm:t>
        <a:bodyPr/>
        <a:lstStyle/>
        <a:p>
          <a:endParaRPr lang="ru-RU"/>
        </a:p>
      </dgm:t>
    </dgm:pt>
    <dgm:pt modelId="{C3B39795-4351-4747-8741-AC5458000146}" type="pres">
      <dgm:prSet presAssocID="{CBE4E18D-1E0C-4A8B-B101-A94FD79A7506}" presName="img" presStyleLbl="fgImgPlace1" presStyleIdx="3" presStyleCnt="4" custScaleX="125130" custScaleY="11902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A1D8EED-B50D-4C03-B706-B9BA18588A10}" type="pres">
      <dgm:prSet presAssocID="{CBE4E18D-1E0C-4A8B-B101-A94FD79A750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813B05-5BDF-423A-AD66-66BA12211F39}" type="presOf" srcId="{15E22F2C-7A1D-41D1-ADCC-0AA762382809}" destId="{264A497E-D997-4DEC-9E9E-4A45F6B0FB5B}" srcOrd="1" destOrd="0" presId="urn:microsoft.com/office/officeart/2005/8/layout/vList4"/>
    <dgm:cxn modelId="{F4088420-A01D-4B1D-A538-078A507D2B79}" srcId="{15E22F2C-7A1D-41D1-ADCC-0AA762382809}" destId="{7D602E94-527E-4255-B964-C675992001AD}" srcOrd="0" destOrd="0" parTransId="{7D6DB247-8966-47F1-B7A4-0BA6F0612C3D}" sibTransId="{9B4C0C93-CB69-4F11-833A-DD721D9CF9F3}"/>
    <dgm:cxn modelId="{ABCDA961-080E-4AA5-8BF2-3C54A6A3AEF3}" type="presOf" srcId="{7A8E8905-E83E-48CD-83FD-7789C736A5AB}" destId="{DCD93829-C526-40D9-B2BB-2A9B07E984A4}" srcOrd="0" destOrd="2" presId="urn:microsoft.com/office/officeart/2005/8/layout/vList4"/>
    <dgm:cxn modelId="{D1BFD488-B3B8-453C-AC9A-6FF0664DCAA1}" srcId="{34B656A6-9300-44D0-8098-36D553681BCA}" destId="{D21AE7BF-0C26-4DEF-804D-56F05259BED8}" srcOrd="1" destOrd="0" parTransId="{0F7ED3DC-061A-4070-A0C5-F505E29488D2}" sibTransId="{7F7308F9-CBA4-4A13-88EA-7754EDD08B6E}"/>
    <dgm:cxn modelId="{093F2608-567B-4515-AE47-8CDD8E8DE660}" type="presOf" srcId="{D21AE7BF-0C26-4DEF-804D-56F05259BED8}" destId="{36AEE989-F954-45CF-A163-8BE45DBDF064}" srcOrd="0" destOrd="2" presId="urn:microsoft.com/office/officeart/2005/8/layout/vList4"/>
    <dgm:cxn modelId="{D48FE484-087A-4E30-AF8D-DE5536975AB7}" type="presOf" srcId="{BE9CB0C1-3112-4C78-B51A-44ECB0C3C6E9}" destId="{BA1D8EED-B50D-4C03-B706-B9BA18588A10}" srcOrd="1" destOrd="2" presId="urn:microsoft.com/office/officeart/2005/8/layout/vList4"/>
    <dgm:cxn modelId="{5BF370C2-0C21-4FB2-8651-9C1D0C3E779D}" srcId="{CBE4E18D-1E0C-4A8B-B101-A94FD79A7506}" destId="{BE9CB0C1-3112-4C78-B51A-44ECB0C3C6E9}" srcOrd="1" destOrd="0" parTransId="{B4655C5F-2A3A-4A4B-94A0-FA1D4AE9A05F}" sibTransId="{35A33A08-9EA8-4577-B2D8-8653B8523455}"/>
    <dgm:cxn modelId="{BE60BCD9-ABDA-44E5-875B-48E36A40D35F}" type="presOf" srcId="{474892A4-63AC-4DA4-87BD-A5CA938BFDB3}" destId="{E8842189-759E-44B8-ACED-C5FA750484BA}" srcOrd="1" destOrd="1" presId="urn:microsoft.com/office/officeart/2005/8/layout/vList4"/>
    <dgm:cxn modelId="{9546B15E-7887-4123-AC14-63AB21AF7BBB}" type="presOf" srcId="{7A8E8905-E83E-48CD-83FD-7789C736A5AB}" destId="{264A497E-D997-4DEC-9E9E-4A45F6B0FB5B}" srcOrd="1" destOrd="2" presId="urn:microsoft.com/office/officeart/2005/8/layout/vList4"/>
    <dgm:cxn modelId="{A1A62A5B-AF96-433F-8514-B92348E051DA}" type="presOf" srcId="{D21AE7BF-0C26-4DEF-804D-56F05259BED8}" destId="{E8842189-759E-44B8-ACED-C5FA750484BA}" srcOrd="1" destOrd="2" presId="urn:microsoft.com/office/officeart/2005/8/layout/vList4"/>
    <dgm:cxn modelId="{CBDE420A-D975-419D-A1BC-23973919A641}" type="presOf" srcId="{7D602E94-527E-4255-B964-C675992001AD}" destId="{264A497E-D997-4DEC-9E9E-4A45F6B0FB5B}" srcOrd="1" destOrd="1" presId="urn:microsoft.com/office/officeart/2005/8/layout/vList4"/>
    <dgm:cxn modelId="{7B8CB941-FE66-4E48-958D-2BA22C953E2B}" type="presOf" srcId="{54DF4155-C03A-4D5C-B665-501CA9B92AAF}" destId="{E65F0F7B-C459-4CAB-AB94-AA33987D13DA}" srcOrd="1" destOrd="0" presId="urn:microsoft.com/office/officeart/2005/8/layout/vList4"/>
    <dgm:cxn modelId="{EEF60D76-26B8-4A8B-B517-9ACB9827E146}" type="presOf" srcId="{F0D72177-84DF-4BA8-9F0B-2C6E804F7B40}" destId="{0EDE7348-B585-4A89-A3FB-24F6D9FAB8E8}" srcOrd="0" destOrd="1" presId="urn:microsoft.com/office/officeart/2005/8/layout/vList4"/>
    <dgm:cxn modelId="{F873EF15-5481-4674-B77B-CEBB1262BD2E}" type="presOf" srcId="{CBE4E18D-1E0C-4A8B-B101-A94FD79A7506}" destId="{BA1D8EED-B50D-4C03-B706-B9BA18588A10}" srcOrd="1" destOrd="0" presId="urn:microsoft.com/office/officeart/2005/8/layout/vList4"/>
    <dgm:cxn modelId="{7174AA18-7CDC-4DBD-B5EC-10C8A4C88814}" type="presOf" srcId="{CBE4E18D-1E0C-4A8B-B101-A94FD79A7506}" destId="{0EDE7348-B585-4A89-A3FB-24F6D9FAB8E8}" srcOrd="0" destOrd="0" presId="urn:microsoft.com/office/officeart/2005/8/layout/vList4"/>
    <dgm:cxn modelId="{0A09C99F-0FAC-4E18-9BFD-FE477E01D566}" type="presOf" srcId="{BE9CB0C1-3112-4C78-B51A-44ECB0C3C6E9}" destId="{0EDE7348-B585-4A89-A3FB-24F6D9FAB8E8}" srcOrd="0" destOrd="2" presId="urn:microsoft.com/office/officeart/2005/8/layout/vList4"/>
    <dgm:cxn modelId="{2C5D578B-6002-4B52-92EE-FDAF4B5A4C2D}" type="presOf" srcId="{34B656A6-9300-44D0-8098-36D553681BCA}" destId="{E8842189-759E-44B8-ACED-C5FA750484BA}" srcOrd="1" destOrd="0" presId="urn:microsoft.com/office/officeart/2005/8/layout/vList4"/>
    <dgm:cxn modelId="{CCB463A6-F691-4116-9168-F60BEFD2EC1C}" type="presOf" srcId="{15E22F2C-7A1D-41D1-ADCC-0AA762382809}" destId="{DCD93829-C526-40D9-B2BB-2A9B07E984A4}" srcOrd="0" destOrd="0" presId="urn:microsoft.com/office/officeart/2005/8/layout/vList4"/>
    <dgm:cxn modelId="{5A884AAF-700E-4F25-80F4-A39442218FA0}" srcId="{27A45F1F-7710-4850-8A4D-D9F026D404FB}" destId="{15E22F2C-7A1D-41D1-ADCC-0AA762382809}" srcOrd="0" destOrd="0" parTransId="{A124C832-A3AB-4E35-9951-A12F1094BCCD}" sibTransId="{9158D135-DFD0-47A2-A633-52BAAE8D6971}"/>
    <dgm:cxn modelId="{D50C8D78-5836-425C-92BE-620FE0E7C71E}" type="presOf" srcId="{54DF4155-C03A-4D5C-B665-501CA9B92AAF}" destId="{DDB4E0B7-182F-4CC6-86D7-B82D15E72880}" srcOrd="0" destOrd="0" presId="urn:microsoft.com/office/officeart/2005/8/layout/vList4"/>
    <dgm:cxn modelId="{1DB32EFC-6D39-45C0-8418-CD06E3D81280}" srcId="{27A45F1F-7710-4850-8A4D-D9F026D404FB}" destId="{34B656A6-9300-44D0-8098-36D553681BCA}" srcOrd="2" destOrd="0" parTransId="{8B4D92EC-7E6C-4A6A-B51B-1B7BEE6AA7D2}" sibTransId="{E1E6B308-F5F1-403E-B9A6-3F7877972956}"/>
    <dgm:cxn modelId="{AB166B59-600C-44F6-84C5-90EEB3A9664F}" type="presOf" srcId="{27A45F1F-7710-4850-8A4D-D9F026D404FB}" destId="{D6074CF4-92DC-47C6-88F5-946DE8A1613D}" srcOrd="0" destOrd="0" presId="urn:microsoft.com/office/officeart/2005/8/layout/vList4"/>
    <dgm:cxn modelId="{2AD792D0-3243-408F-AD10-5FA443132AB6}" srcId="{15E22F2C-7A1D-41D1-ADCC-0AA762382809}" destId="{7A8E8905-E83E-48CD-83FD-7789C736A5AB}" srcOrd="1" destOrd="0" parTransId="{A1F73DFC-64C0-4CE4-BF89-94EF94A708D4}" sibTransId="{5F167F2E-26E5-4ACC-96FA-8EA4FB9D167F}"/>
    <dgm:cxn modelId="{7514F1A9-8C9D-49A4-88C8-A4AFCDB1FEE9}" srcId="{34B656A6-9300-44D0-8098-36D553681BCA}" destId="{474892A4-63AC-4DA4-87BD-A5CA938BFDB3}" srcOrd="0" destOrd="0" parTransId="{1E74F4EC-E2BA-4088-80D0-0514D3296E9D}" sibTransId="{459C15DE-5A24-44C8-9C3B-AB4B03F85118}"/>
    <dgm:cxn modelId="{99A25C10-AE5A-4D33-8C56-D6597DE1B42D}" type="presOf" srcId="{34B656A6-9300-44D0-8098-36D553681BCA}" destId="{36AEE989-F954-45CF-A163-8BE45DBDF064}" srcOrd="0" destOrd="0" presId="urn:microsoft.com/office/officeart/2005/8/layout/vList4"/>
    <dgm:cxn modelId="{CF448CDA-AC44-40B5-9737-C84EF16E1F90}" srcId="{27A45F1F-7710-4850-8A4D-D9F026D404FB}" destId="{CBE4E18D-1E0C-4A8B-B101-A94FD79A7506}" srcOrd="3" destOrd="0" parTransId="{1271F0C5-287C-4940-B35F-46F1888209BF}" sibTransId="{B4E0B34A-6E8C-4D78-94DB-80F984B0CBED}"/>
    <dgm:cxn modelId="{3C3EFA80-3F10-4CA5-95C5-AF5AC53F6A0B}" type="presOf" srcId="{F0D72177-84DF-4BA8-9F0B-2C6E804F7B40}" destId="{BA1D8EED-B50D-4C03-B706-B9BA18588A10}" srcOrd="1" destOrd="1" presId="urn:microsoft.com/office/officeart/2005/8/layout/vList4"/>
    <dgm:cxn modelId="{BD89BA4B-7B7E-44D6-8927-C3E5F4FB4D91}" type="presOf" srcId="{474892A4-63AC-4DA4-87BD-A5CA938BFDB3}" destId="{36AEE989-F954-45CF-A163-8BE45DBDF064}" srcOrd="0" destOrd="1" presId="urn:microsoft.com/office/officeart/2005/8/layout/vList4"/>
    <dgm:cxn modelId="{36C19DB6-24EB-4EDF-BEA2-B51FF640A702}" srcId="{27A45F1F-7710-4850-8A4D-D9F026D404FB}" destId="{54DF4155-C03A-4D5C-B665-501CA9B92AAF}" srcOrd="1" destOrd="0" parTransId="{54F270B7-8B94-402C-9A82-2EDD810B91E6}" sibTransId="{89F6420C-30A6-41C2-97EE-EE3A4504C585}"/>
    <dgm:cxn modelId="{4EFEF3A5-1B72-4428-BC5D-FCE4F9E7DAD2}" srcId="{CBE4E18D-1E0C-4A8B-B101-A94FD79A7506}" destId="{F0D72177-84DF-4BA8-9F0B-2C6E804F7B40}" srcOrd="0" destOrd="0" parTransId="{7DE34698-70A5-47C8-B10A-0101643250D5}" sibTransId="{369E93AA-56C9-47A7-A977-BBE68BEE77F3}"/>
    <dgm:cxn modelId="{26107A1B-8334-49DF-ABFC-3D964B0E4C0A}" type="presOf" srcId="{7D602E94-527E-4255-B964-C675992001AD}" destId="{DCD93829-C526-40D9-B2BB-2A9B07E984A4}" srcOrd="0" destOrd="1" presId="urn:microsoft.com/office/officeart/2005/8/layout/vList4"/>
    <dgm:cxn modelId="{7DC5F4A8-D8E1-4101-9278-44CC2EACE4E1}" type="presParOf" srcId="{D6074CF4-92DC-47C6-88F5-946DE8A1613D}" destId="{9D20B645-CE73-4923-A3B7-41188AFCCD45}" srcOrd="0" destOrd="0" presId="urn:microsoft.com/office/officeart/2005/8/layout/vList4"/>
    <dgm:cxn modelId="{01F9B71E-CD8E-415F-8707-DE64BD024D2F}" type="presParOf" srcId="{9D20B645-CE73-4923-A3B7-41188AFCCD45}" destId="{DCD93829-C526-40D9-B2BB-2A9B07E984A4}" srcOrd="0" destOrd="0" presId="urn:microsoft.com/office/officeart/2005/8/layout/vList4"/>
    <dgm:cxn modelId="{04AD321F-2A1F-42FE-9507-0D7FD76ABD8D}" type="presParOf" srcId="{9D20B645-CE73-4923-A3B7-41188AFCCD45}" destId="{6D44C1B7-8CF7-4BB4-9FA5-40630D3A85A4}" srcOrd="1" destOrd="0" presId="urn:microsoft.com/office/officeart/2005/8/layout/vList4"/>
    <dgm:cxn modelId="{643B0230-0A6D-4565-9E10-D098364A97D4}" type="presParOf" srcId="{9D20B645-CE73-4923-A3B7-41188AFCCD45}" destId="{264A497E-D997-4DEC-9E9E-4A45F6B0FB5B}" srcOrd="2" destOrd="0" presId="urn:microsoft.com/office/officeart/2005/8/layout/vList4"/>
    <dgm:cxn modelId="{84CB5E35-FDD0-4057-9CDE-1BB4268F9A87}" type="presParOf" srcId="{D6074CF4-92DC-47C6-88F5-946DE8A1613D}" destId="{8B7A09B5-C695-46E5-AEA9-1A9557A2DAF0}" srcOrd="1" destOrd="0" presId="urn:microsoft.com/office/officeart/2005/8/layout/vList4"/>
    <dgm:cxn modelId="{D7DE5CA2-69B5-4F12-9700-E584CFE3A887}" type="presParOf" srcId="{D6074CF4-92DC-47C6-88F5-946DE8A1613D}" destId="{73FA9099-8A59-4FB3-9B38-D4571DDAE17E}" srcOrd="2" destOrd="0" presId="urn:microsoft.com/office/officeart/2005/8/layout/vList4"/>
    <dgm:cxn modelId="{88E6C439-22D9-4A51-B104-2ACEC6C90803}" type="presParOf" srcId="{73FA9099-8A59-4FB3-9B38-D4571DDAE17E}" destId="{DDB4E0B7-182F-4CC6-86D7-B82D15E72880}" srcOrd="0" destOrd="0" presId="urn:microsoft.com/office/officeart/2005/8/layout/vList4"/>
    <dgm:cxn modelId="{E1087A65-6284-4D93-861B-C10A0AB6A9C2}" type="presParOf" srcId="{73FA9099-8A59-4FB3-9B38-D4571DDAE17E}" destId="{3D0ECAA1-1496-46EB-B802-701496259866}" srcOrd="1" destOrd="0" presId="urn:microsoft.com/office/officeart/2005/8/layout/vList4"/>
    <dgm:cxn modelId="{5EAF28E2-2BD5-4C6C-8202-4B6DF9C1E54F}" type="presParOf" srcId="{73FA9099-8A59-4FB3-9B38-D4571DDAE17E}" destId="{E65F0F7B-C459-4CAB-AB94-AA33987D13DA}" srcOrd="2" destOrd="0" presId="urn:microsoft.com/office/officeart/2005/8/layout/vList4"/>
    <dgm:cxn modelId="{F8CB49C4-5BED-483E-AE91-3943817BB536}" type="presParOf" srcId="{D6074CF4-92DC-47C6-88F5-946DE8A1613D}" destId="{2188E375-8401-4A05-9896-31021DA20BB0}" srcOrd="3" destOrd="0" presId="urn:microsoft.com/office/officeart/2005/8/layout/vList4"/>
    <dgm:cxn modelId="{523C8787-49E5-4AAC-96CF-8DE8A36F8135}" type="presParOf" srcId="{D6074CF4-92DC-47C6-88F5-946DE8A1613D}" destId="{C0007663-17E5-4EDE-A02D-50966D44FA44}" srcOrd="4" destOrd="0" presId="urn:microsoft.com/office/officeart/2005/8/layout/vList4"/>
    <dgm:cxn modelId="{E3963EC7-B852-4B47-9ADF-D985A6C82974}" type="presParOf" srcId="{C0007663-17E5-4EDE-A02D-50966D44FA44}" destId="{36AEE989-F954-45CF-A163-8BE45DBDF064}" srcOrd="0" destOrd="0" presId="urn:microsoft.com/office/officeart/2005/8/layout/vList4"/>
    <dgm:cxn modelId="{B5A6AB32-8E27-40D6-AF3E-506FDC4A691E}" type="presParOf" srcId="{C0007663-17E5-4EDE-A02D-50966D44FA44}" destId="{7FC369D0-D94B-4D8F-B822-AE9FD7F05D41}" srcOrd="1" destOrd="0" presId="urn:microsoft.com/office/officeart/2005/8/layout/vList4"/>
    <dgm:cxn modelId="{7AD6489C-B234-492C-A6FF-D48E12B856B0}" type="presParOf" srcId="{C0007663-17E5-4EDE-A02D-50966D44FA44}" destId="{E8842189-759E-44B8-ACED-C5FA750484BA}" srcOrd="2" destOrd="0" presId="urn:microsoft.com/office/officeart/2005/8/layout/vList4"/>
    <dgm:cxn modelId="{B6AE6EB5-6DA1-4904-A32A-C41DF9091FBD}" type="presParOf" srcId="{D6074CF4-92DC-47C6-88F5-946DE8A1613D}" destId="{ABD3FBF5-6E0B-4C9E-8343-36F3BFB55D0C}" srcOrd="5" destOrd="0" presId="urn:microsoft.com/office/officeart/2005/8/layout/vList4"/>
    <dgm:cxn modelId="{B7AA8BD5-C66E-49FF-9A24-786439831526}" type="presParOf" srcId="{D6074CF4-92DC-47C6-88F5-946DE8A1613D}" destId="{6CD5718A-21C9-4C01-B73C-FAFDED33EA84}" srcOrd="6" destOrd="0" presId="urn:microsoft.com/office/officeart/2005/8/layout/vList4"/>
    <dgm:cxn modelId="{A1A34D31-8723-4EA5-A793-6165F8F69932}" type="presParOf" srcId="{6CD5718A-21C9-4C01-B73C-FAFDED33EA84}" destId="{0EDE7348-B585-4A89-A3FB-24F6D9FAB8E8}" srcOrd="0" destOrd="0" presId="urn:microsoft.com/office/officeart/2005/8/layout/vList4"/>
    <dgm:cxn modelId="{9D1F4FA6-98E2-48D4-AEE1-BED5857EE466}" type="presParOf" srcId="{6CD5718A-21C9-4C01-B73C-FAFDED33EA84}" destId="{C3B39795-4351-4747-8741-AC5458000146}" srcOrd="1" destOrd="0" presId="urn:microsoft.com/office/officeart/2005/8/layout/vList4"/>
    <dgm:cxn modelId="{2A2C4CEF-C6A9-4EF5-912A-3F67B04C6BE0}" type="presParOf" srcId="{6CD5718A-21C9-4C01-B73C-FAFDED33EA84}" destId="{BA1D8EED-B50D-4C03-B706-B9BA18588A10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817595-F0E5-4F92-B343-38878098BD7E}" type="doc">
      <dgm:prSet loTypeId="urn:microsoft.com/office/officeart/2005/8/layout/vList4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E1649D75-CC53-467A-8635-A594EAB70FC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smtClean="0"/>
            <a:t>Лесные</a:t>
          </a:r>
          <a:endParaRPr lang="ru-RU" sz="2000" dirty="0"/>
        </a:p>
      </dgm:t>
    </dgm:pt>
    <dgm:pt modelId="{CA0D279D-E159-4BDE-A81B-050A5A9E997D}" type="parTrans" cxnId="{6698DBE2-D61F-4B49-B414-510C35C11787}">
      <dgm:prSet/>
      <dgm:spPr/>
      <dgm:t>
        <a:bodyPr/>
        <a:lstStyle/>
        <a:p>
          <a:endParaRPr lang="ru-RU"/>
        </a:p>
      </dgm:t>
    </dgm:pt>
    <dgm:pt modelId="{E9FDBE2A-F4CE-4F3A-8C36-59583B1DA933}" type="sibTrans" cxnId="{6698DBE2-D61F-4B49-B414-510C35C11787}">
      <dgm:prSet/>
      <dgm:spPr/>
      <dgm:t>
        <a:bodyPr/>
        <a:lstStyle/>
        <a:p>
          <a:endParaRPr lang="ru-RU"/>
        </a:p>
      </dgm:t>
    </dgm:pt>
    <dgm:pt modelId="{CE54D706-D879-4089-9CCD-8A75C1DC5C31}">
      <dgm:prSet phldrT="[Текст]" phldr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100" dirty="0"/>
        </a:p>
      </dgm:t>
    </dgm:pt>
    <dgm:pt modelId="{6A0A3D15-8D45-4D76-9345-A0A832B466CE}" type="parTrans" cxnId="{AF9069D4-432F-492D-9DB8-A4FB7B302CDB}">
      <dgm:prSet/>
      <dgm:spPr/>
      <dgm:t>
        <a:bodyPr/>
        <a:lstStyle/>
        <a:p>
          <a:endParaRPr lang="ru-RU"/>
        </a:p>
      </dgm:t>
    </dgm:pt>
    <dgm:pt modelId="{DE71845E-A51F-4FA6-A774-1D9C3B321819}" type="sibTrans" cxnId="{AF9069D4-432F-492D-9DB8-A4FB7B302CDB}">
      <dgm:prSet/>
      <dgm:spPr/>
      <dgm:t>
        <a:bodyPr/>
        <a:lstStyle/>
        <a:p>
          <a:endParaRPr lang="ru-RU"/>
        </a:p>
      </dgm:t>
    </dgm:pt>
    <dgm:pt modelId="{E8E2DCCA-82F4-4AAA-9E46-93C98FB32F5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smtClean="0"/>
            <a:t>Водные</a:t>
          </a:r>
          <a:endParaRPr lang="ru-RU" sz="2000" dirty="0"/>
        </a:p>
      </dgm:t>
    </dgm:pt>
    <dgm:pt modelId="{219ED33E-EDDA-4F4C-A7AC-ABEEB49D2CF5}" type="parTrans" cxnId="{B550597B-78F1-409C-B324-D5D3B1C8DEF6}">
      <dgm:prSet/>
      <dgm:spPr/>
      <dgm:t>
        <a:bodyPr/>
        <a:lstStyle/>
        <a:p>
          <a:endParaRPr lang="ru-RU"/>
        </a:p>
      </dgm:t>
    </dgm:pt>
    <dgm:pt modelId="{4DE85AE4-1D4D-4852-946E-5BB4F6A1D929}" type="sibTrans" cxnId="{B550597B-78F1-409C-B324-D5D3B1C8DEF6}">
      <dgm:prSet/>
      <dgm:spPr/>
      <dgm:t>
        <a:bodyPr/>
        <a:lstStyle/>
        <a:p>
          <a:endParaRPr lang="ru-RU"/>
        </a:p>
      </dgm:t>
    </dgm:pt>
    <dgm:pt modelId="{ACCE91C6-725F-48ED-A234-CA47F7EA0AEB}">
      <dgm:prSet phldrT="[Текст]" phldr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100"/>
        </a:p>
      </dgm:t>
    </dgm:pt>
    <dgm:pt modelId="{65A040ED-2635-4E89-A3E4-8659A9D2EBF2}" type="parTrans" cxnId="{2DA2FFB8-DF3D-49DD-80F2-01AAD6A89EA6}">
      <dgm:prSet/>
      <dgm:spPr/>
      <dgm:t>
        <a:bodyPr/>
        <a:lstStyle/>
        <a:p>
          <a:endParaRPr lang="ru-RU"/>
        </a:p>
      </dgm:t>
    </dgm:pt>
    <dgm:pt modelId="{989E3DB8-8EED-4299-A8AD-AECE4F51EB05}" type="sibTrans" cxnId="{2DA2FFB8-DF3D-49DD-80F2-01AAD6A89EA6}">
      <dgm:prSet/>
      <dgm:spPr/>
      <dgm:t>
        <a:bodyPr/>
        <a:lstStyle/>
        <a:p>
          <a:endParaRPr lang="ru-RU"/>
        </a:p>
      </dgm:t>
    </dgm:pt>
    <dgm:pt modelId="{20D9807F-3301-4497-8FE3-80767E00D4E4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smtClean="0"/>
            <a:t>Почвенные</a:t>
          </a:r>
          <a:endParaRPr lang="ru-RU" sz="2000" dirty="0"/>
        </a:p>
      </dgm:t>
    </dgm:pt>
    <dgm:pt modelId="{0266B0A2-4FC3-49F4-9804-E95812B0FEB7}" type="parTrans" cxnId="{8F3FFC8C-9201-4111-A22F-3E47F167AEC9}">
      <dgm:prSet/>
      <dgm:spPr/>
      <dgm:t>
        <a:bodyPr/>
        <a:lstStyle/>
        <a:p>
          <a:endParaRPr lang="ru-RU"/>
        </a:p>
      </dgm:t>
    </dgm:pt>
    <dgm:pt modelId="{D2B196AD-D390-43DF-A511-14C14851C21C}" type="sibTrans" cxnId="{8F3FFC8C-9201-4111-A22F-3E47F167AEC9}">
      <dgm:prSet/>
      <dgm:spPr/>
      <dgm:t>
        <a:bodyPr/>
        <a:lstStyle/>
        <a:p>
          <a:endParaRPr lang="ru-RU"/>
        </a:p>
      </dgm:t>
    </dgm:pt>
    <dgm:pt modelId="{27B4824E-AFAB-4D4F-AEAE-688B8EC89DE3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smtClean="0"/>
            <a:t>Рекреационные</a:t>
          </a:r>
          <a:endParaRPr lang="ru-RU" sz="2000" dirty="0"/>
        </a:p>
      </dgm:t>
    </dgm:pt>
    <dgm:pt modelId="{38211178-E1C1-418E-AF4C-42B586D8F3A0}" type="parTrans" cxnId="{6A95E300-84A5-43F6-A73C-5BB4C9341B5F}">
      <dgm:prSet/>
      <dgm:spPr/>
      <dgm:t>
        <a:bodyPr/>
        <a:lstStyle/>
        <a:p>
          <a:endParaRPr lang="ru-RU"/>
        </a:p>
      </dgm:t>
    </dgm:pt>
    <dgm:pt modelId="{AF78BAC0-3B0F-4E36-B40B-CFE941D3D8B9}" type="sibTrans" cxnId="{6A95E300-84A5-43F6-A73C-5BB4C9341B5F}">
      <dgm:prSet/>
      <dgm:spPr/>
      <dgm:t>
        <a:bodyPr/>
        <a:lstStyle/>
        <a:p>
          <a:endParaRPr lang="ru-RU"/>
        </a:p>
      </dgm:t>
    </dgm:pt>
    <dgm:pt modelId="{3ED2A5C8-A1C2-4750-A4C5-28A4E61FA5B6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Рудные</a:t>
          </a:r>
          <a:r>
            <a:rPr lang="ru-RU" sz="2900" dirty="0" smtClean="0"/>
            <a:t> </a:t>
          </a:r>
          <a:endParaRPr lang="ru-RU" sz="2900" dirty="0"/>
        </a:p>
      </dgm:t>
    </dgm:pt>
    <dgm:pt modelId="{06988718-CE86-4D4A-8DA8-93FCB01D7AD0}" type="parTrans" cxnId="{B0B1BBAF-3CE7-4808-84B0-D41671233316}">
      <dgm:prSet/>
      <dgm:spPr/>
      <dgm:t>
        <a:bodyPr/>
        <a:lstStyle/>
        <a:p>
          <a:endParaRPr lang="ru-RU"/>
        </a:p>
      </dgm:t>
    </dgm:pt>
    <dgm:pt modelId="{B563B540-534A-41F7-89C4-81D0C14C8EDE}" type="sibTrans" cxnId="{B0B1BBAF-3CE7-4808-84B0-D41671233316}">
      <dgm:prSet/>
      <dgm:spPr/>
      <dgm:t>
        <a:bodyPr/>
        <a:lstStyle/>
        <a:p>
          <a:endParaRPr lang="ru-RU"/>
        </a:p>
      </dgm:t>
    </dgm:pt>
    <dgm:pt modelId="{B1EFB96F-9A81-49AE-8D80-46866DF16C84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smtClean="0"/>
            <a:t>Нерудные</a:t>
          </a:r>
          <a:endParaRPr lang="ru-RU" sz="2000" dirty="0"/>
        </a:p>
      </dgm:t>
    </dgm:pt>
    <dgm:pt modelId="{FA8AB8FA-E867-4755-A9EF-AB4286569333}" type="parTrans" cxnId="{2B109720-E109-4523-9C0B-354E57943A49}">
      <dgm:prSet/>
      <dgm:spPr/>
      <dgm:t>
        <a:bodyPr/>
        <a:lstStyle/>
        <a:p>
          <a:endParaRPr lang="ru-RU"/>
        </a:p>
      </dgm:t>
    </dgm:pt>
    <dgm:pt modelId="{92A754C2-CE60-4590-98E4-C5635AF82C24}" type="sibTrans" cxnId="{2B109720-E109-4523-9C0B-354E57943A49}">
      <dgm:prSet/>
      <dgm:spPr/>
      <dgm:t>
        <a:bodyPr/>
        <a:lstStyle/>
        <a:p>
          <a:endParaRPr lang="ru-RU"/>
        </a:p>
      </dgm:t>
    </dgm:pt>
    <dgm:pt modelId="{D83B9BE5-1BFF-4599-8707-C508F9B35AD9}">
      <dgm:prSet phldrT="[Текст]" phldr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100"/>
        </a:p>
      </dgm:t>
    </dgm:pt>
    <dgm:pt modelId="{5CB644C3-AC23-4244-9A25-729832021BE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Топливные</a:t>
          </a:r>
          <a:endParaRPr lang="ru-RU" sz="2000" dirty="0"/>
        </a:p>
      </dgm:t>
    </dgm:pt>
    <dgm:pt modelId="{A80E0B20-DC6F-4A0D-B37B-42F39CBBB7F8}" type="sibTrans" cxnId="{74320498-08C2-46F3-8125-B52437D838B5}">
      <dgm:prSet/>
      <dgm:spPr/>
      <dgm:t>
        <a:bodyPr/>
        <a:lstStyle/>
        <a:p>
          <a:endParaRPr lang="ru-RU"/>
        </a:p>
      </dgm:t>
    </dgm:pt>
    <dgm:pt modelId="{EB46B0D8-9858-4F7E-ACB3-1F1775AAC236}" type="parTrans" cxnId="{74320498-08C2-46F3-8125-B52437D838B5}">
      <dgm:prSet/>
      <dgm:spPr/>
      <dgm:t>
        <a:bodyPr/>
        <a:lstStyle/>
        <a:p>
          <a:endParaRPr lang="ru-RU"/>
        </a:p>
      </dgm:t>
    </dgm:pt>
    <dgm:pt modelId="{FB618A98-D48D-4A2C-890D-66DE176B03C3}" type="sibTrans" cxnId="{422185EB-60E1-4126-BFB8-A6024BEEC653}">
      <dgm:prSet/>
      <dgm:spPr/>
      <dgm:t>
        <a:bodyPr/>
        <a:lstStyle/>
        <a:p>
          <a:endParaRPr lang="ru-RU"/>
        </a:p>
      </dgm:t>
    </dgm:pt>
    <dgm:pt modelId="{20863A92-2D4A-4ED9-9560-3CF97A5AA3CB}" type="parTrans" cxnId="{422185EB-60E1-4126-BFB8-A6024BEEC653}">
      <dgm:prSet/>
      <dgm:spPr/>
      <dgm:t>
        <a:bodyPr/>
        <a:lstStyle/>
        <a:p>
          <a:endParaRPr lang="ru-RU"/>
        </a:p>
      </dgm:t>
    </dgm:pt>
    <dgm:pt modelId="{7C991647-1D97-447D-9835-B4941998509F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Гидроэнергетические</a:t>
          </a:r>
          <a:endParaRPr lang="ru-RU" sz="2000" dirty="0"/>
        </a:p>
      </dgm:t>
    </dgm:pt>
    <dgm:pt modelId="{8C29209F-B870-41B1-82C0-3EDC895B389E}" type="sibTrans" cxnId="{FE63D1AF-FBF9-4012-AFBE-C981B01256C4}">
      <dgm:prSet/>
      <dgm:spPr/>
      <dgm:t>
        <a:bodyPr/>
        <a:lstStyle/>
        <a:p>
          <a:endParaRPr lang="ru-RU"/>
        </a:p>
      </dgm:t>
    </dgm:pt>
    <dgm:pt modelId="{A517A72C-19DC-4FA1-BCB9-0699930D023F}" type="parTrans" cxnId="{FE63D1AF-FBF9-4012-AFBE-C981B01256C4}">
      <dgm:prSet/>
      <dgm:spPr/>
      <dgm:t>
        <a:bodyPr/>
        <a:lstStyle/>
        <a:p>
          <a:endParaRPr lang="ru-RU"/>
        </a:p>
      </dgm:t>
    </dgm:pt>
    <dgm:pt modelId="{04AF947B-0F84-4BAF-BA5E-1FE06A7CFB57}" type="pres">
      <dgm:prSet presAssocID="{38817595-F0E5-4F92-B343-38878098BD7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0C2DA3-A1E5-4A2B-8199-0B15046CFEB7}" type="pres">
      <dgm:prSet presAssocID="{5CB644C3-AC23-4244-9A25-729832021BE9}" presName="comp" presStyleCnt="0"/>
      <dgm:spPr/>
      <dgm:t>
        <a:bodyPr/>
        <a:lstStyle/>
        <a:p>
          <a:endParaRPr lang="ru-RU"/>
        </a:p>
      </dgm:t>
    </dgm:pt>
    <dgm:pt modelId="{4D516D74-DAD8-4E0E-9DA9-3A240191D174}" type="pres">
      <dgm:prSet presAssocID="{5CB644C3-AC23-4244-9A25-729832021BE9}" presName="box" presStyleLbl="node1" presStyleIdx="0" presStyleCnt="8" custLinFactNeighborX="2693" custLinFactNeighborY="1242"/>
      <dgm:spPr/>
      <dgm:t>
        <a:bodyPr/>
        <a:lstStyle/>
        <a:p>
          <a:endParaRPr lang="ru-RU"/>
        </a:p>
      </dgm:t>
    </dgm:pt>
    <dgm:pt modelId="{C3F7BFB5-CB9C-40C0-83F2-A22706284495}" type="pres">
      <dgm:prSet presAssocID="{5CB644C3-AC23-4244-9A25-729832021BE9}" presName="img" presStyleLbl="fgImgPlace1" presStyleIdx="0" presStyleCnt="8" custScaleX="76487"/>
      <dgm:spPr>
        <a:blipFill rotWithShape="1">
          <a:blip xmlns:r="http://schemas.openxmlformats.org/officeDocument/2006/relationships" r:embed="rId1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D0BF1C-CF6B-4D5B-8A8F-0ABCA890B002}" type="pres">
      <dgm:prSet presAssocID="{5CB644C3-AC23-4244-9A25-729832021BE9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80C920-59CE-4178-A103-6E22707B8C7E}" type="pres">
      <dgm:prSet presAssocID="{A80E0B20-DC6F-4A0D-B37B-42F39CBBB7F8}" presName="spacer" presStyleCnt="0"/>
      <dgm:spPr/>
      <dgm:t>
        <a:bodyPr/>
        <a:lstStyle/>
        <a:p>
          <a:endParaRPr lang="ru-RU"/>
        </a:p>
      </dgm:t>
    </dgm:pt>
    <dgm:pt modelId="{62ECCBBE-85A1-43C0-A199-150B46C01C66}" type="pres">
      <dgm:prSet presAssocID="{3ED2A5C8-A1C2-4750-A4C5-28A4E61FA5B6}" presName="comp" presStyleCnt="0"/>
      <dgm:spPr/>
      <dgm:t>
        <a:bodyPr/>
        <a:lstStyle/>
        <a:p>
          <a:endParaRPr lang="ru-RU"/>
        </a:p>
      </dgm:t>
    </dgm:pt>
    <dgm:pt modelId="{0AB291B4-3B99-4027-83E1-43CCE103542A}" type="pres">
      <dgm:prSet presAssocID="{3ED2A5C8-A1C2-4750-A4C5-28A4E61FA5B6}" presName="box" presStyleLbl="node1" presStyleIdx="1" presStyleCnt="8"/>
      <dgm:spPr/>
      <dgm:t>
        <a:bodyPr/>
        <a:lstStyle/>
        <a:p>
          <a:endParaRPr lang="ru-RU"/>
        </a:p>
      </dgm:t>
    </dgm:pt>
    <dgm:pt modelId="{DBF06686-0CB2-4DDC-986D-4D203D66C5BD}" type="pres">
      <dgm:prSet presAssocID="{3ED2A5C8-A1C2-4750-A4C5-28A4E61FA5B6}" presName="img" presStyleLbl="fgImgPlace1" presStyleIdx="1" presStyleCnt="8" custScaleX="76487"/>
      <dgm:spPr>
        <a:blipFill rotWithShape="1">
          <a:blip xmlns:r="http://schemas.openxmlformats.org/officeDocument/2006/relationships" r:embed="rId1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A9D2D72-CDCD-4298-9239-F7B6EA356DCD}" type="pres">
      <dgm:prSet presAssocID="{3ED2A5C8-A1C2-4750-A4C5-28A4E61FA5B6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6BE12-72F4-424F-8318-2CD9971C2C69}" type="pres">
      <dgm:prSet presAssocID="{B563B540-534A-41F7-89C4-81D0C14C8EDE}" presName="spacer" presStyleCnt="0"/>
      <dgm:spPr/>
      <dgm:t>
        <a:bodyPr/>
        <a:lstStyle/>
        <a:p>
          <a:endParaRPr lang="ru-RU"/>
        </a:p>
      </dgm:t>
    </dgm:pt>
    <dgm:pt modelId="{8D330108-85C8-4682-8352-DAB70E48A209}" type="pres">
      <dgm:prSet presAssocID="{B1EFB96F-9A81-49AE-8D80-46866DF16C84}" presName="comp" presStyleCnt="0"/>
      <dgm:spPr/>
      <dgm:t>
        <a:bodyPr/>
        <a:lstStyle/>
        <a:p>
          <a:endParaRPr lang="ru-RU"/>
        </a:p>
      </dgm:t>
    </dgm:pt>
    <dgm:pt modelId="{F1951F8E-C368-484A-913D-1335921D9F89}" type="pres">
      <dgm:prSet presAssocID="{B1EFB96F-9A81-49AE-8D80-46866DF16C84}" presName="box" presStyleLbl="node1" presStyleIdx="2" presStyleCnt="8"/>
      <dgm:spPr/>
      <dgm:t>
        <a:bodyPr/>
        <a:lstStyle/>
        <a:p>
          <a:endParaRPr lang="ru-RU"/>
        </a:p>
      </dgm:t>
    </dgm:pt>
    <dgm:pt modelId="{891749A6-8970-4E9F-A91D-8B8489393D54}" type="pres">
      <dgm:prSet presAssocID="{B1EFB96F-9A81-49AE-8D80-46866DF16C84}" presName="img" presStyleLbl="fgImgPlace1" presStyleIdx="2" presStyleCnt="8" custScaleX="76487"/>
      <dgm:spPr>
        <a:blipFill rotWithShape="1">
          <a:blip xmlns:r="http://schemas.openxmlformats.org/officeDocument/2006/relationships" r:embed="rId1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8001C0A-FB96-45EB-903D-1AE3A7DE2DE8}" type="pres">
      <dgm:prSet presAssocID="{B1EFB96F-9A81-49AE-8D80-46866DF16C84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F07A4-FD11-45F1-9A28-6DD26A103922}" type="pres">
      <dgm:prSet presAssocID="{92A754C2-CE60-4590-98E4-C5635AF82C24}" presName="spacer" presStyleCnt="0"/>
      <dgm:spPr/>
      <dgm:t>
        <a:bodyPr/>
        <a:lstStyle/>
        <a:p>
          <a:endParaRPr lang="ru-RU"/>
        </a:p>
      </dgm:t>
    </dgm:pt>
    <dgm:pt modelId="{B8DB71A0-9DEB-4050-A5DB-DFE4A5A1AF79}" type="pres">
      <dgm:prSet presAssocID="{E1649D75-CC53-467A-8635-A594EAB70FC4}" presName="comp" presStyleCnt="0"/>
      <dgm:spPr/>
      <dgm:t>
        <a:bodyPr/>
        <a:lstStyle/>
        <a:p>
          <a:endParaRPr lang="ru-RU"/>
        </a:p>
      </dgm:t>
    </dgm:pt>
    <dgm:pt modelId="{32E1A4FF-9C94-4B06-9A1C-C745F270FC80}" type="pres">
      <dgm:prSet presAssocID="{E1649D75-CC53-467A-8635-A594EAB70FC4}" presName="box" presStyleLbl="node1" presStyleIdx="3" presStyleCnt="8"/>
      <dgm:spPr/>
      <dgm:t>
        <a:bodyPr/>
        <a:lstStyle/>
        <a:p>
          <a:endParaRPr lang="ru-RU"/>
        </a:p>
      </dgm:t>
    </dgm:pt>
    <dgm:pt modelId="{5918D65E-1336-4C6C-89B4-37907ED0FF57}" type="pres">
      <dgm:prSet presAssocID="{E1649D75-CC53-467A-8635-A594EAB70FC4}" presName="img" presStyleLbl="fgImgPlace1" presStyleIdx="3" presStyleCnt="8" custScaleX="76487"/>
      <dgm:spPr>
        <a:blipFill rotWithShape="1">
          <a:blip xmlns:r="http://schemas.openxmlformats.org/officeDocument/2006/relationships" r:embed="rId2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8890B7F-D63C-4344-9D45-7DF22D98F6CE}" type="pres">
      <dgm:prSet presAssocID="{E1649D75-CC53-467A-8635-A594EAB70FC4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A8161C-E611-4636-A418-3CB45E337621}" type="pres">
      <dgm:prSet presAssocID="{E9FDBE2A-F4CE-4F3A-8C36-59583B1DA933}" presName="spacer" presStyleCnt="0"/>
      <dgm:spPr/>
      <dgm:t>
        <a:bodyPr/>
        <a:lstStyle/>
        <a:p>
          <a:endParaRPr lang="ru-RU"/>
        </a:p>
      </dgm:t>
    </dgm:pt>
    <dgm:pt modelId="{48FC8384-9C87-48C3-8AD3-EC96F052EC7A}" type="pres">
      <dgm:prSet presAssocID="{E8E2DCCA-82F4-4AAA-9E46-93C98FB32F57}" presName="comp" presStyleCnt="0"/>
      <dgm:spPr/>
      <dgm:t>
        <a:bodyPr/>
        <a:lstStyle/>
        <a:p>
          <a:endParaRPr lang="ru-RU"/>
        </a:p>
      </dgm:t>
    </dgm:pt>
    <dgm:pt modelId="{B433F039-901E-4904-85E4-4553357401B4}" type="pres">
      <dgm:prSet presAssocID="{E8E2DCCA-82F4-4AAA-9E46-93C98FB32F57}" presName="box" presStyleLbl="node1" presStyleIdx="4" presStyleCnt="8"/>
      <dgm:spPr/>
      <dgm:t>
        <a:bodyPr/>
        <a:lstStyle/>
        <a:p>
          <a:endParaRPr lang="ru-RU"/>
        </a:p>
      </dgm:t>
    </dgm:pt>
    <dgm:pt modelId="{559933CD-0BC0-497E-B313-706EEDB4768A}" type="pres">
      <dgm:prSet presAssocID="{E8E2DCCA-82F4-4AAA-9E46-93C98FB32F57}" presName="img" presStyleLbl="fgImgPlace1" presStyleIdx="4" presStyleCnt="8" custScaleX="76487"/>
      <dgm:spPr>
        <a:blipFill rotWithShape="1">
          <a:blip xmlns:r="http://schemas.openxmlformats.org/officeDocument/2006/relationships" r:embed="rId2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C8B4A6C-90E0-40A7-B580-F4AEDEEAB8CA}" type="pres">
      <dgm:prSet presAssocID="{E8E2DCCA-82F4-4AAA-9E46-93C98FB32F57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9F0CD8-1C79-4E85-8A45-8432D6CDF1FB}" type="pres">
      <dgm:prSet presAssocID="{4DE85AE4-1D4D-4852-946E-5BB4F6A1D929}" presName="spacer" presStyleCnt="0"/>
      <dgm:spPr/>
      <dgm:t>
        <a:bodyPr/>
        <a:lstStyle/>
        <a:p>
          <a:endParaRPr lang="ru-RU"/>
        </a:p>
      </dgm:t>
    </dgm:pt>
    <dgm:pt modelId="{2B221F4D-3D19-44FE-AA81-BE99809F15FA}" type="pres">
      <dgm:prSet presAssocID="{7C991647-1D97-447D-9835-B4941998509F}" presName="comp" presStyleCnt="0"/>
      <dgm:spPr/>
      <dgm:t>
        <a:bodyPr/>
        <a:lstStyle/>
        <a:p>
          <a:endParaRPr lang="ru-RU"/>
        </a:p>
      </dgm:t>
    </dgm:pt>
    <dgm:pt modelId="{CA00BDF1-4C47-44D9-8C63-BDB2D72B8379}" type="pres">
      <dgm:prSet presAssocID="{7C991647-1D97-447D-9835-B4941998509F}" presName="box" presStyleLbl="node1" presStyleIdx="5" presStyleCnt="8"/>
      <dgm:spPr/>
      <dgm:t>
        <a:bodyPr/>
        <a:lstStyle/>
        <a:p>
          <a:endParaRPr lang="ru-RU"/>
        </a:p>
      </dgm:t>
    </dgm:pt>
    <dgm:pt modelId="{D0B5FDA3-5C5F-4EF7-A857-0C9A90D20EB8}" type="pres">
      <dgm:prSet presAssocID="{7C991647-1D97-447D-9835-B4941998509F}" presName="img" presStyleLbl="fgImgPlace1" presStyleIdx="5" presStyleCnt="8" custScaleX="76487"/>
      <dgm:spPr>
        <a:blipFill rotWithShape="1">
          <a:blip xmlns:r="http://schemas.openxmlformats.org/officeDocument/2006/relationships" r:embed="rId2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325149-ABFB-431D-82BA-12E6CC0DD7F4}" type="pres">
      <dgm:prSet presAssocID="{7C991647-1D97-447D-9835-B4941998509F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9B429A-995B-436D-A4C2-FDA1AA2500AD}" type="pres">
      <dgm:prSet presAssocID="{8C29209F-B870-41B1-82C0-3EDC895B389E}" presName="spacer" presStyleCnt="0"/>
      <dgm:spPr/>
      <dgm:t>
        <a:bodyPr/>
        <a:lstStyle/>
        <a:p>
          <a:endParaRPr lang="ru-RU"/>
        </a:p>
      </dgm:t>
    </dgm:pt>
    <dgm:pt modelId="{FCC4CE75-117D-4F00-B833-30F6900F2348}" type="pres">
      <dgm:prSet presAssocID="{20D9807F-3301-4497-8FE3-80767E00D4E4}" presName="comp" presStyleCnt="0"/>
      <dgm:spPr/>
      <dgm:t>
        <a:bodyPr/>
        <a:lstStyle/>
        <a:p>
          <a:endParaRPr lang="ru-RU"/>
        </a:p>
      </dgm:t>
    </dgm:pt>
    <dgm:pt modelId="{EE6B7AF6-3663-4C41-9A3D-3C57CBDC75D9}" type="pres">
      <dgm:prSet presAssocID="{20D9807F-3301-4497-8FE3-80767E00D4E4}" presName="box" presStyleLbl="node1" presStyleIdx="6" presStyleCnt="8"/>
      <dgm:spPr/>
      <dgm:t>
        <a:bodyPr/>
        <a:lstStyle/>
        <a:p>
          <a:endParaRPr lang="ru-RU"/>
        </a:p>
      </dgm:t>
    </dgm:pt>
    <dgm:pt modelId="{286F36A6-157A-4EA2-8DE8-FA4AFC5647F3}" type="pres">
      <dgm:prSet presAssocID="{20D9807F-3301-4497-8FE3-80767E00D4E4}" presName="img" presStyleLbl="fgImgPlace1" presStyleIdx="6" presStyleCnt="8" custScaleX="84741" custScaleY="106960" custLinFactNeighborX="-2541" custLinFactNeighborY="-3182"/>
      <dgm:spPr>
        <a:blipFill rotWithShape="1">
          <a:blip xmlns:r="http://schemas.openxmlformats.org/officeDocument/2006/relationships" r:embed="rId3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C0D39AD-BD71-4F99-BF97-AC128C14AB72}" type="pres">
      <dgm:prSet presAssocID="{20D9807F-3301-4497-8FE3-80767E00D4E4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61095B-0723-433C-A620-27211447DB4E}" type="pres">
      <dgm:prSet presAssocID="{D2B196AD-D390-43DF-A511-14C14851C21C}" presName="spacer" presStyleCnt="0"/>
      <dgm:spPr/>
      <dgm:t>
        <a:bodyPr/>
        <a:lstStyle/>
        <a:p>
          <a:endParaRPr lang="ru-RU"/>
        </a:p>
      </dgm:t>
    </dgm:pt>
    <dgm:pt modelId="{20A9FC18-D9A4-404E-818C-EE36641073BC}" type="pres">
      <dgm:prSet presAssocID="{27B4824E-AFAB-4D4F-AEAE-688B8EC89DE3}" presName="comp" presStyleCnt="0"/>
      <dgm:spPr/>
      <dgm:t>
        <a:bodyPr/>
        <a:lstStyle/>
        <a:p>
          <a:endParaRPr lang="ru-RU"/>
        </a:p>
      </dgm:t>
    </dgm:pt>
    <dgm:pt modelId="{932FC30C-4DCD-4222-B083-FFD0141A5F93}" type="pres">
      <dgm:prSet presAssocID="{27B4824E-AFAB-4D4F-AEAE-688B8EC89DE3}" presName="box" presStyleLbl="node1" presStyleIdx="7" presStyleCnt="8"/>
      <dgm:spPr/>
      <dgm:t>
        <a:bodyPr/>
        <a:lstStyle/>
        <a:p>
          <a:endParaRPr lang="ru-RU"/>
        </a:p>
      </dgm:t>
    </dgm:pt>
    <dgm:pt modelId="{FD16033B-013F-4D47-9AA0-4780F28D1A12}" type="pres">
      <dgm:prSet presAssocID="{27B4824E-AFAB-4D4F-AEAE-688B8EC89DE3}" presName="img" presStyleLbl="fgImgPlace1" presStyleIdx="7" presStyleCnt="8" custScaleX="84741"/>
      <dgm:spPr>
        <a:blipFill rotWithShape="1">
          <a:blip xmlns:r="http://schemas.openxmlformats.org/officeDocument/2006/relationships" r:embed="rId1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FA8889-3741-40AA-B778-A2B0EB1DF77A}" type="pres">
      <dgm:prSet presAssocID="{27B4824E-AFAB-4D4F-AEAE-688B8EC89DE3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C2B5FD-E26A-4822-8795-ABA3EFF18716}" type="presOf" srcId="{3ED2A5C8-A1C2-4750-A4C5-28A4E61FA5B6}" destId="{0AB291B4-3B99-4027-83E1-43CCE103542A}" srcOrd="0" destOrd="0" presId="urn:microsoft.com/office/officeart/2005/8/layout/vList4"/>
    <dgm:cxn modelId="{ECF37CEB-C5C7-4185-B734-B8F23DD60AF8}" type="presOf" srcId="{E1649D75-CC53-467A-8635-A594EAB70FC4}" destId="{C8890B7F-D63C-4344-9D45-7DF22D98F6CE}" srcOrd="1" destOrd="0" presId="urn:microsoft.com/office/officeart/2005/8/layout/vList4"/>
    <dgm:cxn modelId="{2B109720-E109-4523-9C0B-354E57943A49}" srcId="{38817595-F0E5-4F92-B343-38878098BD7E}" destId="{B1EFB96F-9A81-49AE-8D80-46866DF16C84}" srcOrd="2" destOrd="0" parTransId="{FA8AB8FA-E867-4755-A9EF-AB4286569333}" sibTransId="{92A754C2-CE60-4590-98E4-C5635AF82C24}"/>
    <dgm:cxn modelId="{2DA2FFB8-DF3D-49DD-80F2-01AAD6A89EA6}" srcId="{E8E2DCCA-82F4-4AAA-9E46-93C98FB32F57}" destId="{ACCE91C6-725F-48ED-A234-CA47F7EA0AEB}" srcOrd="0" destOrd="0" parTransId="{65A040ED-2635-4E89-A3E4-8659A9D2EBF2}" sibTransId="{989E3DB8-8EED-4299-A8AD-AECE4F51EB05}"/>
    <dgm:cxn modelId="{78C5A081-DB83-4E10-8BEA-E552BEAE46B0}" type="presOf" srcId="{B1EFB96F-9A81-49AE-8D80-46866DF16C84}" destId="{B8001C0A-FB96-45EB-903D-1AE3A7DE2DE8}" srcOrd="1" destOrd="0" presId="urn:microsoft.com/office/officeart/2005/8/layout/vList4"/>
    <dgm:cxn modelId="{6A95E300-84A5-43F6-A73C-5BB4C9341B5F}" srcId="{38817595-F0E5-4F92-B343-38878098BD7E}" destId="{27B4824E-AFAB-4D4F-AEAE-688B8EC89DE3}" srcOrd="7" destOrd="0" parTransId="{38211178-E1C1-418E-AF4C-42B586D8F3A0}" sibTransId="{AF78BAC0-3B0F-4E36-B40B-CFE941D3D8B9}"/>
    <dgm:cxn modelId="{AF9069D4-432F-492D-9DB8-A4FB7B302CDB}" srcId="{E1649D75-CC53-467A-8635-A594EAB70FC4}" destId="{CE54D706-D879-4089-9CCD-8A75C1DC5C31}" srcOrd="0" destOrd="0" parTransId="{6A0A3D15-8D45-4D76-9345-A0A832B466CE}" sibTransId="{DE71845E-A51F-4FA6-A774-1D9C3B321819}"/>
    <dgm:cxn modelId="{FE63D1AF-FBF9-4012-AFBE-C981B01256C4}" srcId="{38817595-F0E5-4F92-B343-38878098BD7E}" destId="{7C991647-1D97-447D-9835-B4941998509F}" srcOrd="5" destOrd="0" parTransId="{A517A72C-19DC-4FA1-BCB9-0699930D023F}" sibTransId="{8C29209F-B870-41B1-82C0-3EDC895B389E}"/>
    <dgm:cxn modelId="{2FDDFF2E-28CC-4578-B44D-89614E813C09}" type="presOf" srcId="{E1649D75-CC53-467A-8635-A594EAB70FC4}" destId="{32E1A4FF-9C94-4B06-9A1C-C745F270FC80}" srcOrd="0" destOrd="0" presId="urn:microsoft.com/office/officeart/2005/8/layout/vList4"/>
    <dgm:cxn modelId="{F58BFFC9-3F21-412C-B4FF-45785A8AC0F9}" type="presOf" srcId="{B1EFB96F-9A81-49AE-8D80-46866DF16C84}" destId="{F1951F8E-C368-484A-913D-1335921D9F89}" srcOrd="0" destOrd="0" presId="urn:microsoft.com/office/officeart/2005/8/layout/vList4"/>
    <dgm:cxn modelId="{2C3ECCDD-6A97-4BBB-8190-52963AB62734}" type="presOf" srcId="{7C991647-1D97-447D-9835-B4941998509F}" destId="{A4325149-ABFB-431D-82BA-12E6CC0DD7F4}" srcOrd="1" destOrd="0" presId="urn:microsoft.com/office/officeart/2005/8/layout/vList4"/>
    <dgm:cxn modelId="{FB94BA82-6417-4E06-8A19-F5AF13B2BE3F}" type="presOf" srcId="{27B4824E-AFAB-4D4F-AEAE-688B8EC89DE3}" destId="{932FC30C-4DCD-4222-B083-FFD0141A5F93}" srcOrd="0" destOrd="0" presId="urn:microsoft.com/office/officeart/2005/8/layout/vList4"/>
    <dgm:cxn modelId="{B90192A2-D173-4FCF-829A-31CA84702822}" type="presOf" srcId="{E8E2DCCA-82F4-4AAA-9E46-93C98FB32F57}" destId="{FC8B4A6C-90E0-40A7-B580-F4AEDEEAB8CA}" srcOrd="1" destOrd="0" presId="urn:microsoft.com/office/officeart/2005/8/layout/vList4"/>
    <dgm:cxn modelId="{B550597B-78F1-409C-B324-D5D3B1C8DEF6}" srcId="{38817595-F0E5-4F92-B343-38878098BD7E}" destId="{E8E2DCCA-82F4-4AAA-9E46-93C98FB32F57}" srcOrd="4" destOrd="0" parTransId="{219ED33E-EDDA-4F4C-A7AC-ABEEB49D2CF5}" sibTransId="{4DE85AE4-1D4D-4852-946E-5BB4F6A1D929}"/>
    <dgm:cxn modelId="{B0B1BBAF-3CE7-4808-84B0-D41671233316}" srcId="{38817595-F0E5-4F92-B343-38878098BD7E}" destId="{3ED2A5C8-A1C2-4750-A4C5-28A4E61FA5B6}" srcOrd="1" destOrd="0" parTransId="{06988718-CE86-4D4A-8DA8-93FCB01D7AD0}" sibTransId="{B563B540-534A-41F7-89C4-81D0C14C8EDE}"/>
    <dgm:cxn modelId="{5ECC9079-FDDA-494F-AD6F-C0758351721F}" type="presOf" srcId="{ACCE91C6-725F-48ED-A234-CA47F7EA0AEB}" destId="{FC8B4A6C-90E0-40A7-B580-F4AEDEEAB8CA}" srcOrd="1" destOrd="1" presId="urn:microsoft.com/office/officeart/2005/8/layout/vList4"/>
    <dgm:cxn modelId="{4473D71C-C536-4F3A-A852-2972FDB9BBD4}" type="presOf" srcId="{ACCE91C6-725F-48ED-A234-CA47F7EA0AEB}" destId="{B433F039-901E-4904-85E4-4553357401B4}" srcOrd="0" destOrd="1" presId="urn:microsoft.com/office/officeart/2005/8/layout/vList4"/>
    <dgm:cxn modelId="{BD0AFEF0-35AF-4DD0-BDB6-140D776A4398}" type="presOf" srcId="{CE54D706-D879-4089-9CCD-8A75C1DC5C31}" destId="{32E1A4FF-9C94-4B06-9A1C-C745F270FC80}" srcOrd="0" destOrd="1" presId="urn:microsoft.com/office/officeart/2005/8/layout/vList4"/>
    <dgm:cxn modelId="{8F1E91EE-197B-4EF0-ADA3-D67280043DDD}" type="presOf" srcId="{CE54D706-D879-4089-9CCD-8A75C1DC5C31}" destId="{C8890B7F-D63C-4344-9D45-7DF22D98F6CE}" srcOrd="1" destOrd="1" presId="urn:microsoft.com/office/officeart/2005/8/layout/vList4"/>
    <dgm:cxn modelId="{422185EB-60E1-4126-BFB8-A6024BEEC653}" srcId="{5CB644C3-AC23-4244-9A25-729832021BE9}" destId="{D83B9BE5-1BFF-4599-8707-C508F9B35AD9}" srcOrd="0" destOrd="0" parTransId="{20863A92-2D4A-4ED9-9560-3CF97A5AA3CB}" sibTransId="{FB618A98-D48D-4A2C-890D-66DE176B03C3}"/>
    <dgm:cxn modelId="{7811B3B9-DED3-4C8A-BAE7-5C3C0F42CF1B}" type="presOf" srcId="{20D9807F-3301-4497-8FE3-80767E00D4E4}" destId="{0C0D39AD-BD71-4F99-BF97-AC128C14AB72}" srcOrd="1" destOrd="0" presId="urn:microsoft.com/office/officeart/2005/8/layout/vList4"/>
    <dgm:cxn modelId="{7A0E6DC8-EE54-4225-8ED8-ACE96179C593}" type="presOf" srcId="{3ED2A5C8-A1C2-4750-A4C5-28A4E61FA5B6}" destId="{8A9D2D72-CDCD-4298-9239-F7B6EA356DCD}" srcOrd="1" destOrd="0" presId="urn:microsoft.com/office/officeart/2005/8/layout/vList4"/>
    <dgm:cxn modelId="{D4FF880F-2969-4C55-94D3-CE4259A39156}" type="presOf" srcId="{38817595-F0E5-4F92-B343-38878098BD7E}" destId="{04AF947B-0F84-4BAF-BA5E-1FE06A7CFB57}" srcOrd="0" destOrd="0" presId="urn:microsoft.com/office/officeart/2005/8/layout/vList4"/>
    <dgm:cxn modelId="{8F3FFC8C-9201-4111-A22F-3E47F167AEC9}" srcId="{38817595-F0E5-4F92-B343-38878098BD7E}" destId="{20D9807F-3301-4497-8FE3-80767E00D4E4}" srcOrd="6" destOrd="0" parTransId="{0266B0A2-4FC3-49F4-9804-E95812B0FEB7}" sibTransId="{D2B196AD-D390-43DF-A511-14C14851C21C}"/>
    <dgm:cxn modelId="{AF815AB6-6E94-46E1-8F17-21C16F0E84E1}" type="presOf" srcId="{5CB644C3-AC23-4244-9A25-729832021BE9}" destId="{E3D0BF1C-CF6B-4D5B-8A8F-0ABCA890B002}" srcOrd="1" destOrd="0" presId="urn:microsoft.com/office/officeart/2005/8/layout/vList4"/>
    <dgm:cxn modelId="{EF0F5551-091A-42F0-9A81-5436729D15C2}" type="presOf" srcId="{D83B9BE5-1BFF-4599-8707-C508F9B35AD9}" destId="{E3D0BF1C-CF6B-4D5B-8A8F-0ABCA890B002}" srcOrd="1" destOrd="1" presId="urn:microsoft.com/office/officeart/2005/8/layout/vList4"/>
    <dgm:cxn modelId="{8AC895F3-3A3B-4B3B-A220-9EFBF6CEB13F}" type="presOf" srcId="{20D9807F-3301-4497-8FE3-80767E00D4E4}" destId="{EE6B7AF6-3663-4C41-9A3D-3C57CBDC75D9}" srcOrd="0" destOrd="0" presId="urn:microsoft.com/office/officeart/2005/8/layout/vList4"/>
    <dgm:cxn modelId="{D8D8A4AF-8630-483F-B47F-55A5CFF554C2}" type="presOf" srcId="{5CB644C3-AC23-4244-9A25-729832021BE9}" destId="{4D516D74-DAD8-4E0E-9DA9-3A240191D174}" srcOrd="0" destOrd="0" presId="urn:microsoft.com/office/officeart/2005/8/layout/vList4"/>
    <dgm:cxn modelId="{6698DBE2-D61F-4B49-B414-510C35C11787}" srcId="{38817595-F0E5-4F92-B343-38878098BD7E}" destId="{E1649D75-CC53-467A-8635-A594EAB70FC4}" srcOrd="3" destOrd="0" parTransId="{CA0D279D-E159-4BDE-A81B-050A5A9E997D}" sibTransId="{E9FDBE2A-F4CE-4F3A-8C36-59583B1DA933}"/>
    <dgm:cxn modelId="{540303B9-D30F-480D-990C-449F9BF4C881}" type="presOf" srcId="{27B4824E-AFAB-4D4F-AEAE-688B8EC89DE3}" destId="{5BFA8889-3741-40AA-B778-A2B0EB1DF77A}" srcOrd="1" destOrd="0" presId="urn:microsoft.com/office/officeart/2005/8/layout/vList4"/>
    <dgm:cxn modelId="{023DFAF9-7E50-4502-86CE-565AD15D303D}" type="presOf" srcId="{7C991647-1D97-447D-9835-B4941998509F}" destId="{CA00BDF1-4C47-44D9-8C63-BDB2D72B8379}" srcOrd="0" destOrd="0" presId="urn:microsoft.com/office/officeart/2005/8/layout/vList4"/>
    <dgm:cxn modelId="{CB772F7F-6BA4-44E6-B167-A4AE16F39C0E}" type="presOf" srcId="{E8E2DCCA-82F4-4AAA-9E46-93C98FB32F57}" destId="{B433F039-901E-4904-85E4-4553357401B4}" srcOrd="0" destOrd="0" presId="urn:microsoft.com/office/officeart/2005/8/layout/vList4"/>
    <dgm:cxn modelId="{79349244-E46E-4FBF-BB92-8A96F8D708A2}" type="presOf" srcId="{D83B9BE5-1BFF-4599-8707-C508F9B35AD9}" destId="{4D516D74-DAD8-4E0E-9DA9-3A240191D174}" srcOrd="0" destOrd="1" presId="urn:microsoft.com/office/officeart/2005/8/layout/vList4"/>
    <dgm:cxn modelId="{74320498-08C2-46F3-8125-B52437D838B5}" srcId="{38817595-F0E5-4F92-B343-38878098BD7E}" destId="{5CB644C3-AC23-4244-9A25-729832021BE9}" srcOrd="0" destOrd="0" parTransId="{EB46B0D8-9858-4F7E-ACB3-1F1775AAC236}" sibTransId="{A80E0B20-DC6F-4A0D-B37B-42F39CBBB7F8}"/>
    <dgm:cxn modelId="{E191534F-3C67-47AC-ADCA-5795366B05AA}" type="presParOf" srcId="{04AF947B-0F84-4BAF-BA5E-1FE06A7CFB57}" destId="{0A0C2DA3-A1E5-4A2B-8199-0B15046CFEB7}" srcOrd="0" destOrd="0" presId="urn:microsoft.com/office/officeart/2005/8/layout/vList4"/>
    <dgm:cxn modelId="{92A8C3B4-7A56-4B1B-B53E-ACBB6145291D}" type="presParOf" srcId="{0A0C2DA3-A1E5-4A2B-8199-0B15046CFEB7}" destId="{4D516D74-DAD8-4E0E-9DA9-3A240191D174}" srcOrd="0" destOrd="0" presId="urn:microsoft.com/office/officeart/2005/8/layout/vList4"/>
    <dgm:cxn modelId="{AD601410-8C1A-4F1C-81AE-DA95B8AB2A09}" type="presParOf" srcId="{0A0C2DA3-A1E5-4A2B-8199-0B15046CFEB7}" destId="{C3F7BFB5-CB9C-40C0-83F2-A22706284495}" srcOrd="1" destOrd="0" presId="urn:microsoft.com/office/officeart/2005/8/layout/vList4"/>
    <dgm:cxn modelId="{0401E1E5-ED59-4950-BC6C-C006ADFABD85}" type="presParOf" srcId="{0A0C2DA3-A1E5-4A2B-8199-0B15046CFEB7}" destId="{E3D0BF1C-CF6B-4D5B-8A8F-0ABCA890B002}" srcOrd="2" destOrd="0" presId="urn:microsoft.com/office/officeart/2005/8/layout/vList4"/>
    <dgm:cxn modelId="{E666A84B-E43F-463E-803E-866718DB66D9}" type="presParOf" srcId="{04AF947B-0F84-4BAF-BA5E-1FE06A7CFB57}" destId="{2A80C920-59CE-4178-A103-6E22707B8C7E}" srcOrd="1" destOrd="0" presId="urn:microsoft.com/office/officeart/2005/8/layout/vList4"/>
    <dgm:cxn modelId="{DC888CC2-2ED5-42BB-9B61-F97BA94621D7}" type="presParOf" srcId="{04AF947B-0F84-4BAF-BA5E-1FE06A7CFB57}" destId="{62ECCBBE-85A1-43C0-A199-150B46C01C66}" srcOrd="2" destOrd="0" presId="urn:microsoft.com/office/officeart/2005/8/layout/vList4"/>
    <dgm:cxn modelId="{557794D7-48D6-4B0A-BF80-DFDB6AEE8980}" type="presParOf" srcId="{62ECCBBE-85A1-43C0-A199-150B46C01C66}" destId="{0AB291B4-3B99-4027-83E1-43CCE103542A}" srcOrd="0" destOrd="0" presId="urn:microsoft.com/office/officeart/2005/8/layout/vList4"/>
    <dgm:cxn modelId="{E0341EF2-20D3-4372-A3BC-67A5590A4942}" type="presParOf" srcId="{62ECCBBE-85A1-43C0-A199-150B46C01C66}" destId="{DBF06686-0CB2-4DDC-986D-4D203D66C5BD}" srcOrd="1" destOrd="0" presId="urn:microsoft.com/office/officeart/2005/8/layout/vList4"/>
    <dgm:cxn modelId="{9CEFF600-EBF1-4C8B-AFD9-68D888C701A1}" type="presParOf" srcId="{62ECCBBE-85A1-43C0-A199-150B46C01C66}" destId="{8A9D2D72-CDCD-4298-9239-F7B6EA356DCD}" srcOrd="2" destOrd="0" presId="urn:microsoft.com/office/officeart/2005/8/layout/vList4"/>
    <dgm:cxn modelId="{E59858E5-4A6D-4CCB-9457-12488FE45C2F}" type="presParOf" srcId="{04AF947B-0F84-4BAF-BA5E-1FE06A7CFB57}" destId="{6C26BE12-72F4-424F-8318-2CD9971C2C69}" srcOrd="3" destOrd="0" presId="urn:microsoft.com/office/officeart/2005/8/layout/vList4"/>
    <dgm:cxn modelId="{8871F0E1-A2B3-4A74-9327-A8ECE26E1BB0}" type="presParOf" srcId="{04AF947B-0F84-4BAF-BA5E-1FE06A7CFB57}" destId="{8D330108-85C8-4682-8352-DAB70E48A209}" srcOrd="4" destOrd="0" presId="urn:microsoft.com/office/officeart/2005/8/layout/vList4"/>
    <dgm:cxn modelId="{CC0A5EBC-75EF-406F-BF51-683623F31476}" type="presParOf" srcId="{8D330108-85C8-4682-8352-DAB70E48A209}" destId="{F1951F8E-C368-484A-913D-1335921D9F89}" srcOrd="0" destOrd="0" presId="urn:microsoft.com/office/officeart/2005/8/layout/vList4"/>
    <dgm:cxn modelId="{8BBC48A3-EFEF-421A-8304-35FBDD1DB383}" type="presParOf" srcId="{8D330108-85C8-4682-8352-DAB70E48A209}" destId="{891749A6-8970-4E9F-A91D-8B8489393D54}" srcOrd="1" destOrd="0" presId="urn:microsoft.com/office/officeart/2005/8/layout/vList4"/>
    <dgm:cxn modelId="{45C74F8B-833B-4AB3-8075-7202F9B181E7}" type="presParOf" srcId="{8D330108-85C8-4682-8352-DAB70E48A209}" destId="{B8001C0A-FB96-45EB-903D-1AE3A7DE2DE8}" srcOrd="2" destOrd="0" presId="urn:microsoft.com/office/officeart/2005/8/layout/vList4"/>
    <dgm:cxn modelId="{25C83455-A335-490C-ADC4-1D3BA466B93C}" type="presParOf" srcId="{04AF947B-0F84-4BAF-BA5E-1FE06A7CFB57}" destId="{68AF07A4-FD11-45F1-9A28-6DD26A103922}" srcOrd="5" destOrd="0" presId="urn:microsoft.com/office/officeart/2005/8/layout/vList4"/>
    <dgm:cxn modelId="{75A6510E-A54F-4797-892D-4A08D18E5CDA}" type="presParOf" srcId="{04AF947B-0F84-4BAF-BA5E-1FE06A7CFB57}" destId="{B8DB71A0-9DEB-4050-A5DB-DFE4A5A1AF79}" srcOrd="6" destOrd="0" presId="urn:microsoft.com/office/officeart/2005/8/layout/vList4"/>
    <dgm:cxn modelId="{A418771B-58B5-4A5E-9E9F-45140C5BE2A4}" type="presParOf" srcId="{B8DB71A0-9DEB-4050-A5DB-DFE4A5A1AF79}" destId="{32E1A4FF-9C94-4B06-9A1C-C745F270FC80}" srcOrd="0" destOrd="0" presId="urn:microsoft.com/office/officeart/2005/8/layout/vList4"/>
    <dgm:cxn modelId="{1DC8158B-A18B-4BEE-A6B2-4048AB742CBB}" type="presParOf" srcId="{B8DB71A0-9DEB-4050-A5DB-DFE4A5A1AF79}" destId="{5918D65E-1336-4C6C-89B4-37907ED0FF57}" srcOrd="1" destOrd="0" presId="urn:microsoft.com/office/officeart/2005/8/layout/vList4"/>
    <dgm:cxn modelId="{16379230-67C5-48D3-A174-4F221EA3DB5F}" type="presParOf" srcId="{B8DB71A0-9DEB-4050-A5DB-DFE4A5A1AF79}" destId="{C8890B7F-D63C-4344-9D45-7DF22D98F6CE}" srcOrd="2" destOrd="0" presId="urn:microsoft.com/office/officeart/2005/8/layout/vList4"/>
    <dgm:cxn modelId="{BB856F89-95F0-4DE9-98EA-30AB574DAE66}" type="presParOf" srcId="{04AF947B-0F84-4BAF-BA5E-1FE06A7CFB57}" destId="{E6A8161C-E611-4636-A418-3CB45E337621}" srcOrd="7" destOrd="0" presId="urn:microsoft.com/office/officeart/2005/8/layout/vList4"/>
    <dgm:cxn modelId="{FF1C1849-E8FF-4EB4-B290-DBC11788802C}" type="presParOf" srcId="{04AF947B-0F84-4BAF-BA5E-1FE06A7CFB57}" destId="{48FC8384-9C87-48C3-8AD3-EC96F052EC7A}" srcOrd="8" destOrd="0" presId="urn:microsoft.com/office/officeart/2005/8/layout/vList4"/>
    <dgm:cxn modelId="{808EB616-3C1D-46BD-AB1A-77EADA3C2DF8}" type="presParOf" srcId="{48FC8384-9C87-48C3-8AD3-EC96F052EC7A}" destId="{B433F039-901E-4904-85E4-4553357401B4}" srcOrd="0" destOrd="0" presId="urn:microsoft.com/office/officeart/2005/8/layout/vList4"/>
    <dgm:cxn modelId="{D4739E81-F42E-4ABB-A6F2-5220A0B7F1A3}" type="presParOf" srcId="{48FC8384-9C87-48C3-8AD3-EC96F052EC7A}" destId="{559933CD-0BC0-497E-B313-706EEDB4768A}" srcOrd="1" destOrd="0" presId="urn:microsoft.com/office/officeart/2005/8/layout/vList4"/>
    <dgm:cxn modelId="{BC2CBEAB-737E-4F4E-96DE-3CA9A9A8A965}" type="presParOf" srcId="{48FC8384-9C87-48C3-8AD3-EC96F052EC7A}" destId="{FC8B4A6C-90E0-40A7-B580-F4AEDEEAB8CA}" srcOrd="2" destOrd="0" presId="urn:microsoft.com/office/officeart/2005/8/layout/vList4"/>
    <dgm:cxn modelId="{24CBE71F-E0B7-4963-A47E-F65E3EFF50F0}" type="presParOf" srcId="{04AF947B-0F84-4BAF-BA5E-1FE06A7CFB57}" destId="{CF9F0CD8-1C79-4E85-8A45-8432D6CDF1FB}" srcOrd="9" destOrd="0" presId="urn:microsoft.com/office/officeart/2005/8/layout/vList4"/>
    <dgm:cxn modelId="{D208F367-033F-46C9-A30B-A2061D60C5C8}" type="presParOf" srcId="{04AF947B-0F84-4BAF-BA5E-1FE06A7CFB57}" destId="{2B221F4D-3D19-44FE-AA81-BE99809F15FA}" srcOrd="10" destOrd="0" presId="urn:microsoft.com/office/officeart/2005/8/layout/vList4"/>
    <dgm:cxn modelId="{5778C3CB-BEA7-44F8-8F45-EBF513060C8E}" type="presParOf" srcId="{2B221F4D-3D19-44FE-AA81-BE99809F15FA}" destId="{CA00BDF1-4C47-44D9-8C63-BDB2D72B8379}" srcOrd="0" destOrd="0" presId="urn:microsoft.com/office/officeart/2005/8/layout/vList4"/>
    <dgm:cxn modelId="{EC2929FE-08BF-4DB2-9476-AC304772A703}" type="presParOf" srcId="{2B221F4D-3D19-44FE-AA81-BE99809F15FA}" destId="{D0B5FDA3-5C5F-4EF7-A857-0C9A90D20EB8}" srcOrd="1" destOrd="0" presId="urn:microsoft.com/office/officeart/2005/8/layout/vList4"/>
    <dgm:cxn modelId="{612C1DD6-9A02-48C4-B9B9-E2946FD792DB}" type="presParOf" srcId="{2B221F4D-3D19-44FE-AA81-BE99809F15FA}" destId="{A4325149-ABFB-431D-82BA-12E6CC0DD7F4}" srcOrd="2" destOrd="0" presId="urn:microsoft.com/office/officeart/2005/8/layout/vList4"/>
    <dgm:cxn modelId="{B85C5BCC-ACEC-4110-AA32-4706C49F1A10}" type="presParOf" srcId="{04AF947B-0F84-4BAF-BA5E-1FE06A7CFB57}" destId="{EF9B429A-995B-436D-A4C2-FDA1AA2500AD}" srcOrd="11" destOrd="0" presId="urn:microsoft.com/office/officeart/2005/8/layout/vList4"/>
    <dgm:cxn modelId="{74692091-37B4-4CE5-A003-0FB9EEF37F15}" type="presParOf" srcId="{04AF947B-0F84-4BAF-BA5E-1FE06A7CFB57}" destId="{FCC4CE75-117D-4F00-B833-30F6900F2348}" srcOrd="12" destOrd="0" presId="urn:microsoft.com/office/officeart/2005/8/layout/vList4"/>
    <dgm:cxn modelId="{86306294-6672-4B4E-B932-8687B89A888E}" type="presParOf" srcId="{FCC4CE75-117D-4F00-B833-30F6900F2348}" destId="{EE6B7AF6-3663-4C41-9A3D-3C57CBDC75D9}" srcOrd="0" destOrd="0" presId="urn:microsoft.com/office/officeart/2005/8/layout/vList4"/>
    <dgm:cxn modelId="{84F43314-A9F9-4D40-9C06-BA03FE81B76D}" type="presParOf" srcId="{FCC4CE75-117D-4F00-B833-30F6900F2348}" destId="{286F36A6-157A-4EA2-8DE8-FA4AFC5647F3}" srcOrd="1" destOrd="0" presId="urn:microsoft.com/office/officeart/2005/8/layout/vList4"/>
    <dgm:cxn modelId="{8287C52B-88E1-4C14-9762-AAEF8A11DCB1}" type="presParOf" srcId="{FCC4CE75-117D-4F00-B833-30F6900F2348}" destId="{0C0D39AD-BD71-4F99-BF97-AC128C14AB72}" srcOrd="2" destOrd="0" presId="urn:microsoft.com/office/officeart/2005/8/layout/vList4"/>
    <dgm:cxn modelId="{A03AFC95-CC6C-408C-A72D-FC16443BBE42}" type="presParOf" srcId="{04AF947B-0F84-4BAF-BA5E-1FE06A7CFB57}" destId="{0E61095B-0723-433C-A620-27211447DB4E}" srcOrd="13" destOrd="0" presId="urn:microsoft.com/office/officeart/2005/8/layout/vList4"/>
    <dgm:cxn modelId="{90ED7D10-0F95-4B18-98C5-93DEDEC2E378}" type="presParOf" srcId="{04AF947B-0F84-4BAF-BA5E-1FE06A7CFB57}" destId="{20A9FC18-D9A4-404E-818C-EE36641073BC}" srcOrd="14" destOrd="0" presId="urn:microsoft.com/office/officeart/2005/8/layout/vList4"/>
    <dgm:cxn modelId="{65B31C39-7787-4F07-BD6C-7C05789DD564}" type="presParOf" srcId="{20A9FC18-D9A4-404E-818C-EE36641073BC}" destId="{932FC30C-4DCD-4222-B083-FFD0141A5F93}" srcOrd="0" destOrd="0" presId="urn:microsoft.com/office/officeart/2005/8/layout/vList4"/>
    <dgm:cxn modelId="{A5285423-5D2A-43B0-A172-CABC02AE4298}" type="presParOf" srcId="{20A9FC18-D9A4-404E-818C-EE36641073BC}" destId="{FD16033B-013F-4D47-9AA0-4780F28D1A12}" srcOrd="1" destOrd="0" presId="urn:microsoft.com/office/officeart/2005/8/layout/vList4"/>
    <dgm:cxn modelId="{26933DE1-495B-41F8-9221-130E655A3A9E}" type="presParOf" srcId="{20A9FC18-D9A4-404E-818C-EE36641073BC}" destId="{5BFA8889-3741-40AA-B778-A2B0EB1DF77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016CC3-6727-46BB-9FA1-EF785EF35818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6A4E8E-A97E-48E7-A8BB-73108FCA0E57}">
      <dgm:prSet phldrT="[Текст]" custT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smtClean="0"/>
            <a:t>    Первый этап</a:t>
          </a:r>
          <a:endParaRPr lang="ru-RU" sz="2000" dirty="0"/>
        </a:p>
      </dgm:t>
    </dgm:pt>
    <dgm:pt modelId="{40716AF6-E3D5-449A-907E-82E9DE1F1502}" type="parTrans" cxnId="{724882C9-4E03-49B2-84D3-2DC8A2BDFB8C}">
      <dgm:prSet/>
      <dgm:spPr/>
      <dgm:t>
        <a:bodyPr/>
        <a:lstStyle/>
        <a:p>
          <a:endParaRPr lang="ru-RU"/>
        </a:p>
      </dgm:t>
    </dgm:pt>
    <dgm:pt modelId="{3B8EF7BA-259F-497C-861E-E3B1CC387710}" type="sibTrans" cxnId="{724882C9-4E03-49B2-84D3-2DC8A2BDFB8C}">
      <dgm:prSet/>
      <dgm:spPr/>
      <dgm:t>
        <a:bodyPr/>
        <a:lstStyle/>
        <a:p>
          <a:endParaRPr lang="ru-RU"/>
        </a:p>
      </dgm:t>
    </dgm:pt>
    <dgm:pt modelId="{3EC737CE-5832-492A-8491-172817B4B219}">
      <dgm:prSet phldrT="[Текст]" phldr="1" custT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 sz="2000" dirty="0"/>
        </a:p>
      </dgm:t>
    </dgm:pt>
    <dgm:pt modelId="{BD539830-29F9-482F-8275-91C60AA62AE9}" type="parTrans" cxnId="{631EAB63-63B7-4694-9A9A-C79FC8512366}">
      <dgm:prSet/>
      <dgm:spPr/>
      <dgm:t>
        <a:bodyPr/>
        <a:lstStyle/>
        <a:p>
          <a:endParaRPr lang="ru-RU"/>
        </a:p>
      </dgm:t>
    </dgm:pt>
    <dgm:pt modelId="{26269F28-F68B-474E-9C67-5B04D927782F}" type="sibTrans" cxnId="{631EAB63-63B7-4694-9A9A-C79FC8512366}">
      <dgm:prSet/>
      <dgm:spPr/>
      <dgm:t>
        <a:bodyPr/>
        <a:lstStyle/>
        <a:p>
          <a:endParaRPr lang="ru-RU"/>
        </a:p>
      </dgm:t>
    </dgm:pt>
    <dgm:pt modelId="{B5C9281C-8678-44F1-8811-1B4F4108E6BC}">
      <dgm:prSet phldrT="[Текст]" custT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400" smtClean="0"/>
            <a:t>       </a:t>
          </a:r>
          <a:r>
            <a:rPr lang="ru-RU" sz="2000" smtClean="0"/>
            <a:t>Второй этап</a:t>
          </a:r>
          <a:endParaRPr lang="ru-RU" sz="2000" dirty="0"/>
        </a:p>
      </dgm:t>
    </dgm:pt>
    <dgm:pt modelId="{9F297508-2AE3-42D1-B375-0F21C00B6B52}" type="parTrans" cxnId="{849D8BC1-2D7E-4C8D-87D0-F26023D45372}">
      <dgm:prSet/>
      <dgm:spPr/>
      <dgm:t>
        <a:bodyPr/>
        <a:lstStyle/>
        <a:p>
          <a:endParaRPr lang="ru-RU"/>
        </a:p>
      </dgm:t>
    </dgm:pt>
    <dgm:pt modelId="{5473FEC9-960C-4568-87F9-CD3E0051354F}" type="sibTrans" cxnId="{849D8BC1-2D7E-4C8D-87D0-F26023D45372}">
      <dgm:prSet/>
      <dgm:spPr/>
      <dgm:t>
        <a:bodyPr/>
        <a:lstStyle/>
        <a:p>
          <a:endParaRPr lang="ru-RU"/>
        </a:p>
      </dgm:t>
    </dgm:pt>
    <dgm:pt modelId="{35DB16D1-8248-4C0F-AEB1-31E8AA3D1930}">
      <dgm:prSet phldrT="[Текст]" phldr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 sz="1100" dirty="0"/>
        </a:p>
      </dgm:t>
    </dgm:pt>
    <dgm:pt modelId="{B4F958BA-A0C6-44CE-B0AF-27559A1D2F16}" type="parTrans" cxnId="{C1CC7CBE-4F03-4E33-9CFB-47465D406221}">
      <dgm:prSet/>
      <dgm:spPr/>
      <dgm:t>
        <a:bodyPr/>
        <a:lstStyle/>
        <a:p>
          <a:endParaRPr lang="ru-RU"/>
        </a:p>
      </dgm:t>
    </dgm:pt>
    <dgm:pt modelId="{A63F46F8-BA93-4714-88C7-AE3A6DBE3473}" type="sibTrans" cxnId="{C1CC7CBE-4F03-4E33-9CFB-47465D406221}">
      <dgm:prSet/>
      <dgm:spPr/>
      <dgm:t>
        <a:bodyPr/>
        <a:lstStyle/>
        <a:p>
          <a:endParaRPr lang="ru-RU"/>
        </a:p>
      </dgm:t>
    </dgm:pt>
    <dgm:pt modelId="{17BA276F-5FAA-41EA-8617-116310CCD702}">
      <dgm:prSet phldrT="[Текст]" phldr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 sz="1100"/>
        </a:p>
      </dgm:t>
    </dgm:pt>
    <dgm:pt modelId="{F0A3B5B8-F3F6-44E6-9137-1F89FE2228E3}" type="parTrans" cxnId="{BDE4C517-F787-41FF-AD15-D2548649E1F2}">
      <dgm:prSet/>
      <dgm:spPr/>
      <dgm:t>
        <a:bodyPr/>
        <a:lstStyle/>
        <a:p>
          <a:endParaRPr lang="ru-RU"/>
        </a:p>
      </dgm:t>
    </dgm:pt>
    <dgm:pt modelId="{A0F52D23-4EAD-442D-9F62-A52033992C19}" type="sibTrans" cxnId="{BDE4C517-F787-41FF-AD15-D2548649E1F2}">
      <dgm:prSet/>
      <dgm:spPr/>
      <dgm:t>
        <a:bodyPr/>
        <a:lstStyle/>
        <a:p>
          <a:endParaRPr lang="ru-RU"/>
        </a:p>
      </dgm:t>
    </dgm:pt>
    <dgm:pt modelId="{085784D0-27E1-4DA0-9F6D-F631A7F3FD48}">
      <dgm:prSet phldrT="[Текст]" custT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smtClean="0"/>
            <a:t>    Третий этап</a:t>
          </a:r>
          <a:endParaRPr lang="ru-RU" sz="1400" dirty="0"/>
        </a:p>
      </dgm:t>
    </dgm:pt>
    <dgm:pt modelId="{807E6141-C663-4C18-B74F-83716C86C0A8}" type="parTrans" cxnId="{6391955B-B141-43B9-BCF6-620C7095140E}">
      <dgm:prSet/>
      <dgm:spPr/>
      <dgm:t>
        <a:bodyPr/>
        <a:lstStyle/>
        <a:p>
          <a:endParaRPr lang="ru-RU"/>
        </a:p>
      </dgm:t>
    </dgm:pt>
    <dgm:pt modelId="{78E3C6E9-0C2D-426E-A53E-C80E369AFC4F}" type="sibTrans" cxnId="{6391955B-B141-43B9-BCF6-620C7095140E}">
      <dgm:prSet/>
      <dgm:spPr/>
      <dgm:t>
        <a:bodyPr/>
        <a:lstStyle/>
        <a:p>
          <a:endParaRPr lang="ru-RU"/>
        </a:p>
      </dgm:t>
    </dgm:pt>
    <dgm:pt modelId="{60BBD5CC-6A8A-4822-BBC2-9D80C6348540}">
      <dgm:prSet custT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dirty="0" smtClean="0"/>
            <a:t>    Четвертый этап</a:t>
          </a:r>
          <a:endParaRPr lang="ru-RU" sz="2000" dirty="0"/>
        </a:p>
      </dgm:t>
    </dgm:pt>
    <dgm:pt modelId="{7179AE9A-622C-41C1-9095-2053C14007F1}" type="parTrans" cxnId="{9F2C835A-4C14-4676-9781-6620A791855D}">
      <dgm:prSet/>
      <dgm:spPr/>
      <dgm:t>
        <a:bodyPr/>
        <a:lstStyle/>
        <a:p>
          <a:endParaRPr lang="ru-RU"/>
        </a:p>
      </dgm:t>
    </dgm:pt>
    <dgm:pt modelId="{7A497983-6B45-4CA5-92EE-AC22D675CEA7}" type="sibTrans" cxnId="{9F2C835A-4C14-4676-9781-6620A791855D}">
      <dgm:prSet/>
      <dgm:spPr/>
      <dgm:t>
        <a:bodyPr/>
        <a:lstStyle/>
        <a:p>
          <a:endParaRPr lang="ru-RU"/>
        </a:p>
      </dgm:t>
    </dgm:pt>
    <dgm:pt modelId="{61058AA8-7DF2-4433-934A-2A2C5FC6CFF0}">
      <dgm:prSet custT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smtClean="0"/>
            <a:t>    Пятый этап</a:t>
          </a:r>
          <a:endParaRPr lang="ru-RU" sz="2000" dirty="0"/>
        </a:p>
      </dgm:t>
    </dgm:pt>
    <dgm:pt modelId="{06A0DD7B-BF0C-4AD2-8AC4-997215B503BB}" type="parTrans" cxnId="{3C067D54-324A-4655-BC5E-02EF35240480}">
      <dgm:prSet/>
      <dgm:spPr/>
      <dgm:t>
        <a:bodyPr/>
        <a:lstStyle/>
        <a:p>
          <a:endParaRPr lang="ru-RU"/>
        </a:p>
      </dgm:t>
    </dgm:pt>
    <dgm:pt modelId="{7645A855-2F17-4CF2-A400-4B41344D3199}" type="sibTrans" cxnId="{3C067D54-324A-4655-BC5E-02EF35240480}">
      <dgm:prSet/>
      <dgm:spPr/>
      <dgm:t>
        <a:bodyPr/>
        <a:lstStyle/>
        <a:p>
          <a:endParaRPr lang="ru-RU"/>
        </a:p>
      </dgm:t>
    </dgm:pt>
    <dgm:pt modelId="{6FE7978B-AFDC-4840-A197-D5CA024B220A}">
      <dgm:prSet custT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smtClean="0"/>
            <a:t>     Шестой этап</a:t>
          </a:r>
          <a:endParaRPr lang="ru-RU" sz="2000" dirty="0"/>
        </a:p>
      </dgm:t>
    </dgm:pt>
    <dgm:pt modelId="{C681030D-9A1C-467A-9D64-450ADBB6F811}" type="parTrans" cxnId="{6B51A06A-FBB0-4974-AAD0-465BC3734CD5}">
      <dgm:prSet/>
      <dgm:spPr/>
      <dgm:t>
        <a:bodyPr/>
        <a:lstStyle/>
        <a:p>
          <a:endParaRPr lang="ru-RU"/>
        </a:p>
      </dgm:t>
    </dgm:pt>
    <dgm:pt modelId="{13AC6BBE-63B3-439C-A2C1-D0E25A647B29}" type="sibTrans" cxnId="{6B51A06A-FBB0-4974-AAD0-465BC3734CD5}">
      <dgm:prSet/>
      <dgm:spPr/>
      <dgm:t>
        <a:bodyPr/>
        <a:lstStyle/>
        <a:p>
          <a:endParaRPr lang="ru-RU"/>
        </a:p>
      </dgm:t>
    </dgm:pt>
    <dgm:pt modelId="{EE5C8117-3273-471B-BB64-AD95A9135C96}">
      <dgm:prSet custT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smtClean="0"/>
            <a:t>     Седьмой этап</a:t>
          </a:r>
          <a:endParaRPr lang="ru-RU" sz="2000" dirty="0"/>
        </a:p>
      </dgm:t>
    </dgm:pt>
    <dgm:pt modelId="{43B7C765-9B52-4CFB-958C-41387CD6D1C3}" type="parTrans" cxnId="{9CD628CD-29ED-4E57-AB31-66702A3CCF8B}">
      <dgm:prSet/>
      <dgm:spPr/>
      <dgm:t>
        <a:bodyPr/>
        <a:lstStyle/>
        <a:p>
          <a:endParaRPr lang="ru-RU"/>
        </a:p>
      </dgm:t>
    </dgm:pt>
    <dgm:pt modelId="{243926BC-F95F-46F5-9214-C3A181847F45}" type="sibTrans" cxnId="{9CD628CD-29ED-4E57-AB31-66702A3CCF8B}">
      <dgm:prSet/>
      <dgm:spPr/>
      <dgm:t>
        <a:bodyPr/>
        <a:lstStyle/>
        <a:p>
          <a:endParaRPr lang="ru-RU"/>
        </a:p>
      </dgm:t>
    </dgm:pt>
    <dgm:pt modelId="{FB81DDC8-AAFF-4D6B-9520-1CA19DCA5741}" type="pres">
      <dgm:prSet presAssocID="{1F016CC3-6727-46BB-9FA1-EF785EF3581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8DAF82-AB15-44CB-83C1-A0562B5BF5A9}" type="pres">
      <dgm:prSet presAssocID="{B36A4E8E-A97E-48E7-A8BB-73108FCA0E57}" presName="comp" presStyleCnt="0"/>
      <dgm:spPr/>
      <dgm:t>
        <a:bodyPr/>
        <a:lstStyle/>
        <a:p>
          <a:endParaRPr lang="ru-RU"/>
        </a:p>
      </dgm:t>
    </dgm:pt>
    <dgm:pt modelId="{B141819A-0E36-49C1-B5FA-75F036168275}" type="pres">
      <dgm:prSet presAssocID="{B36A4E8E-A97E-48E7-A8BB-73108FCA0E57}" presName="box" presStyleLbl="node1" presStyleIdx="0" presStyleCnt="7"/>
      <dgm:spPr/>
      <dgm:t>
        <a:bodyPr/>
        <a:lstStyle/>
        <a:p>
          <a:endParaRPr lang="ru-RU"/>
        </a:p>
      </dgm:t>
    </dgm:pt>
    <dgm:pt modelId="{7D5CF53E-65B4-4A30-8B19-7857D84C59BA}" type="pres">
      <dgm:prSet presAssocID="{B36A4E8E-A97E-48E7-A8BB-73108FCA0E57}" presName="img" presStyleLbl="fgImgPlace1" presStyleIdx="0" presStyleCnt="7" custScaleY="101006"/>
      <dgm:spPr>
        <a:blipFill rotWithShape="1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A649208-EA6C-455F-AF66-BA109BA2D1B5}" type="pres">
      <dgm:prSet presAssocID="{B36A4E8E-A97E-48E7-A8BB-73108FCA0E57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5FDF18-B50D-41B9-97E1-DCD8E8370110}" type="pres">
      <dgm:prSet presAssocID="{3B8EF7BA-259F-497C-861E-E3B1CC387710}" presName="spacer" presStyleCnt="0"/>
      <dgm:spPr/>
      <dgm:t>
        <a:bodyPr/>
        <a:lstStyle/>
        <a:p>
          <a:endParaRPr lang="ru-RU"/>
        </a:p>
      </dgm:t>
    </dgm:pt>
    <dgm:pt modelId="{47CD23D4-D774-43E0-AF6A-22815A4283A4}" type="pres">
      <dgm:prSet presAssocID="{B5C9281C-8678-44F1-8811-1B4F4108E6BC}" presName="comp" presStyleCnt="0"/>
      <dgm:spPr/>
      <dgm:t>
        <a:bodyPr/>
        <a:lstStyle/>
        <a:p>
          <a:endParaRPr lang="ru-RU"/>
        </a:p>
      </dgm:t>
    </dgm:pt>
    <dgm:pt modelId="{4B18C8E4-DA59-4936-82A3-80B63AE9B586}" type="pres">
      <dgm:prSet presAssocID="{B5C9281C-8678-44F1-8811-1B4F4108E6BC}" presName="box" presStyleLbl="node1" presStyleIdx="1" presStyleCnt="7"/>
      <dgm:spPr/>
      <dgm:t>
        <a:bodyPr/>
        <a:lstStyle/>
        <a:p>
          <a:endParaRPr lang="ru-RU"/>
        </a:p>
      </dgm:t>
    </dgm:pt>
    <dgm:pt modelId="{D22D9D5D-EF43-409E-9B34-A3216333EB92}" type="pres">
      <dgm:prSet presAssocID="{B5C9281C-8678-44F1-8811-1B4F4108E6BC}" presName="img" presStyleLbl="fgImgPlace1" presStyleIdx="1" presStyleCnt="7"/>
      <dgm:spPr>
        <a:blipFill rotWithShape="1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1980F8F-9C6F-4B69-B043-8643844F0BD7}" type="pres">
      <dgm:prSet presAssocID="{B5C9281C-8678-44F1-8811-1B4F4108E6BC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0112FD-77CC-4DF8-9FF5-528F67A70E72}" type="pres">
      <dgm:prSet presAssocID="{5473FEC9-960C-4568-87F9-CD3E0051354F}" presName="spacer" presStyleCnt="0"/>
      <dgm:spPr/>
      <dgm:t>
        <a:bodyPr/>
        <a:lstStyle/>
        <a:p>
          <a:endParaRPr lang="ru-RU"/>
        </a:p>
      </dgm:t>
    </dgm:pt>
    <dgm:pt modelId="{2695F55D-0631-4593-890F-E35E2AE633DF}" type="pres">
      <dgm:prSet presAssocID="{085784D0-27E1-4DA0-9F6D-F631A7F3FD48}" presName="comp" presStyleCnt="0"/>
      <dgm:spPr/>
      <dgm:t>
        <a:bodyPr/>
        <a:lstStyle/>
        <a:p>
          <a:endParaRPr lang="ru-RU"/>
        </a:p>
      </dgm:t>
    </dgm:pt>
    <dgm:pt modelId="{3BF26BED-AAD5-490E-840C-7D0DD727971F}" type="pres">
      <dgm:prSet presAssocID="{085784D0-27E1-4DA0-9F6D-F631A7F3FD48}" presName="box" presStyleLbl="node1" presStyleIdx="2" presStyleCnt="7"/>
      <dgm:spPr/>
      <dgm:t>
        <a:bodyPr/>
        <a:lstStyle/>
        <a:p>
          <a:endParaRPr lang="ru-RU"/>
        </a:p>
      </dgm:t>
    </dgm:pt>
    <dgm:pt modelId="{9BE48614-9497-4F40-BB0B-C581319C7426}" type="pres">
      <dgm:prSet presAssocID="{085784D0-27E1-4DA0-9F6D-F631A7F3FD48}" presName="img" presStyleLbl="fgImgPlace1" presStyleIdx="2" presStyleCnt="7"/>
      <dgm:spPr>
        <a:blipFill rotWithShape="1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8A3825F-4E5F-40BF-9D8C-DD7E54096DB6}" type="pres">
      <dgm:prSet presAssocID="{085784D0-27E1-4DA0-9F6D-F631A7F3FD48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B3B268-6C63-41DD-827B-06C69B6C03EA}" type="pres">
      <dgm:prSet presAssocID="{78E3C6E9-0C2D-426E-A53E-C80E369AFC4F}" presName="spacer" presStyleCnt="0"/>
      <dgm:spPr/>
      <dgm:t>
        <a:bodyPr/>
        <a:lstStyle/>
        <a:p>
          <a:endParaRPr lang="ru-RU"/>
        </a:p>
      </dgm:t>
    </dgm:pt>
    <dgm:pt modelId="{BFB42A14-D598-41ED-B97E-ADA2668D1D4F}" type="pres">
      <dgm:prSet presAssocID="{60BBD5CC-6A8A-4822-BBC2-9D80C6348540}" presName="comp" presStyleCnt="0"/>
      <dgm:spPr/>
      <dgm:t>
        <a:bodyPr/>
        <a:lstStyle/>
        <a:p>
          <a:endParaRPr lang="ru-RU"/>
        </a:p>
      </dgm:t>
    </dgm:pt>
    <dgm:pt modelId="{BDA9FF48-FDD7-4393-B24B-BEEF56A29789}" type="pres">
      <dgm:prSet presAssocID="{60BBD5CC-6A8A-4822-BBC2-9D80C6348540}" presName="box" presStyleLbl="node1" presStyleIdx="3" presStyleCnt="7"/>
      <dgm:spPr/>
      <dgm:t>
        <a:bodyPr/>
        <a:lstStyle/>
        <a:p>
          <a:endParaRPr lang="ru-RU"/>
        </a:p>
      </dgm:t>
    </dgm:pt>
    <dgm:pt modelId="{A53EF184-F3E9-4ABB-9689-24E1554A0A13}" type="pres">
      <dgm:prSet presAssocID="{60BBD5CC-6A8A-4822-BBC2-9D80C6348540}" presName="img" presStyleLbl="fgImgPlace1" presStyleIdx="3" presStyleCnt="7"/>
      <dgm:spPr>
        <a:blipFill rotWithShape="1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ADA2923-E4B9-440E-9106-069A0AB47F61}" type="pres">
      <dgm:prSet presAssocID="{60BBD5CC-6A8A-4822-BBC2-9D80C6348540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8CEC8-E506-43E1-AF68-FB166FC3FDA8}" type="pres">
      <dgm:prSet presAssocID="{7A497983-6B45-4CA5-92EE-AC22D675CEA7}" presName="spacer" presStyleCnt="0"/>
      <dgm:spPr/>
      <dgm:t>
        <a:bodyPr/>
        <a:lstStyle/>
        <a:p>
          <a:endParaRPr lang="ru-RU"/>
        </a:p>
      </dgm:t>
    </dgm:pt>
    <dgm:pt modelId="{8B989CC8-52EB-4BE0-956A-EB8804D4A25C}" type="pres">
      <dgm:prSet presAssocID="{61058AA8-7DF2-4433-934A-2A2C5FC6CFF0}" presName="comp" presStyleCnt="0"/>
      <dgm:spPr/>
      <dgm:t>
        <a:bodyPr/>
        <a:lstStyle/>
        <a:p>
          <a:endParaRPr lang="ru-RU"/>
        </a:p>
      </dgm:t>
    </dgm:pt>
    <dgm:pt modelId="{B058921B-CEC9-4E1E-A784-12EA1B50DB6E}" type="pres">
      <dgm:prSet presAssocID="{61058AA8-7DF2-4433-934A-2A2C5FC6CFF0}" presName="box" presStyleLbl="node1" presStyleIdx="4" presStyleCnt="7" custLinFactNeighborX="1346" custLinFactNeighborY="-756"/>
      <dgm:spPr/>
      <dgm:t>
        <a:bodyPr/>
        <a:lstStyle/>
        <a:p>
          <a:endParaRPr lang="ru-RU"/>
        </a:p>
      </dgm:t>
    </dgm:pt>
    <dgm:pt modelId="{8B2D8BBA-625E-4723-84A2-0228AB5C5611}" type="pres">
      <dgm:prSet presAssocID="{61058AA8-7DF2-4433-934A-2A2C5FC6CFF0}" presName="img" presStyleLbl="fgImgPlace1" presStyleIdx="4" presStyleCnt="7"/>
      <dgm:spPr>
        <a:blipFill rotWithShape="1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DBA578B-A119-4265-AD93-87BC2CA800C8}" type="pres">
      <dgm:prSet presAssocID="{61058AA8-7DF2-4433-934A-2A2C5FC6CFF0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AB7ED-6BB6-42AE-90BB-E9C9201E562C}" type="pres">
      <dgm:prSet presAssocID="{7645A855-2F17-4CF2-A400-4B41344D3199}" presName="spacer" presStyleCnt="0"/>
      <dgm:spPr/>
      <dgm:t>
        <a:bodyPr/>
        <a:lstStyle/>
        <a:p>
          <a:endParaRPr lang="ru-RU"/>
        </a:p>
      </dgm:t>
    </dgm:pt>
    <dgm:pt modelId="{9271AC26-6856-4FE5-A267-638317AC40DA}" type="pres">
      <dgm:prSet presAssocID="{6FE7978B-AFDC-4840-A197-D5CA024B220A}" presName="comp" presStyleCnt="0"/>
      <dgm:spPr/>
      <dgm:t>
        <a:bodyPr/>
        <a:lstStyle/>
        <a:p>
          <a:endParaRPr lang="ru-RU"/>
        </a:p>
      </dgm:t>
    </dgm:pt>
    <dgm:pt modelId="{D1B81DC7-7137-4862-8E5D-A8FDE5A6FC9B}" type="pres">
      <dgm:prSet presAssocID="{6FE7978B-AFDC-4840-A197-D5CA024B220A}" presName="box" presStyleLbl="node1" presStyleIdx="5" presStyleCnt="7"/>
      <dgm:spPr/>
      <dgm:t>
        <a:bodyPr/>
        <a:lstStyle/>
        <a:p>
          <a:endParaRPr lang="ru-RU"/>
        </a:p>
      </dgm:t>
    </dgm:pt>
    <dgm:pt modelId="{086D114A-30A6-4124-A593-A47C0E719575}" type="pres">
      <dgm:prSet presAssocID="{6FE7978B-AFDC-4840-A197-D5CA024B220A}" presName="img" presStyleLbl="fgImgPlace1" presStyleIdx="5" presStyleCnt="7"/>
      <dgm:spPr>
        <a:blipFill rotWithShape="1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DA78EF-539C-477F-883E-F74CE9EB863C}" type="pres">
      <dgm:prSet presAssocID="{6FE7978B-AFDC-4840-A197-D5CA024B220A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D4B61-598E-43BF-93A8-2C5109BF7E41}" type="pres">
      <dgm:prSet presAssocID="{13AC6BBE-63B3-439C-A2C1-D0E25A647B29}" presName="spacer" presStyleCnt="0"/>
      <dgm:spPr/>
      <dgm:t>
        <a:bodyPr/>
        <a:lstStyle/>
        <a:p>
          <a:endParaRPr lang="ru-RU"/>
        </a:p>
      </dgm:t>
    </dgm:pt>
    <dgm:pt modelId="{514C9439-0201-42A8-99DE-506235D83939}" type="pres">
      <dgm:prSet presAssocID="{EE5C8117-3273-471B-BB64-AD95A9135C96}" presName="comp" presStyleCnt="0"/>
      <dgm:spPr/>
      <dgm:t>
        <a:bodyPr/>
        <a:lstStyle/>
        <a:p>
          <a:endParaRPr lang="ru-RU"/>
        </a:p>
      </dgm:t>
    </dgm:pt>
    <dgm:pt modelId="{2247D007-6DF5-45D3-BAB1-7B261398456B}" type="pres">
      <dgm:prSet presAssocID="{EE5C8117-3273-471B-BB64-AD95A9135C96}" presName="box" presStyleLbl="node1" presStyleIdx="6" presStyleCnt="7" custLinFactNeighborX="1580" custLinFactNeighborY="7513"/>
      <dgm:spPr/>
      <dgm:t>
        <a:bodyPr/>
        <a:lstStyle/>
        <a:p>
          <a:endParaRPr lang="ru-RU"/>
        </a:p>
      </dgm:t>
    </dgm:pt>
    <dgm:pt modelId="{7235B021-3166-4D91-AED1-1E19402C513F}" type="pres">
      <dgm:prSet presAssocID="{EE5C8117-3273-471B-BB64-AD95A9135C96}" presName="img" presStyleLbl="fgImgPlace1" presStyleIdx="6" presStyleCnt="7"/>
      <dgm:spPr>
        <a:blipFill rotWithShape="1"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E94432E-00A7-4CE3-868C-56397085964B}" type="pres">
      <dgm:prSet presAssocID="{EE5C8117-3273-471B-BB64-AD95A9135C96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CC7CBE-4F03-4E33-9CFB-47465D406221}" srcId="{B5C9281C-8678-44F1-8811-1B4F4108E6BC}" destId="{35DB16D1-8248-4C0F-AEB1-31E8AA3D1930}" srcOrd="0" destOrd="0" parTransId="{B4F958BA-A0C6-44CE-B0AF-27559A1D2F16}" sibTransId="{A63F46F8-BA93-4714-88C7-AE3A6DBE3473}"/>
    <dgm:cxn modelId="{631EAB63-63B7-4694-9A9A-C79FC8512366}" srcId="{B36A4E8E-A97E-48E7-A8BB-73108FCA0E57}" destId="{3EC737CE-5832-492A-8491-172817B4B219}" srcOrd="0" destOrd="0" parTransId="{BD539830-29F9-482F-8275-91C60AA62AE9}" sibTransId="{26269F28-F68B-474E-9C67-5B04D927782F}"/>
    <dgm:cxn modelId="{2F769D31-B2E4-4CE1-B8F4-D089E5E05511}" type="presOf" srcId="{61058AA8-7DF2-4433-934A-2A2C5FC6CFF0}" destId="{B058921B-CEC9-4E1E-A784-12EA1B50DB6E}" srcOrd="0" destOrd="0" presId="urn:microsoft.com/office/officeart/2005/8/layout/vList4"/>
    <dgm:cxn modelId="{3C067D54-324A-4655-BC5E-02EF35240480}" srcId="{1F016CC3-6727-46BB-9FA1-EF785EF35818}" destId="{61058AA8-7DF2-4433-934A-2A2C5FC6CFF0}" srcOrd="4" destOrd="0" parTransId="{06A0DD7B-BF0C-4AD2-8AC4-997215B503BB}" sibTransId="{7645A855-2F17-4CF2-A400-4B41344D3199}"/>
    <dgm:cxn modelId="{C7A0F13F-66A6-421A-857C-C7459B44D729}" type="presOf" srcId="{085784D0-27E1-4DA0-9F6D-F631A7F3FD48}" destId="{3BF26BED-AAD5-490E-840C-7D0DD727971F}" srcOrd="0" destOrd="0" presId="urn:microsoft.com/office/officeart/2005/8/layout/vList4"/>
    <dgm:cxn modelId="{4E0382BB-CDDA-4F86-B187-3BC643FC22DA}" type="presOf" srcId="{3EC737CE-5832-492A-8491-172817B4B219}" destId="{4A649208-EA6C-455F-AF66-BA109BA2D1B5}" srcOrd="1" destOrd="1" presId="urn:microsoft.com/office/officeart/2005/8/layout/vList4"/>
    <dgm:cxn modelId="{6B51A06A-FBB0-4974-AAD0-465BC3734CD5}" srcId="{1F016CC3-6727-46BB-9FA1-EF785EF35818}" destId="{6FE7978B-AFDC-4840-A197-D5CA024B220A}" srcOrd="5" destOrd="0" parTransId="{C681030D-9A1C-467A-9D64-450ADBB6F811}" sibTransId="{13AC6BBE-63B3-439C-A2C1-D0E25A647B29}"/>
    <dgm:cxn modelId="{1491E3A2-7167-4387-8C50-AEB99F02C660}" type="presOf" srcId="{17BA276F-5FAA-41EA-8617-116310CCD702}" destId="{4B18C8E4-DA59-4936-82A3-80B63AE9B586}" srcOrd="0" destOrd="2" presId="urn:microsoft.com/office/officeart/2005/8/layout/vList4"/>
    <dgm:cxn modelId="{82FAF54E-60AD-493F-B2B5-75046A03A6F4}" type="presOf" srcId="{6FE7978B-AFDC-4840-A197-D5CA024B220A}" destId="{FADA78EF-539C-477F-883E-F74CE9EB863C}" srcOrd="1" destOrd="0" presId="urn:microsoft.com/office/officeart/2005/8/layout/vList4"/>
    <dgm:cxn modelId="{DDD0E43D-5EDF-446A-A5CC-1DCEAAB4D542}" type="presOf" srcId="{60BBD5CC-6A8A-4822-BBC2-9D80C6348540}" destId="{9ADA2923-E4B9-440E-9106-069A0AB47F61}" srcOrd="1" destOrd="0" presId="urn:microsoft.com/office/officeart/2005/8/layout/vList4"/>
    <dgm:cxn modelId="{80B1DDAD-2FCE-4D5D-B154-6D0CD58DC72D}" type="presOf" srcId="{35DB16D1-8248-4C0F-AEB1-31E8AA3D1930}" destId="{41980F8F-9C6F-4B69-B043-8643844F0BD7}" srcOrd="1" destOrd="1" presId="urn:microsoft.com/office/officeart/2005/8/layout/vList4"/>
    <dgm:cxn modelId="{9F2C835A-4C14-4676-9781-6620A791855D}" srcId="{1F016CC3-6727-46BB-9FA1-EF785EF35818}" destId="{60BBD5CC-6A8A-4822-BBC2-9D80C6348540}" srcOrd="3" destOrd="0" parTransId="{7179AE9A-622C-41C1-9095-2053C14007F1}" sibTransId="{7A497983-6B45-4CA5-92EE-AC22D675CEA7}"/>
    <dgm:cxn modelId="{849D8BC1-2D7E-4C8D-87D0-F26023D45372}" srcId="{1F016CC3-6727-46BB-9FA1-EF785EF35818}" destId="{B5C9281C-8678-44F1-8811-1B4F4108E6BC}" srcOrd="1" destOrd="0" parTransId="{9F297508-2AE3-42D1-B375-0F21C00B6B52}" sibTransId="{5473FEC9-960C-4568-87F9-CD3E0051354F}"/>
    <dgm:cxn modelId="{C4C23547-6FC7-4DC5-BF20-93EB11BC26AA}" type="presOf" srcId="{EE5C8117-3273-471B-BB64-AD95A9135C96}" destId="{2247D007-6DF5-45D3-BAB1-7B261398456B}" srcOrd="0" destOrd="0" presId="urn:microsoft.com/office/officeart/2005/8/layout/vList4"/>
    <dgm:cxn modelId="{C5895CD4-FD56-4031-9FC8-0A1F15F58E0E}" type="presOf" srcId="{35DB16D1-8248-4C0F-AEB1-31E8AA3D1930}" destId="{4B18C8E4-DA59-4936-82A3-80B63AE9B586}" srcOrd="0" destOrd="1" presId="urn:microsoft.com/office/officeart/2005/8/layout/vList4"/>
    <dgm:cxn modelId="{23D72AEE-3600-46E2-8F09-55352FA606FA}" type="presOf" srcId="{17BA276F-5FAA-41EA-8617-116310CCD702}" destId="{41980F8F-9C6F-4B69-B043-8643844F0BD7}" srcOrd="1" destOrd="2" presId="urn:microsoft.com/office/officeart/2005/8/layout/vList4"/>
    <dgm:cxn modelId="{F5775AC6-B1D9-4874-90B3-3DD9AA6FB385}" type="presOf" srcId="{B36A4E8E-A97E-48E7-A8BB-73108FCA0E57}" destId="{4A649208-EA6C-455F-AF66-BA109BA2D1B5}" srcOrd="1" destOrd="0" presId="urn:microsoft.com/office/officeart/2005/8/layout/vList4"/>
    <dgm:cxn modelId="{6391955B-B141-43B9-BCF6-620C7095140E}" srcId="{1F016CC3-6727-46BB-9FA1-EF785EF35818}" destId="{085784D0-27E1-4DA0-9F6D-F631A7F3FD48}" srcOrd="2" destOrd="0" parTransId="{807E6141-C663-4C18-B74F-83716C86C0A8}" sibTransId="{78E3C6E9-0C2D-426E-A53E-C80E369AFC4F}"/>
    <dgm:cxn modelId="{B2471BC6-E7CF-4E7C-8AF9-5CED79B1104D}" type="presOf" srcId="{60BBD5CC-6A8A-4822-BBC2-9D80C6348540}" destId="{BDA9FF48-FDD7-4393-B24B-BEEF56A29789}" srcOrd="0" destOrd="0" presId="urn:microsoft.com/office/officeart/2005/8/layout/vList4"/>
    <dgm:cxn modelId="{4BE41238-8373-45D3-9A88-73C29FFB2FAA}" type="presOf" srcId="{B5C9281C-8678-44F1-8811-1B4F4108E6BC}" destId="{4B18C8E4-DA59-4936-82A3-80B63AE9B586}" srcOrd="0" destOrd="0" presId="urn:microsoft.com/office/officeart/2005/8/layout/vList4"/>
    <dgm:cxn modelId="{9CD628CD-29ED-4E57-AB31-66702A3CCF8B}" srcId="{1F016CC3-6727-46BB-9FA1-EF785EF35818}" destId="{EE5C8117-3273-471B-BB64-AD95A9135C96}" srcOrd="6" destOrd="0" parTransId="{43B7C765-9B52-4CFB-958C-41387CD6D1C3}" sibTransId="{243926BC-F95F-46F5-9214-C3A181847F45}"/>
    <dgm:cxn modelId="{6E6148DB-F543-4B52-AFA4-BBBF48FA2955}" type="presOf" srcId="{61058AA8-7DF2-4433-934A-2A2C5FC6CFF0}" destId="{5DBA578B-A119-4265-AD93-87BC2CA800C8}" srcOrd="1" destOrd="0" presId="urn:microsoft.com/office/officeart/2005/8/layout/vList4"/>
    <dgm:cxn modelId="{BDE4C517-F787-41FF-AD15-D2548649E1F2}" srcId="{B5C9281C-8678-44F1-8811-1B4F4108E6BC}" destId="{17BA276F-5FAA-41EA-8617-116310CCD702}" srcOrd="1" destOrd="0" parTransId="{F0A3B5B8-F3F6-44E6-9137-1F89FE2228E3}" sibTransId="{A0F52D23-4EAD-442D-9F62-A52033992C19}"/>
    <dgm:cxn modelId="{B0DA390C-B945-47EC-86CA-765EFF54CAE1}" type="presOf" srcId="{EE5C8117-3273-471B-BB64-AD95A9135C96}" destId="{0E94432E-00A7-4CE3-868C-56397085964B}" srcOrd="1" destOrd="0" presId="urn:microsoft.com/office/officeart/2005/8/layout/vList4"/>
    <dgm:cxn modelId="{724882C9-4E03-49B2-84D3-2DC8A2BDFB8C}" srcId="{1F016CC3-6727-46BB-9FA1-EF785EF35818}" destId="{B36A4E8E-A97E-48E7-A8BB-73108FCA0E57}" srcOrd="0" destOrd="0" parTransId="{40716AF6-E3D5-449A-907E-82E9DE1F1502}" sibTransId="{3B8EF7BA-259F-497C-861E-E3B1CC387710}"/>
    <dgm:cxn modelId="{AE9A86D1-E6EC-4507-862F-4D79261891AD}" type="presOf" srcId="{3EC737CE-5832-492A-8491-172817B4B219}" destId="{B141819A-0E36-49C1-B5FA-75F036168275}" srcOrd="0" destOrd="1" presId="urn:microsoft.com/office/officeart/2005/8/layout/vList4"/>
    <dgm:cxn modelId="{E657081D-955B-43E7-982D-E918FBF80353}" type="presOf" srcId="{1F016CC3-6727-46BB-9FA1-EF785EF35818}" destId="{FB81DDC8-AAFF-4D6B-9520-1CA19DCA5741}" srcOrd="0" destOrd="0" presId="urn:microsoft.com/office/officeart/2005/8/layout/vList4"/>
    <dgm:cxn modelId="{1487E8A1-2205-4926-918C-06A50EB911FA}" type="presOf" srcId="{B5C9281C-8678-44F1-8811-1B4F4108E6BC}" destId="{41980F8F-9C6F-4B69-B043-8643844F0BD7}" srcOrd="1" destOrd="0" presId="urn:microsoft.com/office/officeart/2005/8/layout/vList4"/>
    <dgm:cxn modelId="{DC733F07-BBBE-4810-A71D-49991C48382E}" type="presOf" srcId="{085784D0-27E1-4DA0-9F6D-F631A7F3FD48}" destId="{28A3825F-4E5F-40BF-9D8C-DD7E54096DB6}" srcOrd="1" destOrd="0" presId="urn:microsoft.com/office/officeart/2005/8/layout/vList4"/>
    <dgm:cxn modelId="{DFDE12F4-FBE8-4579-BACD-78034C01F6A6}" type="presOf" srcId="{6FE7978B-AFDC-4840-A197-D5CA024B220A}" destId="{D1B81DC7-7137-4862-8E5D-A8FDE5A6FC9B}" srcOrd="0" destOrd="0" presId="urn:microsoft.com/office/officeart/2005/8/layout/vList4"/>
    <dgm:cxn modelId="{2C6603CF-A0FF-4841-A591-B236D015F7C3}" type="presOf" srcId="{B36A4E8E-A97E-48E7-A8BB-73108FCA0E57}" destId="{B141819A-0E36-49C1-B5FA-75F036168275}" srcOrd="0" destOrd="0" presId="urn:microsoft.com/office/officeart/2005/8/layout/vList4"/>
    <dgm:cxn modelId="{9D32914D-7A11-48C3-9181-B8A4DE1A2985}" type="presParOf" srcId="{FB81DDC8-AAFF-4D6B-9520-1CA19DCA5741}" destId="{448DAF82-AB15-44CB-83C1-A0562B5BF5A9}" srcOrd="0" destOrd="0" presId="urn:microsoft.com/office/officeart/2005/8/layout/vList4"/>
    <dgm:cxn modelId="{6C5A676D-35E6-40AF-90D7-5AB133D17FD8}" type="presParOf" srcId="{448DAF82-AB15-44CB-83C1-A0562B5BF5A9}" destId="{B141819A-0E36-49C1-B5FA-75F036168275}" srcOrd="0" destOrd="0" presId="urn:microsoft.com/office/officeart/2005/8/layout/vList4"/>
    <dgm:cxn modelId="{07CADB4D-0D7F-458C-817E-23D499ED6723}" type="presParOf" srcId="{448DAF82-AB15-44CB-83C1-A0562B5BF5A9}" destId="{7D5CF53E-65B4-4A30-8B19-7857D84C59BA}" srcOrd="1" destOrd="0" presId="urn:microsoft.com/office/officeart/2005/8/layout/vList4"/>
    <dgm:cxn modelId="{B4CD0FE5-CBBC-460A-B36F-DE4D1C7B5BDF}" type="presParOf" srcId="{448DAF82-AB15-44CB-83C1-A0562B5BF5A9}" destId="{4A649208-EA6C-455F-AF66-BA109BA2D1B5}" srcOrd="2" destOrd="0" presId="urn:microsoft.com/office/officeart/2005/8/layout/vList4"/>
    <dgm:cxn modelId="{567F7E38-1BE2-4B6D-9E9E-362CFDBD0F71}" type="presParOf" srcId="{FB81DDC8-AAFF-4D6B-9520-1CA19DCA5741}" destId="{B85FDF18-B50D-41B9-97E1-DCD8E8370110}" srcOrd="1" destOrd="0" presId="urn:microsoft.com/office/officeart/2005/8/layout/vList4"/>
    <dgm:cxn modelId="{C5E878B8-B01B-4CFE-9840-F8EE8B447846}" type="presParOf" srcId="{FB81DDC8-AAFF-4D6B-9520-1CA19DCA5741}" destId="{47CD23D4-D774-43E0-AF6A-22815A4283A4}" srcOrd="2" destOrd="0" presId="urn:microsoft.com/office/officeart/2005/8/layout/vList4"/>
    <dgm:cxn modelId="{2DEFEB3E-E8AB-455F-B58A-D0A776477441}" type="presParOf" srcId="{47CD23D4-D774-43E0-AF6A-22815A4283A4}" destId="{4B18C8E4-DA59-4936-82A3-80B63AE9B586}" srcOrd="0" destOrd="0" presId="urn:microsoft.com/office/officeart/2005/8/layout/vList4"/>
    <dgm:cxn modelId="{FA48A89E-3396-4816-9424-9FEC17AA5477}" type="presParOf" srcId="{47CD23D4-D774-43E0-AF6A-22815A4283A4}" destId="{D22D9D5D-EF43-409E-9B34-A3216333EB92}" srcOrd="1" destOrd="0" presId="urn:microsoft.com/office/officeart/2005/8/layout/vList4"/>
    <dgm:cxn modelId="{A4391755-790B-4B46-8CD7-0487CA2DD7C9}" type="presParOf" srcId="{47CD23D4-D774-43E0-AF6A-22815A4283A4}" destId="{41980F8F-9C6F-4B69-B043-8643844F0BD7}" srcOrd="2" destOrd="0" presId="urn:microsoft.com/office/officeart/2005/8/layout/vList4"/>
    <dgm:cxn modelId="{571750B4-F79B-41DD-890F-2D3F79956B4B}" type="presParOf" srcId="{FB81DDC8-AAFF-4D6B-9520-1CA19DCA5741}" destId="{A20112FD-77CC-4DF8-9FF5-528F67A70E72}" srcOrd="3" destOrd="0" presId="urn:microsoft.com/office/officeart/2005/8/layout/vList4"/>
    <dgm:cxn modelId="{BC09C900-27D5-4EFF-8ADE-19D9B66E775E}" type="presParOf" srcId="{FB81DDC8-AAFF-4D6B-9520-1CA19DCA5741}" destId="{2695F55D-0631-4593-890F-E35E2AE633DF}" srcOrd="4" destOrd="0" presId="urn:microsoft.com/office/officeart/2005/8/layout/vList4"/>
    <dgm:cxn modelId="{6C53B11C-A161-4315-91D7-2B3434E42762}" type="presParOf" srcId="{2695F55D-0631-4593-890F-E35E2AE633DF}" destId="{3BF26BED-AAD5-490E-840C-7D0DD727971F}" srcOrd="0" destOrd="0" presId="urn:microsoft.com/office/officeart/2005/8/layout/vList4"/>
    <dgm:cxn modelId="{4B191163-E123-4BBC-9C8B-A038F2BEDCE6}" type="presParOf" srcId="{2695F55D-0631-4593-890F-E35E2AE633DF}" destId="{9BE48614-9497-4F40-BB0B-C581319C7426}" srcOrd="1" destOrd="0" presId="urn:microsoft.com/office/officeart/2005/8/layout/vList4"/>
    <dgm:cxn modelId="{374472C5-D0C8-4DE4-ACEC-1BE582C6181F}" type="presParOf" srcId="{2695F55D-0631-4593-890F-E35E2AE633DF}" destId="{28A3825F-4E5F-40BF-9D8C-DD7E54096DB6}" srcOrd="2" destOrd="0" presId="urn:microsoft.com/office/officeart/2005/8/layout/vList4"/>
    <dgm:cxn modelId="{D165B7D4-7044-48CD-AC8B-D8C7259E6D96}" type="presParOf" srcId="{FB81DDC8-AAFF-4D6B-9520-1CA19DCA5741}" destId="{E1B3B268-6C63-41DD-827B-06C69B6C03EA}" srcOrd="5" destOrd="0" presId="urn:microsoft.com/office/officeart/2005/8/layout/vList4"/>
    <dgm:cxn modelId="{E74E9E38-5B04-4018-813F-78BCF30EEFCB}" type="presParOf" srcId="{FB81DDC8-AAFF-4D6B-9520-1CA19DCA5741}" destId="{BFB42A14-D598-41ED-B97E-ADA2668D1D4F}" srcOrd="6" destOrd="0" presId="urn:microsoft.com/office/officeart/2005/8/layout/vList4"/>
    <dgm:cxn modelId="{4E380EE2-520C-43F4-BF53-76E6B2E6C40B}" type="presParOf" srcId="{BFB42A14-D598-41ED-B97E-ADA2668D1D4F}" destId="{BDA9FF48-FDD7-4393-B24B-BEEF56A29789}" srcOrd="0" destOrd="0" presId="urn:microsoft.com/office/officeart/2005/8/layout/vList4"/>
    <dgm:cxn modelId="{ADC4C82F-4D24-48BE-849C-A47F9CD13477}" type="presParOf" srcId="{BFB42A14-D598-41ED-B97E-ADA2668D1D4F}" destId="{A53EF184-F3E9-4ABB-9689-24E1554A0A13}" srcOrd="1" destOrd="0" presId="urn:microsoft.com/office/officeart/2005/8/layout/vList4"/>
    <dgm:cxn modelId="{CAE1E941-8EE3-425B-9DFF-EDA1CDAED1D0}" type="presParOf" srcId="{BFB42A14-D598-41ED-B97E-ADA2668D1D4F}" destId="{9ADA2923-E4B9-440E-9106-069A0AB47F61}" srcOrd="2" destOrd="0" presId="urn:microsoft.com/office/officeart/2005/8/layout/vList4"/>
    <dgm:cxn modelId="{1355AE9A-5613-47E5-82DE-807DE0782DFF}" type="presParOf" srcId="{FB81DDC8-AAFF-4D6B-9520-1CA19DCA5741}" destId="{CD78CEC8-E506-43E1-AF68-FB166FC3FDA8}" srcOrd="7" destOrd="0" presId="urn:microsoft.com/office/officeart/2005/8/layout/vList4"/>
    <dgm:cxn modelId="{0F3A48EB-9636-447B-B9BA-37D3E3EF0A6B}" type="presParOf" srcId="{FB81DDC8-AAFF-4D6B-9520-1CA19DCA5741}" destId="{8B989CC8-52EB-4BE0-956A-EB8804D4A25C}" srcOrd="8" destOrd="0" presId="urn:microsoft.com/office/officeart/2005/8/layout/vList4"/>
    <dgm:cxn modelId="{37540692-84F5-4F9F-8977-63006DF30D7D}" type="presParOf" srcId="{8B989CC8-52EB-4BE0-956A-EB8804D4A25C}" destId="{B058921B-CEC9-4E1E-A784-12EA1B50DB6E}" srcOrd="0" destOrd="0" presId="urn:microsoft.com/office/officeart/2005/8/layout/vList4"/>
    <dgm:cxn modelId="{A984DA89-D1F7-4F68-B523-3321C51980D5}" type="presParOf" srcId="{8B989CC8-52EB-4BE0-956A-EB8804D4A25C}" destId="{8B2D8BBA-625E-4723-84A2-0228AB5C5611}" srcOrd="1" destOrd="0" presId="urn:microsoft.com/office/officeart/2005/8/layout/vList4"/>
    <dgm:cxn modelId="{7E7A9B41-C3BB-43FF-AE41-F71F5CF5F38D}" type="presParOf" srcId="{8B989CC8-52EB-4BE0-956A-EB8804D4A25C}" destId="{5DBA578B-A119-4265-AD93-87BC2CA800C8}" srcOrd="2" destOrd="0" presId="urn:microsoft.com/office/officeart/2005/8/layout/vList4"/>
    <dgm:cxn modelId="{AEAE4B03-4071-4EAC-B916-97F0B1CEEED5}" type="presParOf" srcId="{FB81DDC8-AAFF-4D6B-9520-1CA19DCA5741}" destId="{6D2AB7ED-6BB6-42AE-90BB-E9C9201E562C}" srcOrd="9" destOrd="0" presId="urn:microsoft.com/office/officeart/2005/8/layout/vList4"/>
    <dgm:cxn modelId="{DE05EE11-CE9D-46EA-B24C-554F4108F8BB}" type="presParOf" srcId="{FB81DDC8-AAFF-4D6B-9520-1CA19DCA5741}" destId="{9271AC26-6856-4FE5-A267-638317AC40DA}" srcOrd="10" destOrd="0" presId="urn:microsoft.com/office/officeart/2005/8/layout/vList4"/>
    <dgm:cxn modelId="{724359ED-4DBA-4153-B088-E2E4502FBAFD}" type="presParOf" srcId="{9271AC26-6856-4FE5-A267-638317AC40DA}" destId="{D1B81DC7-7137-4862-8E5D-A8FDE5A6FC9B}" srcOrd="0" destOrd="0" presId="urn:microsoft.com/office/officeart/2005/8/layout/vList4"/>
    <dgm:cxn modelId="{3C6EB2C4-6768-4217-85ED-E55D94CC21A6}" type="presParOf" srcId="{9271AC26-6856-4FE5-A267-638317AC40DA}" destId="{086D114A-30A6-4124-A593-A47C0E719575}" srcOrd="1" destOrd="0" presId="urn:microsoft.com/office/officeart/2005/8/layout/vList4"/>
    <dgm:cxn modelId="{074B58E8-43A0-4AEA-AE95-812E2ACB1FB1}" type="presParOf" srcId="{9271AC26-6856-4FE5-A267-638317AC40DA}" destId="{FADA78EF-539C-477F-883E-F74CE9EB863C}" srcOrd="2" destOrd="0" presId="urn:microsoft.com/office/officeart/2005/8/layout/vList4"/>
    <dgm:cxn modelId="{E4A0C80F-2740-4FE5-A80F-44501FA1EC3B}" type="presParOf" srcId="{FB81DDC8-AAFF-4D6B-9520-1CA19DCA5741}" destId="{743D4B61-598E-43BF-93A8-2C5109BF7E41}" srcOrd="11" destOrd="0" presId="urn:microsoft.com/office/officeart/2005/8/layout/vList4"/>
    <dgm:cxn modelId="{A140D515-C11A-4E0E-927C-F862FCCD79D0}" type="presParOf" srcId="{FB81DDC8-AAFF-4D6B-9520-1CA19DCA5741}" destId="{514C9439-0201-42A8-99DE-506235D83939}" srcOrd="12" destOrd="0" presId="urn:microsoft.com/office/officeart/2005/8/layout/vList4"/>
    <dgm:cxn modelId="{8A16B382-F0D1-497F-8B76-AF6E2784A983}" type="presParOf" srcId="{514C9439-0201-42A8-99DE-506235D83939}" destId="{2247D007-6DF5-45D3-BAB1-7B261398456B}" srcOrd="0" destOrd="0" presId="urn:microsoft.com/office/officeart/2005/8/layout/vList4"/>
    <dgm:cxn modelId="{49FFD2A0-A3B1-4467-B95E-A55E5566E11B}" type="presParOf" srcId="{514C9439-0201-42A8-99DE-506235D83939}" destId="{7235B021-3166-4D91-AED1-1E19402C513F}" srcOrd="1" destOrd="0" presId="urn:microsoft.com/office/officeart/2005/8/layout/vList4"/>
    <dgm:cxn modelId="{F3904769-DA1D-4C17-B28B-19B9F651652A}" type="presParOf" srcId="{514C9439-0201-42A8-99DE-506235D83939}" destId="{0E94432E-00A7-4CE3-868C-56397085964B}" srcOrd="2" destOrd="0" presId="urn:microsoft.com/office/officeart/2005/8/layout/vList4"/>
  </dgm:cxnLst>
  <dgm:bg>
    <a:solidFill>
      <a:schemeClr val="accent4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F4E60-3644-44D2-B0F2-E8E6664825CD}">
      <dsp:nvSpPr>
        <dsp:cNvPr id="0" name=""/>
        <dsp:cNvSpPr/>
      </dsp:nvSpPr>
      <dsp:spPr>
        <a:xfrm flipH="1">
          <a:off x="789937" y="254475"/>
          <a:ext cx="9944" cy="2435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7DBB0A-692B-4F5F-B7EE-A5A4EDEA720E}">
      <dsp:nvSpPr>
        <dsp:cNvPr id="0" name=""/>
        <dsp:cNvSpPr/>
      </dsp:nvSpPr>
      <dsp:spPr>
        <a:xfrm>
          <a:off x="3745" y="559041"/>
          <a:ext cx="1198885" cy="57028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Теория</a:t>
          </a:r>
          <a:endParaRPr lang="ru-RU" sz="1800" kern="1200" dirty="0"/>
        </a:p>
      </dsp:txBody>
      <dsp:txXfrm>
        <a:off x="31584" y="586880"/>
        <a:ext cx="1143207" cy="514610"/>
      </dsp:txXfrm>
    </dsp:sp>
    <dsp:sp modelId="{63DD79B2-22B6-4D31-8A35-A0297601817A}">
      <dsp:nvSpPr>
        <dsp:cNvPr id="0" name=""/>
        <dsp:cNvSpPr/>
      </dsp:nvSpPr>
      <dsp:spPr>
        <a:xfrm>
          <a:off x="1376424" y="570503"/>
          <a:ext cx="1392175" cy="54736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Вопросы</a:t>
          </a:r>
          <a:endParaRPr lang="ru-RU" sz="1800" kern="1200" dirty="0"/>
        </a:p>
      </dsp:txBody>
      <dsp:txXfrm>
        <a:off x="1403144" y="597223"/>
        <a:ext cx="1338735" cy="493925"/>
      </dsp:txXfrm>
    </dsp:sp>
    <dsp:sp modelId="{44183898-AA4B-4F2D-B64C-C46391501A7A}">
      <dsp:nvSpPr>
        <dsp:cNvPr id="0" name=""/>
        <dsp:cNvSpPr/>
      </dsp:nvSpPr>
      <dsp:spPr>
        <a:xfrm>
          <a:off x="3009282" y="559041"/>
          <a:ext cx="1392175" cy="54736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Практикум</a:t>
          </a:r>
          <a:endParaRPr lang="ru-RU" sz="1800" kern="1200" dirty="0"/>
        </a:p>
      </dsp:txBody>
      <dsp:txXfrm>
        <a:off x="3036002" y="585761"/>
        <a:ext cx="1338735" cy="493925"/>
      </dsp:txXfrm>
    </dsp:sp>
    <dsp:sp modelId="{4D00B939-0141-498F-8D71-FFD465CAD244}">
      <dsp:nvSpPr>
        <dsp:cNvPr id="0" name=""/>
        <dsp:cNvSpPr/>
      </dsp:nvSpPr>
      <dsp:spPr>
        <a:xfrm>
          <a:off x="4559288" y="559041"/>
          <a:ext cx="1392175" cy="54736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Тесты</a:t>
          </a:r>
          <a:endParaRPr lang="ru-RU" sz="1800" kern="1200" dirty="0"/>
        </a:p>
      </dsp:txBody>
      <dsp:txXfrm>
        <a:off x="4586008" y="585761"/>
        <a:ext cx="1338735" cy="493925"/>
      </dsp:txXfrm>
    </dsp:sp>
    <dsp:sp modelId="{8A739E15-620B-4A51-9802-738AEBACDAF6}">
      <dsp:nvSpPr>
        <dsp:cNvPr id="0" name=""/>
        <dsp:cNvSpPr/>
      </dsp:nvSpPr>
      <dsp:spPr>
        <a:xfrm>
          <a:off x="6074332" y="570503"/>
          <a:ext cx="1392175" cy="54736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Задания</a:t>
          </a:r>
          <a:endParaRPr lang="ru-RU" sz="1800" kern="1200" dirty="0"/>
        </a:p>
      </dsp:txBody>
      <dsp:txXfrm>
        <a:off x="6101052" y="597223"/>
        <a:ext cx="1338735" cy="493925"/>
      </dsp:txXfrm>
    </dsp:sp>
    <dsp:sp modelId="{9C580652-8295-470A-B60C-60815099B05D}">
      <dsp:nvSpPr>
        <dsp:cNvPr id="0" name=""/>
        <dsp:cNvSpPr/>
      </dsp:nvSpPr>
      <dsp:spPr>
        <a:xfrm>
          <a:off x="7640302" y="570503"/>
          <a:ext cx="1060976" cy="54736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ЕГЭ, ГИА </a:t>
          </a:r>
          <a:endParaRPr lang="ru-RU" sz="1800" kern="1200" dirty="0"/>
        </a:p>
      </dsp:txBody>
      <dsp:txXfrm>
        <a:off x="7667022" y="597223"/>
        <a:ext cx="1007536" cy="4939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0.45005</cdr:x>
      <cdr:y>0.53196</cdr:y>
    </cdr:from>
    <cdr:to>
      <cdr:x>0.51118</cdr:x>
      <cdr:y>0.61015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10786" y="2939617"/>
          <a:ext cx="50405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0-13T18:09:00.2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1714 12644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0-16T16:56:57.0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1547 12525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0-20T14:57:38.3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1690 12263,'0'24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0-01T17:08:26.7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14954 7120</inkml:trace>
  <inkml:trace contextRef="#ctx0" brushRef="#br0" timeOffset="844.0483">15002 7310</inkml:trace>
  <inkml:trace contextRef="#ctx0" brushRef="#br0" timeOffset="1764.1005">15287 7287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30T14:09:40.5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4024 3643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30T14:29:47.4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21002 3762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30T14:32:56.5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21026 3381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30T14:33:39.2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20216 2691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7F927-8FCB-4BBF-A79A-544A234997D9}" type="datetimeFigureOut">
              <a:rPr lang="ru-RU" smtClean="0"/>
              <a:t>05.01.2017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91B02-B17A-409D-9016-5D122A1F0DC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934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91B02-B17A-409D-9016-5D122A1F0DC1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852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91B02-B17A-409D-9016-5D122A1F0DC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5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91B02-B17A-409D-9016-5D122A1F0DC1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23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2003-903A-431E-8E55-D5FD0B7311D9}" type="datetimeFigureOut">
              <a:rPr lang="ru-RU" smtClean="0"/>
              <a:t>05.01.2017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2CD0C-64C2-4F1D-BE8C-8F23CBF63C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5504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2003-903A-431E-8E55-D5FD0B7311D9}" type="datetimeFigureOut">
              <a:rPr lang="ru-RU" smtClean="0"/>
              <a:t>05.01.2017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2CD0C-64C2-4F1D-BE8C-8F23CBF63C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92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2003-903A-431E-8E55-D5FD0B7311D9}" type="datetimeFigureOut">
              <a:rPr lang="ru-RU" smtClean="0"/>
              <a:t>05.01.2017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2CD0C-64C2-4F1D-BE8C-8F23CBF63C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232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2003-903A-431E-8E55-D5FD0B7311D9}" type="datetimeFigureOut">
              <a:rPr lang="ru-RU" smtClean="0"/>
              <a:t>05.01.2017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2CD0C-64C2-4F1D-BE8C-8F23CBF63C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99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2003-903A-431E-8E55-D5FD0B7311D9}" type="datetimeFigureOut">
              <a:rPr lang="ru-RU" smtClean="0"/>
              <a:t>05.01.2017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2CD0C-64C2-4F1D-BE8C-8F23CBF63C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62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2003-903A-431E-8E55-D5FD0B7311D9}" type="datetimeFigureOut">
              <a:rPr lang="ru-RU" smtClean="0"/>
              <a:t>05.01.2017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2CD0C-64C2-4F1D-BE8C-8F23CBF63C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01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2003-903A-431E-8E55-D5FD0B7311D9}" type="datetimeFigureOut">
              <a:rPr lang="ru-RU" smtClean="0"/>
              <a:t>05.01.2017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2CD0C-64C2-4F1D-BE8C-8F23CBF63C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37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2003-903A-431E-8E55-D5FD0B7311D9}" type="datetimeFigureOut">
              <a:rPr lang="ru-RU" smtClean="0"/>
              <a:t>05.01.2017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2CD0C-64C2-4F1D-BE8C-8F23CBF63C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6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2003-903A-431E-8E55-D5FD0B7311D9}" type="datetimeFigureOut">
              <a:rPr lang="ru-RU" smtClean="0"/>
              <a:t>05.01.2017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2CD0C-64C2-4F1D-BE8C-8F23CBF63C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329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2003-903A-431E-8E55-D5FD0B7311D9}" type="datetimeFigureOut">
              <a:rPr lang="ru-RU" smtClean="0"/>
              <a:t>05.01.2017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2CD0C-64C2-4F1D-BE8C-8F23CBF63C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205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2003-903A-431E-8E55-D5FD0B7311D9}" type="datetimeFigureOut">
              <a:rPr lang="ru-RU" smtClean="0"/>
              <a:t>05.01.2017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2CD0C-64C2-4F1D-BE8C-8F23CBF63C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760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52003-903A-431E-8E55-D5FD0B7311D9}" type="datetimeFigureOut">
              <a:rPr lang="ru-RU" smtClean="0"/>
              <a:t>05.01.2017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2CD0C-64C2-4F1D-BE8C-8F23CBF63C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559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slide" Target="slide4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12" Type="http://schemas.openxmlformats.org/officeDocument/2006/relationships/slide" Target="slide40.xml"/><Relationship Id="rId2" Type="http://schemas.openxmlformats.org/officeDocument/2006/relationships/notesSlide" Target="../notesSlides/notesSlide1.xml"/><Relationship Id="rId16" Type="http://schemas.openxmlformats.org/officeDocument/2006/relationships/slide" Target="slide5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slide" Target="slide39.xml"/><Relationship Id="rId5" Type="http://schemas.openxmlformats.org/officeDocument/2006/relationships/diagramData" Target="../diagrams/data1.xml"/><Relationship Id="rId15" Type="http://schemas.openxmlformats.org/officeDocument/2006/relationships/slide" Target="slide47.xml"/><Relationship Id="rId10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microsoft.com/office/2007/relationships/diagramDrawing" Target="../diagrams/drawing1.xml"/><Relationship Id="rId14" Type="http://schemas.openxmlformats.org/officeDocument/2006/relationships/slide" Target="slide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slide" Target="slide11.xml"/><Relationship Id="rId18" Type="http://schemas.openxmlformats.org/officeDocument/2006/relationships/image" Target="../media/image18.jpeg"/><Relationship Id="rId26" Type="http://schemas.openxmlformats.org/officeDocument/2006/relationships/slide" Target="slide15.xml"/><Relationship Id="rId3" Type="http://schemas.openxmlformats.org/officeDocument/2006/relationships/image" Target="../media/image1.png"/><Relationship Id="rId21" Type="http://schemas.openxmlformats.org/officeDocument/2006/relationships/slide" Target="slide10.xml"/><Relationship Id="rId34" Type="http://schemas.openxmlformats.org/officeDocument/2006/relationships/image" Target="../media/image24.emf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5.gif"/><Relationship Id="rId17" Type="http://schemas.openxmlformats.org/officeDocument/2006/relationships/image" Target="../media/image17.jpg"/><Relationship Id="rId25" Type="http://schemas.openxmlformats.org/officeDocument/2006/relationships/slide" Target="slide13.xml"/><Relationship Id="rId33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4.png"/><Relationship Id="rId24" Type="http://schemas.openxmlformats.org/officeDocument/2006/relationships/slide" Target="slide19.xml"/><Relationship Id="rId32" Type="http://schemas.openxmlformats.org/officeDocument/2006/relationships/image" Target="../media/image23.png"/><Relationship Id="rId5" Type="http://schemas.openxmlformats.org/officeDocument/2006/relationships/diagramData" Target="../diagrams/data2.xml"/><Relationship Id="rId15" Type="http://schemas.openxmlformats.org/officeDocument/2006/relationships/slide" Target="slide12.xml"/><Relationship Id="rId23" Type="http://schemas.openxmlformats.org/officeDocument/2006/relationships/slide" Target="slide18.xml"/><Relationship Id="rId28" Type="http://schemas.openxmlformats.org/officeDocument/2006/relationships/customXml" Target="../ink/ink1.xml"/><Relationship Id="rId10" Type="http://schemas.openxmlformats.org/officeDocument/2006/relationships/image" Target="../media/image13.png"/><Relationship Id="rId19" Type="http://schemas.openxmlformats.org/officeDocument/2006/relationships/image" Target="../media/image19.jpg"/><Relationship Id="rId31" Type="http://schemas.openxmlformats.org/officeDocument/2006/relationships/image" Target="../media/image22.png"/><Relationship Id="rId4" Type="http://schemas.openxmlformats.org/officeDocument/2006/relationships/slide" Target="slide2.xml"/><Relationship Id="rId9" Type="http://schemas.microsoft.com/office/2007/relationships/diagramDrawing" Target="../diagrams/drawing2.xml"/><Relationship Id="rId14" Type="http://schemas.openxmlformats.org/officeDocument/2006/relationships/slide" Target="slide16.xml"/><Relationship Id="rId22" Type="http://schemas.openxmlformats.org/officeDocument/2006/relationships/image" Target="../media/image21.jpeg"/><Relationship Id="rId27" Type="http://schemas.openxmlformats.org/officeDocument/2006/relationships/slide" Target="slide14.xml"/><Relationship Id="rId30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5.png"/><Relationship Id="rId3" Type="http://schemas.openxmlformats.org/officeDocument/2006/relationships/image" Target="../media/image31.png"/><Relationship Id="rId7" Type="http://schemas.openxmlformats.org/officeDocument/2006/relationships/slide" Target="slide2.xml"/><Relationship Id="rId12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33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32.png"/><Relationship Id="rId9" Type="http://schemas.openxmlformats.org/officeDocument/2006/relationships/diagramLayout" Target="../diagrams/layout3.xml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7.gif"/><Relationship Id="rId3" Type="http://schemas.openxmlformats.org/officeDocument/2006/relationships/image" Target="../media/image1.png"/><Relationship Id="rId21" Type="http://schemas.openxmlformats.org/officeDocument/2006/relationships/image" Target="../media/image22.png"/><Relationship Id="rId7" Type="http://schemas.openxmlformats.org/officeDocument/2006/relationships/diagramQuickStyle" Target="../diagrams/quickStyle4.xml"/><Relationship Id="rId12" Type="http://schemas.openxmlformats.org/officeDocument/2006/relationships/slide" Target="slide19.xml"/><Relationship Id="rId17" Type="http://schemas.openxmlformats.org/officeDocument/2006/relationships/image" Target="../media/image49.png"/><Relationship Id="rId25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44.png"/><Relationship Id="rId24" Type="http://schemas.openxmlformats.org/officeDocument/2006/relationships/image" Target="../media/image55.jpg"/><Relationship Id="rId5" Type="http://schemas.openxmlformats.org/officeDocument/2006/relationships/diagramData" Target="../diagrams/data4.xml"/><Relationship Id="rId15" Type="http://schemas.openxmlformats.org/officeDocument/2006/relationships/image" Target="../media/image47.png"/><Relationship Id="rId23" Type="http://schemas.openxmlformats.org/officeDocument/2006/relationships/image" Target="../media/image54.jpg"/><Relationship Id="rId28" Type="http://schemas.openxmlformats.org/officeDocument/2006/relationships/image" Target="../media/image59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31" Type="http://schemas.openxmlformats.org/officeDocument/2006/relationships/customXml" Target="../ink/ink3.xml"/><Relationship Id="rId4" Type="http://schemas.openxmlformats.org/officeDocument/2006/relationships/slide" Target="slide2.xml"/><Relationship Id="rId9" Type="http://schemas.microsoft.com/office/2007/relationships/diagramDrawing" Target="../diagrams/drawing4.xml"/><Relationship Id="rId14" Type="http://schemas.openxmlformats.org/officeDocument/2006/relationships/image" Target="../media/image46.jpeg"/><Relationship Id="rId22" Type="http://schemas.openxmlformats.org/officeDocument/2006/relationships/image" Target="../media/image53.jpeg"/><Relationship Id="rId27" Type="http://schemas.openxmlformats.org/officeDocument/2006/relationships/image" Target="../media/image58.jpeg"/><Relationship Id="rId30" Type="http://schemas.openxmlformats.org/officeDocument/2006/relationships/image" Target="../media/image61.png"/><Relationship Id="rId35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26" Type="http://schemas.openxmlformats.org/officeDocument/2006/relationships/image" Target="../media/image77.jpeg"/><Relationship Id="rId3" Type="http://schemas.openxmlformats.org/officeDocument/2006/relationships/slide" Target="slide2.xml"/><Relationship Id="rId21" Type="http://schemas.openxmlformats.org/officeDocument/2006/relationships/slide" Target="slide22.xml"/><Relationship Id="rId7" Type="http://schemas.openxmlformats.org/officeDocument/2006/relationships/customXml" Target="../ink/ink4.xml"/><Relationship Id="rId12" Type="http://schemas.openxmlformats.org/officeDocument/2006/relationships/image" Target="../media/image64.jpeg"/><Relationship Id="rId17" Type="http://schemas.openxmlformats.org/officeDocument/2006/relationships/image" Target="../media/image69.png"/><Relationship Id="rId25" Type="http://schemas.openxmlformats.org/officeDocument/2006/relationships/image" Target="../media/image76.jpeg"/><Relationship Id="rId2" Type="http://schemas.openxmlformats.org/officeDocument/2006/relationships/image" Target="../media/image1.png"/><Relationship Id="rId16" Type="http://schemas.openxmlformats.org/officeDocument/2006/relationships/image" Target="../media/image68.jpg"/><Relationship Id="rId20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3.jpeg"/><Relationship Id="rId24" Type="http://schemas.openxmlformats.org/officeDocument/2006/relationships/image" Target="../media/image75.jpeg"/><Relationship Id="rId5" Type="http://schemas.openxmlformats.org/officeDocument/2006/relationships/slide" Target="slide38.xml"/><Relationship Id="rId15" Type="http://schemas.openxmlformats.org/officeDocument/2006/relationships/image" Target="../media/image67.jpeg"/><Relationship Id="rId23" Type="http://schemas.openxmlformats.org/officeDocument/2006/relationships/image" Target="../media/image74.jpeg"/><Relationship Id="rId10" Type="http://schemas.openxmlformats.org/officeDocument/2006/relationships/slide" Target="slide21.xml"/><Relationship Id="rId19" Type="http://schemas.openxmlformats.org/officeDocument/2006/relationships/image" Target="../media/image71.jpeg"/><Relationship Id="rId4" Type="http://schemas.openxmlformats.org/officeDocument/2006/relationships/image" Target="../media/image62.jpeg"/><Relationship Id="rId9" Type="http://schemas.openxmlformats.org/officeDocument/2006/relationships/slide" Target="slide20.xml"/><Relationship Id="rId14" Type="http://schemas.openxmlformats.org/officeDocument/2006/relationships/image" Target="../media/image66.jpg"/><Relationship Id="rId22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23.xml"/><Relationship Id="rId12" Type="http://schemas.openxmlformats.org/officeDocument/2006/relationships/slide" Target="slide5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slide" Target="slide38.xml"/><Relationship Id="rId5" Type="http://schemas.openxmlformats.org/officeDocument/2006/relationships/slide" Target="slide10.xml"/><Relationship Id="rId10" Type="http://schemas.openxmlformats.org/officeDocument/2006/relationships/slide" Target="slide37.xml"/><Relationship Id="rId4" Type="http://schemas.openxmlformats.org/officeDocument/2006/relationships/slide" Target="slide4.xml"/><Relationship Id="rId9" Type="http://schemas.openxmlformats.org/officeDocument/2006/relationships/slide" Target="slide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22.pn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4.png"/><Relationship Id="rId5" Type="http://schemas.openxmlformats.org/officeDocument/2006/relationships/slide" Target="slide19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2.xml"/><Relationship Id="rId7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18.xml"/><Relationship Id="rId4" Type="http://schemas.openxmlformats.org/officeDocument/2006/relationships/slide" Target="slide52.xml"/><Relationship Id="rId9" Type="http://schemas.openxmlformats.org/officeDocument/2006/relationships/slide" Target="slide3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90.jpg"/><Relationship Id="rId3" Type="http://schemas.openxmlformats.org/officeDocument/2006/relationships/slide" Target="slide23.xml"/><Relationship Id="rId7" Type="http://schemas.openxmlformats.org/officeDocument/2006/relationships/diagramColors" Target="../diagrams/colors5.xml"/><Relationship Id="rId12" Type="http://schemas.openxmlformats.org/officeDocument/2006/relationships/image" Target="../media/image89.jpeg"/><Relationship Id="rId2" Type="http://schemas.openxmlformats.org/officeDocument/2006/relationships/image" Target="../media/image1.png"/><Relationship Id="rId16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88.jpeg"/><Relationship Id="rId5" Type="http://schemas.openxmlformats.org/officeDocument/2006/relationships/diagramLayout" Target="../diagrams/layout5.xml"/><Relationship Id="rId15" Type="http://schemas.openxmlformats.org/officeDocument/2006/relationships/image" Target="../media/image92.jpeg"/><Relationship Id="rId10" Type="http://schemas.openxmlformats.org/officeDocument/2006/relationships/image" Target="../media/image87.jpg"/><Relationship Id="rId4" Type="http://schemas.openxmlformats.org/officeDocument/2006/relationships/diagramData" Target="../diagrams/data5.xml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slide" Target="slide13.xml"/><Relationship Id="rId18" Type="http://schemas.openxmlformats.org/officeDocument/2006/relationships/slide" Target="slide31.xml"/><Relationship Id="rId3" Type="http://schemas.openxmlformats.org/officeDocument/2006/relationships/slide" Target="slide23.xml"/><Relationship Id="rId7" Type="http://schemas.openxmlformats.org/officeDocument/2006/relationships/slide" Target="slide28.xml"/><Relationship Id="rId12" Type="http://schemas.openxmlformats.org/officeDocument/2006/relationships/image" Target="../media/image102.jpeg"/><Relationship Id="rId17" Type="http://schemas.openxmlformats.org/officeDocument/2006/relationships/slide" Target="slide33.xml"/><Relationship Id="rId2" Type="http://schemas.openxmlformats.org/officeDocument/2006/relationships/image" Target="../media/image1.png"/><Relationship Id="rId16" Type="http://schemas.openxmlformats.org/officeDocument/2006/relationships/slide" Target="slide34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1.jpeg"/><Relationship Id="rId5" Type="http://schemas.openxmlformats.org/officeDocument/2006/relationships/slide" Target="slide27.xml"/><Relationship Id="rId15" Type="http://schemas.openxmlformats.org/officeDocument/2006/relationships/slide" Target="slide32.xml"/><Relationship Id="rId10" Type="http://schemas.openxmlformats.org/officeDocument/2006/relationships/image" Target="../media/image100.jpeg"/><Relationship Id="rId19" Type="http://schemas.openxmlformats.org/officeDocument/2006/relationships/slide" Target="slide29.xml"/><Relationship Id="rId4" Type="http://schemas.openxmlformats.org/officeDocument/2006/relationships/image" Target="../media/image96.jpeg"/><Relationship Id="rId9" Type="http://schemas.openxmlformats.org/officeDocument/2006/relationships/image" Target="../media/image99.jpeg"/><Relationship Id="rId1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slide" Target="slide26.xml"/><Relationship Id="rId7" Type="http://schemas.openxmlformats.org/officeDocument/2006/relationships/image" Target="../media/image10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22.png"/><Relationship Id="rId9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slide" Target="slide26.xml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slide" Target="slide26.xml"/><Relationship Id="rId7" Type="http://schemas.openxmlformats.org/officeDocument/2006/relationships/image" Target="../media/image1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9.jpeg"/><Relationship Id="rId3" Type="http://schemas.openxmlformats.org/officeDocument/2006/relationships/slide" Target="slide26.xml"/><Relationship Id="rId7" Type="http://schemas.openxmlformats.org/officeDocument/2006/relationships/image" Target="../media/image124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8.jpe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5.png"/><Relationship Id="rId9" Type="http://schemas.openxmlformats.org/officeDocument/2006/relationships/image" Target="../media/image126.png"/><Relationship Id="rId1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g"/><Relationship Id="rId3" Type="http://schemas.openxmlformats.org/officeDocument/2006/relationships/slide" Target="slide26.xml"/><Relationship Id="rId7" Type="http://schemas.openxmlformats.org/officeDocument/2006/relationships/image" Target="../media/image1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slide" Target="slide26.xml"/><Relationship Id="rId7" Type="http://schemas.openxmlformats.org/officeDocument/2006/relationships/image" Target="../media/image1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g"/><Relationship Id="rId4" Type="http://schemas.openxmlformats.org/officeDocument/2006/relationships/image" Target="../media/image13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39.png"/><Relationship Id="rId18" Type="http://schemas.openxmlformats.org/officeDocument/2006/relationships/image" Target="../media/image149.png"/><Relationship Id="rId3" Type="http://schemas.openxmlformats.org/officeDocument/2006/relationships/slide" Target="slide2.xml"/><Relationship Id="rId21" Type="http://schemas.openxmlformats.org/officeDocument/2006/relationships/image" Target="../media/image640.emf"/><Relationship Id="rId7" Type="http://schemas.openxmlformats.org/officeDocument/2006/relationships/image" Target="../media/image143.jpg"/><Relationship Id="rId12" Type="http://schemas.openxmlformats.org/officeDocument/2006/relationships/image" Target="../media/image146.jpeg"/><Relationship Id="rId17" Type="http://schemas.openxmlformats.org/officeDocument/2006/relationships/image" Target="../media/image62.emf"/><Relationship Id="rId2" Type="http://schemas.openxmlformats.org/officeDocument/2006/relationships/image" Target="../media/image1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g"/><Relationship Id="rId11" Type="http://schemas.openxmlformats.org/officeDocument/2006/relationships/image" Target="../media/image145.jpeg"/><Relationship Id="rId5" Type="http://schemas.openxmlformats.org/officeDocument/2006/relationships/image" Target="../media/image141.jpeg"/><Relationship Id="rId15" Type="http://schemas.openxmlformats.org/officeDocument/2006/relationships/image" Target="../media/image148.png"/><Relationship Id="rId10" Type="http://schemas.openxmlformats.org/officeDocument/2006/relationships/image" Target="../media/image144.png"/><Relationship Id="rId19" Type="http://schemas.openxmlformats.org/officeDocument/2006/relationships/customXml" Target="../ink/ink7.xml"/><Relationship Id="rId4" Type="http://schemas.openxmlformats.org/officeDocument/2006/relationships/image" Target="../media/image22.png"/><Relationship Id="rId9" Type="http://schemas.openxmlformats.org/officeDocument/2006/relationships/image" Target="../media/image56.emf"/><Relationship Id="rId14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7.jpe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slide" Target="slide2.xml"/><Relationship Id="rId4" Type="http://schemas.openxmlformats.org/officeDocument/2006/relationships/image" Target="../media/image8.png"/><Relationship Id="rId9" Type="http://schemas.openxmlformats.org/officeDocument/2006/relationships/image" Target="../media/image1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3.png"/><Relationship Id="rId7" Type="http://schemas.openxmlformats.org/officeDocument/2006/relationships/image" Target="../media/image1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54.png"/><Relationship Id="rId4" Type="http://schemas.openxmlformats.org/officeDocument/2006/relationships/slide" Target="slide2.xml"/><Relationship Id="rId9" Type="http://schemas.openxmlformats.org/officeDocument/2006/relationships/image" Target="../media/image1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2.xml"/><Relationship Id="rId7" Type="http://schemas.openxmlformats.org/officeDocument/2006/relationships/slide" Target="slid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slide" Target="slide45.xml"/><Relationship Id="rId4" Type="http://schemas.openxmlformats.org/officeDocument/2006/relationships/slide" Target="slide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slide" Target="slide44.xml"/><Relationship Id="rId4" Type="http://schemas.openxmlformats.org/officeDocument/2006/relationships/slide" Target="slide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44.xml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slide" Target="slide1.xml"/><Relationship Id="rId7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62.png"/><Relationship Id="rId5" Type="http://schemas.openxmlformats.org/officeDocument/2006/relationships/image" Target="../media/image160.png"/><Relationship Id="rId10" Type="http://schemas.openxmlformats.org/officeDocument/2006/relationships/image" Target="../media/image5.png"/><Relationship Id="rId4" Type="http://schemas.openxmlformats.org/officeDocument/2006/relationships/slide" Target="slide43.xml"/><Relationship Id="rId9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ocpol.ru/atlas/overviews/demography/index.shtml" TargetMode="External"/><Relationship Id="rId13" Type="http://schemas.openxmlformats.org/officeDocument/2006/relationships/hyperlink" Target="http://900igr.net/fotografii/geografija/Ulitsy-Murmanska/007-Ulitsa-Sedova.html" TargetMode="External"/><Relationship Id="rId18" Type="http://schemas.openxmlformats.org/officeDocument/2006/relationships/hyperlink" Target="http://kniyqyt.16mb.com/w/aviabileti-petrozavodsk-sankt-peterburg.html" TargetMode="External"/><Relationship Id="rId26" Type="http://schemas.openxmlformats.org/officeDocument/2006/relationships/hyperlink" Target="http://ddevunvar.16mb.com/b/aviabileti-stoimost-arhangelsk.html" TargetMode="External"/><Relationship Id="rId39" Type="http://schemas.openxmlformats.org/officeDocument/2006/relationships/hyperlink" Target="http://www.raut.ru/files/tato/gallery/sea/more16.jpg" TargetMode="External"/><Relationship Id="rId3" Type="http://schemas.openxmlformats.org/officeDocument/2006/relationships/slide" Target="slide52.xml"/><Relationship Id="rId21" Type="http://schemas.openxmlformats.org/officeDocument/2006/relationships/hyperlink" Target="http://bigkatalogfoto.ru/stranu-mira/russia/syktyvkar-foto/foto-1.html" TargetMode="External"/><Relationship Id="rId34" Type="http://schemas.openxmlformats.org/officeDocument/2006/relationships/hyperlink" Target="http://dn.ykt2.ru/dnevniki/data/users/10/10111/14af35.jpg" TargetMode="External"/><Relationship Id="rId7" Type="http://schemas.openxmlformats.org/officeDocument/2006/relationships/hyperlink" Target="http://www.elbrusoid.org/forum/archive/forum117/topic8058/" TargetMode="External"/><Relationship Id="rId12" Type="http://schemas.openxmlformats.org/officeDocument/2006/relationships/hyperlink" Target="http://transmap.ru/news/view/54048/" TargetMode="External"/><Relationship Id="rId17" Type="http://schemas.openxmlformats.org/officeDocument/2006/relationships/hyperlink" Target="http://www.nauka10.ru/goroda.html" TargetMode="External"/><Relationship Id="rId25" Type="http://schemas.openxmlformats.org/officeDocument/2006/relationships/hyperlink" Target="http://yurasik.vov.ru/page106.html" TargetMode="External"/><Relationship Id="rId33" Type="http://schemas.openxmlformats.org/officeDocument/2006/relationships/hyperlink" Target="http://www.kzgazeta.ru/news_img/ris_1650_729.jpg" TargetMode="External"/><Relationship Id="rId38" Type="http://schemas.openxmlformats.org/officeDocument/2006/relationships/hyperlink" Target="http://img-fotki.yandex.ru/get/4009/lar-yasinskaya.b/0_3360b_acb42591_XL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://www.industrialreviews.ru/photos/1999-09-19" TargetMode="External"/><Relationship Id="rId20" Type="http://schemas.openxmlformats.org/officeDocument/2006/relationships/hyperlink" Target="http://dfvgbhtccfkm.beon.ru/2.html" TargetMode="External"/><Relationship Id="rId29" Type="http://schemas.openxmlformats.org/officeDocument/2006/relationships/hyperlink" Target="http://travel.imhonet.ru/place/861477/based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tlas.socpol.ru/overviews/demography/index.shtml" TargetMode="External"/><Relationship Id="rId11" Type="http://schemas.openxmlformats.org/officeDocument/2006/relationships/hyperlink" Target="http://www.ruskerealie.zcu.cz/images/mapa-12.jpg" TargetMode="External"/><Relationship Id="rId24" Type="http://schemas.openxmlformats.org/officeDocument/2006/relationships/hyperlink" Target="http://www.tourister.ru/world/europe/russia/city/arkhangelsk/photoreps/452" TargetMode="External"/><Relationship Id="rId32" Type="http://schemas.openxmlformats.org/officeDocument/2006/relationships/hyperlink" Target="http://images.yandex.ru/yandsearch?p=3&amp;text" TargetMode="External"/><Relationship Id="rId37" Type="http://schemas.openxmlformats.org/officeDocument/2006/relationships/hyperlink" Target="http://www.fotodays.ru/download/3220-3/swamp_from_the_North" TargetMode="External"/><Relationship Id="rId5" Type="http://schemas.openxmlformats.org/officeDocument/2006/relationships/hyperlink" Target="http://ru.wikipedia.org/wiki/%D0%A4%D0%B0%D0%B9%D0%BB:Map_of_Russia_-_Northern_economic_region.svg" TargetMode="External"/><Relationship Id="rId15" Type="http://schemas.openxmlformats.org/officeDocument/2006/relationships/hyperlink" Target="http://www.ticketmonster.ru/photo/piz-4.JPG" TargetMode="External"/><Relationship Id="rId23" Type="http://schemas.openxmlformats.org/officeDocument/2006/relationships/hyperlink" Target="http://www.olx.ru/amazing-bed-and-breakfast-in-arkhangelsk-iid-182794430" TargetMode="External"/><Relationship Id="rId28" Type="http://schemas.openxmlformats.org/officeDocument/2006/relationships/hyperlink" Target="http://kreditnaya-karta-tinkoff.tk/bank-tinkoff-vologda.html" TargetMode="External"/><Relationship Id="rId36" Type="http://schemas.openxmlformats.org/officeDocument/2006/relationships/hyperlink" Target="http://gidepark.ru/upload/user/editor/315867438/images/49005.jpg" TargetMode="External"/><Relationship Id="rId10" Type="http://schemas.openxmlformats.org/officeDocument/2006/relationships/hyperlink" Target="http://www.travelshunters.ru/study-124-4.html" TargetMode="External"/><Relationship Id="rId19" Type="http://schemas.openxmlformats.org/officeDocument/2006/relationships/hyperlink" Target="http://www.avtoturistu.ru/tp/sight/full/RU01c0/" TargetMode="External"/><Relationship Id="rId31" Type="http://schemas.openxmlformats.org/officeDocument/2006/relationships/hyperlink" Target="http://images.yandex.ru/yandsearch?p=1&amp;text" TargetMode="External"/><Relationship Id="rId4" Type="http://schemas.openxmlformats.org/officeDocument/2006/relationships/hyperlink" Target="http://my-shop.ru/shop/books/358712.html" TargetMode="External"/><Relationship Id="rId9" Type="http://schemas.openxmlformats.org/officeDocument/2006/relationships/hyperlink" Target="http://www.gazeta.ru/infographics/science/Naselenie_Rossii.shtml" TargetMode="External"/><Relationship Id="rId14" Type="http://schemas.openxmlformats.org/officeDocument/2006/relationships/hyperlink" Target="http://www.smigf.ru/museum/mytown.html" TargetMode="External"/><Relationship Id="rId22" Type="http://schemas.openxmlformats.org/officeDocument/2006/relationships/hyperlink" Target="http://www.puteshestvie32.ru/goroda/cuktuvkar.html" TargetMode="External"/><Relationship Id="rId27" Type="http://schemas.openxmlformats.org/officeDocument/2006/relationships/hyperlink" Target="http://www.my-verf.ru/boats/lense.html" TargetMode="External"/><Relationship Id="rId30" Type="http://schemas.openxmlformats.org/officeDocument/2006/relationships/hyperlink" Target="http://www.arttomsk.net/vologda.html" TargetMode="External"/><Relationship Id="rId35" Type="http://schemas.openxmlformats.org/officeDocument/2006/relationships/hyperlink" Target="http://obzor.westsib.ru/_upload/image/news_2011/01/sosed1/tajmir.jpg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pbgu.ru/forums/uploads/post-22-1159719176.jpg" TargetMode="External"/><Relationship Id="rId13" Type="http://schemas.openxmlformats.org/officeDocument/2006/relationships/hyperlink" Target="http://www.lapland-nature.info/s/35.jpg" TargetMode="External"/><Relationship Id="rId18" Type="http://schemas.openxmlformats.org/officeDocument/2006/relationships/hyperlink" Target="http://komi.rgo.ru/files/2010/12/002.jpg" TargetMode="External"/><Relationship Id="rId26" Type="http://schemas.openxmlformats.org/officeDocument/2006/relationships/hyperlink" Target="http://www.krugosvet.ru/images/1007426_7426_101.jpg" TargetMode="External"/><Relationship Id="rId39" Type="http://schemas.openxmlformats.org/officeDocument/2006/relationships/hyperlink" Target="http://www.e1.ru/news/images/279/672/279672/takr.jpg" TargetMode="External"/><Relationship Id="rId3" Type="http://schemas.openxmlformats.org/officeDocument/2006/relationships/slide" Target="slide53.xml"/><Relationship Id="rId21" Type="http://schemas.openxmlformats.org/officeDocument/2006/relationships/hyperlink" Target="http://www.impression.cc/pic/178/402.jpg" TargetMode="External"/><Relationship Id="rId34" Type="http://schemas.openxmlformats.org/officeDocument/2006/relationships/hyperlink" Target="http://www.techstory.ru/Foto/14/tdt55a_site.jpg" TargetMode="External"/><Relationship Id="rId7" Type="http://schemas.openxmlformats.org/officeDocument/2006/relationships/hyperlink" Target="http://www.ticrk.ru/resources/8918-original.jpeg" TargetMode="External"/><Relationship Id="rId12" Type="http://schemas.openxmlformats.org/officeDocument/2006/relationships/hyperlink" Target="http://www.rusadventures.ru/upload_ctrl/showDBFile.aspx?FileID=37917" TargetMode="External"/><Relationship Id="rId17" Type="http://schemas.openxmlformats.org/officeDocument/2006/relationships/hyperlink" Target="http://www.visitkomi.ru/content/photos/29/img_9208.jpg" TargetMode="External"/><Relationship Id="rId25" Type="http://schemas.openxmlformats.org/officeDocument/2006/relationships/hyperlink" Target="http://img-2006-10.photosight.ru/02/1679519.jpg" TargetMode="External"/><Relationship Id="rId33" Type="http://schemas.openxmlformats.org/officeDocument/2006/relationships/hyperlink" Target="http://cs202.vkontakte.ru/u89661/24930548/x_db881570.jpg" TargetMode="External"/><Relationship Id="rId38" Type="http://schemas.openxmlformats.org/officeDocument/2006/relationships/hyperlink" Target="http://www.energyland.info/img/xin/201010/d2_1.jpg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://bms.24open.ru/images/498c32c788a1eec50341da36ef90dc93" TargetMode="External"/><Relationship Id="rId20" Type="http://schemas.openxmlformats.org/officeDocument/2006/relationships/hyperlink" Target="http://www.rvsspb.ru/photo/1260876122.jpg" TargetMode="External"/><Relationship Id="rId29" Type="http://schemas.openxmlformats.org/officeDocument/2006/relationships/hyperlink" Target="http://kirussa.narod.ru/img_0850a.jpg" TargetMode="External"/><Relationship Id="rId41" Type="http://schemas.openxmlformats.org/officeDocument/2006/relationships/hyperlink" Target="http://geobotany.narod.ru/kozh/j-64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neuroka.ru/okrmir_gallery.php?cat=1&amp;sub=3&amp;page=5" TargetMode="External"/><Relationship Id="rId11" Type="http://schemas.openxmlformats.org/officeDocument/2006/relationships/hyperlink" Target="http://fyodors.narod.ru/images/cosic.jpg" TargetMode="External"/><Relationship Id="rId24" Type="http://schemas.openxmlformats.org/officeDocument/2006/relationships/hyperlink" Target="http://sobory.ru/pic/06400/06410_20070430_040940.jpg" TargetMode="External"/><Relationship Id="rId32" Type="http://schemas.openxmlformats.org/officeDocument/2006/relationships/hyperlink" Target="http://www.profi-forex.org/system/news/A07-28_7.jpg" TargetMode="External"/><Relationship Id="rId37" Type="http://schemas.openxmlformats.org/officeDocument/2006/relationships/hyperlink" Target="http://smilaforum.org.ua/img/2010/5675_134229_1.jpg" TargetMode="External"/><Relationship Id="rId40" Type="http://schemas.openxmlformats.org/officeDocument/2006/relationships/hyperlink" Target="http://cache.daylife.com/imageserve/03sY9yM75SdUk/610x.jpg" TargetMode="External"/><Relationship Id="rId5" Type="http://schemas.openxmlformats.org/officeDocument/2006/relationships/hyperlink" Target="http://www.baby.ru/storage/8/3/f/a/488891.m.jpeg" TargetMode="External"/><Relationship Id="rId15" Type="http://schemas.openxmlformats.org/officeDocument/2006/relationships/hyperlink" Target="http://s017.radikal.ru/i443/1111/57/d409d2073c4e.jpg" TargetMode="External"/><Relationship Id="rId23" Type="http://schemas.openxmlformats.org/officeDocument/2006/relationships/hyperlink" Target="http://www.solnet.ee/sol/005/pic/ng/ru04.jpg%20&#1042;&#1077;&#1083;&#1080;&#1082;&#1080;&#1081;%20&#1059;&#1089;&#1090;&#1102;&#1075;.&#1056;&#1077;&#1079;&#1080;&#1076;&#1077;&#1085;&#1094;&#1080;&#1103;" TargetMode="External"/><Relationship Id="rId28" Type="http://schemas.openxmlformats.org/officeDocument/2006/relationships/hyperlink" Target="http://i009.radikal.ru/0907/8e/205ff7d869d6.jpg" TargetMode="External"/><Relationship Id="rId36" Type="http://schemas.openxmlformats.org/officeDocument/2006/relationships/hyperlink" Target="http://s49.radikal.ru/i126/1102/86/9ff842514fb7.jpg" TargetMode="External"/><Relationship Id="rId10" Type="http://schemas.openxmlformats.org/officeDocument/2006/relationships/hyperlink" Target="http://img0.liveinternet.ru/images/attach/b/3/20/646/20646936_1205796372_pechora_port.jpg" TargetMode="External"/><Relationship Id="rId19" Type="http://schemas.openxmlformats.org/officeDocument/2006/relationships/hyperlink" Target="http://www.votpusk.ru/gallery/large/13660.jpg" TargetMode="External"/><Relationship Id="rId31" Type="http://schemas.openxmlformats.org/officeDocument/2006/relationships/hyperlink" Target="http://www.ticrk.ru/resources/doc-6242-ph-gallery-6247-middle.jpg" TargetMode="External"/><Relationship Id="rId4" Type="http://schemas.openxmlformats.org/officeDocument/2006/relationships/hyperlink" Target="http://www.varvar.ru/arhiv/slovo/images/prirodnye-usloviya.jpg" TargetMode="External"/><Relationship Id="rId9" Type="http://schemas.openxmlformats.org/officeDocument/2006/relationships/hyperlink" Target="http://static.panoramio.com/photos/original/2241869.jpg" TargetMode="External"/><Relationship Id="rId14" Type="http://schemas.openxmlformats.org/officeDocument/2006/relationships/hyperlink" Target="http://ruzapovednik.narod.ru/gallery/5.jpg" TargetMode="External"/><Relationship Id="rId22" Type="http://schemas.openxmlformats.org/officeDocument/2006/relationships/hyperlink" Target="http://i050.radikal.ru/0806/32/818d5fcc3852.jpg" TargetMode="External"/><Relationship Id="rId27" Type="http://schemas.openxmlformats.org/officeDocument/2006/relationships/hyperlink" Target="http://akvarel.ru/img/cruise_foto/12_main_1962665.jpg" TargetMode="External"/><Relationship Id="rId30" Type="http://schemas.openxmlformats.org/officeDocument/2006/relationships/hyperlink" Target="http://www.ticrk.ru/resources/16722-original.jpeg" TargetMode="External"/><Relationship Id="rId35" Type="http://schemas.openxmlformats.org/officeDocument/2006/relationships/hyperlink" Target="http://img-fotki.yandex.ru/get/4713/81780238.41/0_5bffd_8387b74b_XL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img-fotki.yandex.ru/get/4425/4344965.78/0_7176e_5745e1bb_XL" TargetMode="External"/><Relationship Id="rId13" Type="http://schemas.openxmlformats.org/officeDocument/2006/relationships/hyperlink" Target="http://www.cpv.ru/cherepovets/images/severstal.jpg" TargetMode="External"/><Relationship Id="rId18" Type="http://schemas.openxmlformats.org/officeDocument/2006/relationships/hyperlink" Target="http://www.promvest.info/upload/iblock/ad2/zagot_les2.jpg" TargetMode="External"/><Relationship Id="rId26" Type="http://schemas.openxmlformats.org/officeDocument/2006/relationships/hyperlink" Target="http://www.hibiny.com/images/news/d910ced914cf0fe44d2ce4ec26b97674.jpg" TargetMode="External"/><Relationship Id="rId3" Type="http://schemas.openxmlformats.org/officeDocument/2006/relationships/slide" Target="slide1.xml"/><Relationship Id="rId21" Type="http://schemas.openxmlformats.org/officeDocument/2006/relationships/hyperlink" Target="http://www.scanfishphoto.com/bilder/store/11SildehovingVestfjord03a.jpg" TargetMode="External"/><Relationship Id="rId7" Type="http://schemas.openxmlformats.org/officeDocument/2006/relationships/hyperlink" Target="http://www.allross.ru/arh/images/arhangel/novodvinsk/full/Img_1026.jpg" TargetMode="External"/><Relationship Id="rId12" Type="http://schemas.openxmlformats.org/officeDocument/2006/relationships/hyperlink" Target="http://chemistry-chemists.com/N6_2011/U7/Apatyt.JPG" TargetMode="External"/><Relationship Id="rId17" Type="http://schemas.openxmlformats.org/officeDocument/2006/relationships/hyperlink" Target="http://fr.rian.ru/images/18651/00/186510048.jpg" TargetMode="External"/><Relationship Id="rId25" Type="http://schemas.openxmlformats.org/officeDocument/2006/relationships/hyperlink" Target="http://i.rdrom.ru/pubs/4483/15154/222175.jpg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://uralpress.ru/sites/default/files/imagecache/slide/photo/metallurgi.jpg" TargetMode="External"/><Relationship Id="rId20" Type="http://schemas.openxmlformats.org/officeDocument/2006/relationships/hyperlink" Target="http://www.autoopt.ru/upload/iblock/586/tlt-100a_06-11.jpg" TargetMode="External"/><Relationship Id="rId29" Type="http://schemas.openxmlformats.org/officeDocument/2006/relationships/hyperlink" Target="http://www.proshkolu.ru/content/media/pic/std/2000000/1555000/1554091-10e93fee1c246d7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webpark.ru/uploads52/080425/belomor_15.jpg" TargetMode="External"/><Relationship Id="rId11" Type="http://schemas.openxmlformats.org/officeDocument/2006/relationships/hyperlink" Target="http://photobucket.com/albums/p68/vaga_land/01_murmansk_vid_s_goreloi_gory_1918.jpg&#1052;&#1091;&#1088;&#1084;&#1072;&#1085;&#1089;&#1082;" TargetMode="External"/><Relationship Id="rId24" Type="http://schemas.openxmlformats.org/officeDocument/2006/relationships/hyperlink" Target="http://www.4turista.ru/files/imagecache/prev800/files/img_3435-01.jpg" TargetMode="External"/><Relationship Id="rId5" Type="http://schemas.openxmlformats.org/officeDocument/2006/relationships/hyperlink" Target="http://russia-norway.rosizo.ru/catalogue/articles/gtg_14.jpg" TargetMode="External"/><Relationship Id="rId15" Type="http://schemas.openxmlformats.org/officeDocument/2006/relationships/hyperlink" Target="http://img.lenta.ru/economy/2004/05/21/oil/picture.jpg" TargetMode="External"/><Relationship Id="rId23" Type="http://schemas.openxmlformats.org/officeDocument/2006/relationships/hyperlink" Target="http://stolica.onego.ru/resources/i120850-contentImage1_1-original.jpg" TargetMode="External"/><Relationship Id="rId28" Type="http://schemas.openxmlformats.org/officeDocument/2006/relationships/hyperlink" Target="http://www.profi-forex.org/system/news/1_7018.jpg" TargetMode="External"/><Relationship Id="rId10" Type="http://schemas.openxmlformats.org/officeDocument/2006/relationships/hyperlink" Target="http://www.cultinfo.ru/decor/material/krugi/img/2.jpg" TargetMode="External"/><Relationship Id="rId19" Type="http://schemas.openxmlformats.org/officeDocument/2006/relationships/hyperlink" Target="http://leroxx.ru/comp/23.jpg" TargetMode="External"/><Relationship Id="rId4" Type="http://schemas.openxmlformats.org/officeDocument/2006/relationships/hyperlink" Target="http://ru.wikipedia.org/wiki/%D0%A4%D0%B0%D0%B9%D0%BB:Rus-pomors.jpg" TargetMode="External"/><Relationship Id="rId9" Type="http://schemas.openxmlformats.org/officeDocument/2006/relationships/hyperlink" Target="http://www.maaam.ru/upload/blogs/9556ddd2533a16d057672df0ebfd5f95.jpg.jpg" TargetMode="External"/><Relationship Id="rId14" Type="http://schemas.openxmlformats.org/officeDocument/2006/relationships/hyperlink" Target="http://www.arhrem.ru/_nw/5/80765289.jpg" TargetMode="External"/><Relationship Id="rId22" Type="http://schemas.openxmlformats.org/officeDocument/2006/relationships/hyperlink" Target="http://dic.academic.ru/pictures/es/286520.jpg" TargetMode="External"/><Relationship Id="rId27" Type="http://schemas.openxmlformats.org/officeDocument/2006/relationships/hyperlink" Target="http://www.pomoyka.org/getpic.php?id=5568" TargetMode="External"/><Relationship Id="rId30" Type="http://schemas.openxmlformats.org/officeDocument/2006/relationships/hyperlink" Target="http://aromata.lt/img-prod/6089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30930"/>
            <a:ext cx="4464496" cy="2736304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971600" y="907600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Европейский Север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599" y="76603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География России</a:t>
            </a:r>
          </a:p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Экономические районы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237312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Преподаватель географии ФКГОУ Нахимовского военно-морское училища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40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г</a:t>
            </a:r>
            <a:r>
              <a:rPr lang="ru-RU" sz="140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Санкт-Петербурга  </a:t>
            </a:r>
            <a: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Кириченко Н.Н.</a:t>
            </a:r>
            <a:endParaRPr lang="ru-RU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33402309"/>
              </p:ext>
            </p:extLst>
          </p:nvPr>
        </p:nvGraphicFramePr>
        <p:xfrm>
          <a:off x="219488" y="4775212"/>
          <a:ext cx="8705024" cy="1368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Скругленный прямоугольник 1">
            <a:hlinkClick r:id="rId10" action="ppaction://hlinksldjump"/>
          </p:cNvPr>
          <p:cNvSpPr/>
          <p:nvPr/>
        </p:nvSpPr>
        <p:spPr>
          <a:xfrm>
            <a:off x="251520" y="5373216"/>
            <a:ext cx="1224136" cy="5040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hlinkClick r:id="rId11" action="ppaction://hlinksldjump"/>
          </p:cNvPr>
          <p:cNvSpPr/>
          <p:nvPr/>
        </p:nvSpPr>
        <p:spPr>
          <a:xfrm>
            <a:off x="1619672" y="5373216"/>
            <a:ext cx="1368152" cy="5040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hlinkClick r:id="rId12" action="ppaction://hlinksldjump"/>
          </p:cNvPr>
          <p:cNvSpPr/>
          <p:nvPr/>
        </p:nvSpPr>
        <p:spPr>
          <a:xfrm>
            <a:off x="3275856" y="5373216"/>
            <a:ext cx="1368152" cy="5040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hlinkClick r:id="rId13" action="ppaction://hlinksldjump"/>
          </p:cNvPr>
          <p:cNvSpPr/>
          <p:nvPr/>
        </p:nvSpPr>
        <p:spPr>
          <a:xfrm>
            <a:off x="4788024" y="5370594"/>
            <a:ext cx="1368152" cy="5040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>
            <a:hlinkClick r:id="rId14" action="ppaction://hlinksldjump"/>
          </p:cNvPr>
          <p:cNvSpPr/>
          <p:nvPr/>
        </p:nvSpPr>
        <p:spPr>
          <a:xfrm>
            <a:off x="6372200" y="5373216"/>
            <a:ext cx="1368152" cy="5040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rId15" action="ppaction://hlinksldjump"/>
          </p:cNvPr>
          <p:cNvSpPr/>
          <p:nvPr/>
        </p:nvSpPr>
        <p:spPr>
          <a:xfrm>
            <a:off x="7884368" y="5373216"/>
            <a:ext cx="1080120" cy="5040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" action="ppaction://hlinkshowjump?jump=endshow"/>
          </p:cNvPr>
          <p:cNvSpPr/>
          <p:nvPr/>
        </p:nvSpPr>
        <p:spPr>
          <a:xfrm>
            <a:off x="179512" y="6237312"/>
            <a:ext cx="1008112" cy="400110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Выход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hlinkClick r:id="" action="ppaction://noaction"/>
          </p:cNvPr>
          <p:cNvSpPr/>
          <p:nvPr/>
        </p:nvSpPr>
        <p:spPr>
          <a:xfrm>
            <a:off x="7596336" y="6237312"/>
            <a:ext cx="1369558" cy="400110"/>
          </a:xfrm>
          <a:prstGeom prst="rect">
            <a:avLst/>
          </a:prstGeom>
          <a:solidFill>
            <a:schemeClr val="accent2">
              <a:alpha val="0"/>
            </a:schemeClr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Навигация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>
            <a:hlinkClick r:id="rId16" action="ppaction://hlinksldjump"/>
          </p:cNvPr>
          <p:cNvSpPr/>
          <p:nvPr/>
        </p:nvSpPr>
        <p:spPr>
          <a:xfrm>
            <a:off x="7596336" y="6237312"/>
            <a:ext cx="1471208" cy="4001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9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4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17637472"/>
              </p:ext>
            </p:extLst>
          </p:nvPr>
        </p:nvGraphicFramePr>
        <p:xfrm>
          <a:off x="178201" y="692696"/>
          <a:ext cx="2953639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5882"/>
            <a:ext cx="8712968" cy="550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Население района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8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5822832"/>
              </p:ext>
            </p:extLst>
          </p:nvPr>
        </p:nvGraphicFramePr>
        <p:xfrm>
          <a:off x="3275856" y="708891"/>
          <a:ext cx="5688632" cy="563698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213516"/>
                <a:gridCol w="1128554"/>
                <a:gridCol w="1163459"/>
                <a:gridCol w="1183103"/>
              </a:tblGrid>
              <a:tr h="41787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Район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Население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/2008 год/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73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Всего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тыс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чел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ородско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тыс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чел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Доля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городского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населения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9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Северный район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5005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3808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76,1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674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Республика Карелия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691</a:t>
                      </a:r>
                      <a:endParaRPr lang="ru-RU" sz="20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525</a:t>
                      </a:r>
                      <a:endParaRPr lang="ru-RU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76,1</a:t>
                      </a:r>
                      <a:endParaRPr lang="ru-RU" sz="20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0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Республика Коми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968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75,7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674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Архангельская область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в том числе: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Ненецкий АО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1272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64,6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674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Вологодская область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1223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838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68,6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674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Мурманская область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776,9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91,3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4" name="Группа 13"/>
          <p:cNvGrpSpPr/>
          <p:nvPr/>
        </p:nvGrpSpPr>
        <p:grpSpPr>
          <a:xfrm>
            <a:off x="3275856" y="681017"/>
            <a:ext cx="5688632" cy="5242109"/>
            <a:chOff x="3275856" y="681017"/>
            <a:chExt cx="5688632" cy="5242109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3459088" y="681017"/>
              <a:ext cx="5322168" cy="3533949"/>
              <a:chOff x="3059832" y="1119187"/>
              <a:chExt cx="5322168" cy="3533949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9832" y="1119187"/>
                <a:ext cx="5322168" cy="353394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  <p:sp>
            <p:nvSpPr>
              <p:cNvPr id="10" name="Полилиния 9"/>
              <p:cNvSpPr/>
              <p:nvPr/>
            </p:nvSpPr>
            <p:spPr>
              <a:xfrm>
                <a:off x="3719416" y="2114550"/>
                <a:ext cx="1224097" cy="1105331"/>
              </a:xfrm>
              <a:custGeom>
                <a:avLst/>
                <a:gdLst>
                  <a:gd name="connsiteX0" fmla="*/ 1224059 w 1224097"/>
                  <a:gd name="connsiteY0" fmla="*/ 604838 h 1105331"/>
                  <a:gd name="connsiteX1" fmla="*/ 1224059 w 1224097"/>
                  <a:gd name="connsiteY1" fmla="*/ 604838 h 1105331"/>
                  <a:gd name="connsiteX2" fmla="*/ 1171672 w 1224097"/>
                  <a:gd name="connsiteY2" fmla="*/ 552450 h 1105331"/>
                  <a:gd name="connsiteX3" fmla="*/ 1157384 w 1224097"/>
                  <a:gd name="connsiteY3" fmla="*/ 538163 h 1105331"/>
                  <a:gd name="connsiteX4" fmla="*/ 1138334 w 1224097"/>
                  <a:gd name="connsiteY4" fmla="*/ 542925 h 1105331"/>
                  <a:gd name="connsiteX5" fmla="*/ 1133572 w 1224097"/>
                  <a:gd name="connsiteY5" fmla="*/ 561975 h 1105331"/>
                  <a:gd name="connsiteX6" fmla="*/ 1124047 w 1224097"/>
                  <a:gd name="connsiteY6" fmla="*/ 576263 h 1105331"/>
                  <a:gd name="connsiteX7" fmla="*/ 1095472 w 1224097"/>
                  <a:gd name="connsiteY7" fmla="*/ 595313 h 1105331"/>
                  <a:gd name="connsiteX8" fmla="*/ 1081184 w 1224097"/>
                  <a:gd name="connsiteY8" fmla="*/ 585788 h 1105331"/>
                  <a:gd name="connsiteX9" fmla="*/ 1071659 w 1224097"/>
                  <a:gd name="connsiteY9" fmla="*/ 566738 h 1105331"/>
                  <a:gd name="connsiteX10" fmla="*/ 1019272 w 1224097"/>
                  <a:gd name="connsiteY10" fmla="*/ 561975 h 1105331"/>
                  <a:gd name="connsiteX11" fmla="*/ 1000222 w 1224097"/>
                  <a:gd name="connsiteY11" fmla="*/ 557213 h 1105331"/>
                  <a:gd name="connsiteX12" fmla="*/ 919259 w 1224097"/>
                  <a:gd name="connsiteY12" fmla="*/ 561975 h 1105331"/>
                  <a:gd name="connsiteX13" fmla="*/ 909734 w 1224097"/>
                  <a:gd name="connsiteY13" fmla="*/ 542925 h 1105331"/>
                  <a:gd name="connsiteX14" fmla="*/ 924022 w 1224097"/>
                  <a:gd name="connsiteY14" fmla="*/ 533400 h 1105331"/>
                  <a:gd name="connsiteX15" fmla="*/ 943072 w 1224097"/>
                  <a:gd name="connsiteY15" fmla="*/ 528638 h 1105331"/>
                  <a:gd name="connsiteX16" fmla="*/ 947834 w 1224097"/>
                  <a:gd name="connsiteY16" fmla="*/ 514350 h 1105331"/>
                  <a:gd name="connsiteX17" fmla="*/ 747809 w 1224097"/>
                  <a:gd name="connsiteY17" fmla="*/ 500063 h 1105331"/>
                  <a:gd name="connsiteX18" fmla="*/ 733522 w 1224097"/>
                  <a:gd name="connsiteY18" fmla="*/ 514350 h 1105331"/>
                  <a:gd name="connsiteX19" fmla="*/ 719234 w 1224097"/>
                  <a:gd name="connsiteY19" fmla="*/ 519113 h 1105331"/>
                  <a:gd name="connsiteX20" fmla="*/ 685897 w 1224097"/>
                  <a:gd name="connsiteY20" fmla="*/ 514350 h 1105331"/>
                  <a:gd name="connsiteX21" fmla="*/ 671609 w 1224097"/>
                  <a:gd name="connsiteY21" fmla="*/ 485775 h 1105331"/>
                  <a:gd name="connsiteX22" fmla="*/ 676372 w 1224097"/>
                  <a:gd name="connsiteY22" fmla="*/ 457200 h 1105331"/>
                  <a:gd name="connsiteX23" fmla="*/ 719234 w 1224097"/>
                  <a:gd name="connsiteY23" fmla="*/ 452438 h 1105331"/>
                  <a:gd name="connsiteX24" fmla="*/ 733522 w 1224097"/>
                  <a:gd name="connsiteY24" fmla="*/ 442913 h 1105331"/>
                  <a:gd name="connsiteX25" fmla="*/ 733522 w 1224097"/>
                  <a:gd name="connsiteY25" fmla="*/ 385763 h 1105331"/>
                  <a:gd name="connsiteX26" fmla="*/ 723997 w 1224097"/>
                  <a:gd name="connsiteY26" fmla="*/ 371475 h 1105331"/>
                  <a:gd name="connsiteX27" fmla="*/ 709709 w 1224097"/>
                  <a:gd name="connsiteY27" fmla="*/ 366713 h 1105331"/>
                  <a:gd name="connsiteX28" fmla="*/ 676372 w 1224097"/>
                  <a:gd name="connsiteY28" fmla="*/ 409575 h 1105331"/>
                  <a:gd name="connsiteX29" fmla="*/ 647797 w 1224097"/>
                  <a:gd name="connsiteY29" fmla="*/ 428625 h 1105331"/>
                  <a:gd name="connsiteX30" fmla="*/ 638272 w 1224097"/>
                  <a:gd name="connsiteY30" fmla="*/ 476250 h 1105331"/>
                  <a:gd name="connsiteX31" fmla="*/ 628747 w 1224097"/>
                  <a:gd name="connsiteY31" fmla="*/ 490538 h 1105331"/>
                  <a:gd name="connsiteX32" fmla="*/ 614459 w 1224097"/>
                  <a:gd name="connsiteY32" fmla="*/ 504825 h 1105331"/>
                  <a:gd name="connsiteX33" fmla="*/ 585884 w 1224097"/>
                  <a:gd name="connsiteY33" fmla="*/ 500063 h 1105331"/>
                  <a:gd name="connsiteX34" fmla="*/ 576359 w 1224097"/>
                  <a:gd name="connsiteY34" fmla="*/ 481013 h 1105331"/>
                  <a:gd name="connsiteX35" fmla="*/ 562072 w 1224097"/>
                  <a:gd name="connsiteY35" fmla="*/ 476250 h 1105331"/>
                  <a:gd name="connsiteX36" fmla="*/ 533497 w 1224097"/>
                  <a:gd name="connsiteY36" fmla="*/ 461963 h 1105331"/>
                  <a:gd name="connsiteX37" fmla="*/ 457297 w 1224097"/>
                  <a:gd name="connsiteY37" fmla="*/ 476250 h 1105331"/>
                  <a:gd name="connsiteX38" fmla="*/ 447772 w 1224097"/>
                  <a:gd name="connsiteY38" fmla="*/ 490538 h 1105331"/>
                  <a:gd name="connsiteX39" fmla="*/ 443009 w 1224097"/>
                  <a:gd name="connsiteY39" fmla="*/ 514350 h 1105331"/>
                  <a:gd name="connsiteX40" fmla="*/ 409672 w 1224097"/>
                  <a:gd name="connsiteY40" fmla="*/ 495300 h 1105331"/>
                  <a:gd name="connsiteX41" fmla="*/ 400147 w 1224097"/>
                  <a:gd name="connsiteY41" fmla="*/ 461963 h 1105331"/>
                  <a:gd name="connsiteX42" fmla="*/ 395384 w 1224097"/>
                  <a:gd name="connsiteY42" fmla="*/ 447675 h 1105331"/>
                  <a:gd name="connsiteX43" fmla="*/ 385859 w 1224097"/>
                  <a:gd name="connsiteY43" fmla="*/ 433388 h 1105331"/>
                  <a:gd name="connsiteX44" fmla="*/ 371572 w 1224097"/>
                  <a:gd name="connsiteY44" fmla="*/ 428625 h 1105331"/>
                  <a:gd name="connsiteX45" fmla="*/ 357284 w 1224097"/>
                  <a:gd name="connsiteY45" fmla="*/ 433388 h 1105331"/>
                  <a:gd name="connsiteX46" fmla="*/ 352522 w 1224097"/>
                  <a:gd name="connsiteY46" fmla="*/ 447675 h 1105331"/>
                  <a:gd name="connsiteX47" fmla="*/ 347759 w 1224097"/>
                  <a:gd name="connsiteY47" fmla="*/ 500063 h 1105331"/>
                  <a:gd name="connsiteX48" fmla="*/ 319184 w 1224097"/>
                  <a:gd name="connsiteY48" fmla="*/ 509588 h 1105331"/>
                  <a:gd name="connsiteX49" fmla="*/ 290609 w 1224097"/>
                  <a:gd name="connsiteY49" fmla="*/ 476250 h 1105331"/>
                  <a:gd name="connsiteX50" fmla="*/ 285847 w 1224097"/>
                  <a:gd name="connsiteY50" fmla="*/ 461963 h 1105331"/>
                  <a:gd name="connsiteX51" fmla="*/ 295372 w 1224097"/>
                  <a:gd name="connsiteY51" fmla="*/ 409575 h 1105331"/>
                  <a:gd name="connsiteX52" fmla="*/ 300134 w 1224097"/>
                  <a:gd name="connsiteY52" fmla="*/ 400050 h 1105331"/>
                  <a:gd name="connsiteX53" fmla="*/ 300134 w 1224097"/>
                  <a:gd name="connsiteY53" fmla="*/ 414338 h 1105331"/>
                  <a:gd name="connsiteX54" fmla="*/ 323947 w 1224097"/>
                  <a:gd name="connsiteY54" fmla="*/ 361950 h 1105331"/>
                  <a:gd name="connsiteX55" fmla="*/ 352522 w 1224097"/>
                  <a:gd name="connsiteY55" fmla="*/ 333375 h 1105331"/>
                  <a:gd name="connsiteX56" fmla="*/ 366809 w 1224097"/>
                  <a:gd name="connsiteY56" fmla="*/ 223838 h 1105331"/>
                  <a:gd name="connsiteX57" fmla="*/ 376334 w 1224097"/>
                  <a:gd name="connsiteY57" fmla="*/ 209550 h 1105331"/>
                  <a:gd name="connsiteX58" fmla="*/ 395384 w 1224097"/>
                  <a:gd name="connsiteY58" fmla="*/ 271463 h 1105331"/>
                  <a:gd name="connsiteX59" fmla="*/ 400147 w 1224097"/>
                  <a:gd name="connsiteY59" fmla="*/ 285750 h 1105331"/>
                  <a:gd name="connsiteX60" fmla="*/ 419197 w 1224097"/>
                  <a:gd name="connsiteY60" fmla="*/ 333375 h 1105331"/>
                  <a:gd name="connsiteX61" fmla="*/ 433484 w 1224097"/>
                  <a:gd name="connsiteY61" fmla="*/ 342900 h 1105331"/>
                  <a:gd name="connsiteX62" fmla="*/ 466822 w 1224097"/>
                  <a:gd name="connsiteY62" fmla="*/ 381000 h 1105331"/>
                  <a:gd name="connsiteX63" fmla="*/ 495397 w 1224097"/>
                  <a:gd name="connsiteY63" fmla="*/ 400050 h 1105331"/>
                  <a:gd name="connsiteX64" fmla="*/ 547784 w 1224097"/>
                  <a:gd name="connsiteY64" fmla="*/ 404813 h 1105331"/>
                  <a:gd name="connsiteX65" fmla="*/ 552547 w 1224097"/>
                  <a:gd name="connsiteY65" fmla="*/ 390525 h 1105331"/>
                  <a:gd name="connsiteX66" fmla="*/ 566834 w 1224097"/>
                  <a:gd name="connsiteY66" fmla="*/ 381000 h 1105331"/>
                  <a:gd name="connsiteX67" fmla="*/ 576359 w 1224097"/>
                  <a:gd name="connsiteY67" fmla="*/ 361950 h 1105331"/>
                  <a:gd name="connsiteX68" fmla="*/ 585884 w 1224097"/>
                  <a:gd name="connsiteY68" fmla="*/ 328613 h 1105331"/>
                  <a:gd name="connsiteX69" fmla="*/ 581122 w 1224097"/>
                  <a:gd name="connsiteY69" fmla="*/ 295275 h 1105331"/>
                  <a:gd name="connsiteX70" fmla="*/ 576359 w 1224097"/>
                  <a:gd name="connsiteY70" fmla="*/ 271463 h 1105331"/>
                  <a:gd name="connsiteX71" fmla="*/ 566834 w 1224097"/>
                  <a:gd name="connsiteY71" fmla="*/ 180975 h 1105331"/>
                  <a:gd name="connsiteX72" fmla="*/ 557309 w 1224097"/>
                  <a:gd name="connsiteY72" fmla="*/ 152400 h 1105331"/>
                  <a:gd name="connsiteX73" fmla="*/ 552547 w 1224097"/>
                  <a:gd name="connsiteY73" fmla="*/ 138113 h 1105331"/>
                  <a:gd name="connsiteX74" fmla="*/ 533497 w 1224097"/>
                  <a:gd name="connsiteY74" fmla="*/ 109538 h 1105331"/>
                  <a:gd name="connsiteX75" fmla="*/ 523972 w 1224097"/>
                  <a:gd name="connsiteY75" fmla="*/ 95250 h 1105331"/>
                  <a:gd name="connsiteX76" fmla="*/ 533497 w 1224097"/>
                  <a:gd name="connsiteY76" fmla="*/ 57150 h 1105331"/>
                  <a:gd name="connsiteX77" fmla="*/ 543022 w 1224097"/>
                  <a:gd name="connsiteY77" fmla="*/ 42863 h 1105331"/>
                  <a:gd name="connsiteX78" fmla="*/ 538259 w 1224097"/>
                  <a:gd name="connsiteY78" fmla="*/ 23813 h 1105331"/>
                  <a:gd name="connsiteX79" fmla="*/ 519209 w 1224097"/>
                  <a:gd name="connsiteY79" fmla="*/ 14288 h 1105331"/>
                  <a:gd name="connsiteX80" fmla="*/ 476347 w 1224097"/>
                  <a:gd name="connsiteY80" fmla="*/ 0 h 1105331"/>
                  <a:gd name="connsiteX81" fmla="*/ 423959 w 1224097"/>
                  <a:gd name="connsiteY81" fmla="*/ 9525 h 1105331"/>
                  <a:gd name="connsiteX82" fmla="*/ 395384 w 1224097"/>
                  <a:gd name="connsiteY82" fmla="*/ 28575 h 1105331"/>
                  <a:gd name="connsiteX83" fmla="*/ 376334 w 1224097"/>
                  <a:gd name="connsiteY83" fmla="*/ 57150 h 1105331"/>
                  <a:gd name="connsiteX84" fmla="*/ 371572 w 1224097"/>
                  <a:gd name="connsiteY84" fmla="*/ 71438 h 1105331"/>
                  <a:gd name="connsiteX85" fmla="*/ 362047 w 1224097"/>
                  <a:gd name="connsiteY85" fmla="*/ 85725 h 1105331"/>
                  <a:gd name="connsiteX86" fmla="*/ 357284 w 1224097"/>
                  <a:gd name="connsiteY86" fmla="*/ 119063 h 1105331"/>
                  <a:gd name="connsiteX87" fmla="*/ 333472 w 1224097"/>
                  <a:gd name="connsiteY87" fmla="*/ 123825 h 1105331"/>
                  <a:gd name="connsiteX88" fmla="*/ 319184 w 1224097"/>
                  <a:gd name="connsiteY88" fmla="*/ 128588 h 1105331"/>
                  <a:gd name="connsiteX89" fmla="*/ 300134 w 1224097"/>
                  <a:gd name="connsiteY89" fmla="*/ 157163 h 1105331"/>
                  <a:gd name="connsiteX90" fmla="*/ 285847 w 1224097"/>
                  <a:gd name="connsiteY90" fmla="*/ 185738 h 1105331"/>
                  <a:gd name="connsiteX91" fmla="*/ 271559 w 1224097"/>
                  <a:gd name="connsiteY91" fmla="*/ 195263 h 1105331"/>
                  <a:gd name="connsiteX92" fmla="*/ 247747 w 1224097"/>
                  <a:gd name="connsiteY92" fmla="*/ 214313 h 1105331"/>
                  <a:gd name="connsiteX93" fmla="*/ 219172 w 1224097"/>
                  <a:gd name="connsiteY93" fmla="*/ 233363 h 1105331"/>
                  <a:gd name="connsiteX94" fmla="*/ 200122 w 1224097"/>
                  <a:gd name="connsiteY94" fmla="*/ 242888 h 1105331"/>
                  <a:gd name="connsiteX95" fmla="*/ 195359 w 1224097"/>
                  <a:gd name="connsiteY95" fmla="*/ 257175 h 1105331"/>
                  <a:gd name="connsiteX96" fmla="*/ 190597 w 1224097"/>
                  <a:gd name="connsiteY96" fmla="*/ 300038 h 1105331"/>
                  <a:gd name="connsiteX97" fmla="*/ 162022 w 1224097"/>
                  <a:gd name="connsiteY97" fmla="*/ 314325 h 1105331"/>
                  <a:gd name="connsiteX98" fmla="*/ 142972 w 1224097"/>
                  <a:gd name="connsiteY98" fmla="*/ 371475 h 1105331"/>
                  <a:gd name="connsiteX99" fmla="*/ 128684 w 1224097"/>
                  <a:gd name="connsiteY99" fmla="*/ 385763 h 1105331"/>
                  <a:gd name="connsiteX100" fmla="*/ 104872 w 1224097"/>
                  <a:gd name="connsiteY100" fmla="*/ 404813 h 1105331"/>
                  <a:gd name="connsiteX101" fmla="*/ 14384 w 1224097"/>
                  <a:gd name="connsiteY101" fmla="*/ 423863 h 1105331"/>
                  <a:gd name="connsiteX102" fmla="*/ 4859 w 1224097"/>
                  <a:gd name="connsiteY102" fmla="*/ 438150 h 1105331"/>
                  <a:gd name="connsiteX103" fmla="*/ 4859 w 1224097"/>
                  <a:gd name="connsiteY103" fmla="*/ 471488 h 1105331"/>
                  <a:gd name="connsiteX104" fmla="*/ 14384 w 1224097"/>
                  <a:gd name="connsiteY104" fmla="*/ 500063 h 1105331"/>
                  <a:gd name="connsiteX105" fmla="*/ 19147 w 1224097"/>
                  <a:gd name="connsiteY105" fmla="*/ 538163 h 1105331"/>
                  <a:gd name="connsiteX106" fmla="*/ 23909 w 1224097"/>
                  <a:gd name="connsiteY106" fmla="*/ 552450 h 1105331"/>
                  <a:gd name="connsiteX107" fmla="*/ 114397 w 1224097"/>
                  <a:gd name="connsiteY107" fmla="*/ 585788 h 1105331"/>
                  <a:gd name="connsiteX108" fmla="*/ 128684 w 1224097"/>
                  <a:gd name="connsiteY108" fmla="*/ 600075 h 1105331"/>
                  <a:gd name="connsiteX109" fmla="*/ 142972 w 1224097"/>
                  <a:gd name="connsiteY109" fmla="*/ 628650 h 1105331"/>
                  <a:gd name="connsiteX110" fmla="*/ 157259 w 1224097"/>
                  <a:gd name="connsiteY110" fmla="*/ 633413 h 1105331"/>
                  <a:gd name="connsiteX111" fmla="*/ 104872 w 1224097"/>
                  <a:gd name="connsiteY111" fmla="*/ 642938 h 1105331"/>
                  <a:gd name="connsiteX112" fmla="*/ 81059 w 1224097"/>
                  <a:gd name="connsiteY112" fmla="*/ 666750 h 1105331"/>
                  <a:gd name="connsiteX113" fmla="*/ 66772 w 1224097"/>
                  <a:gd name="connsiteY113" fmla="*/ 681038 h 1105331"/>
                  <a:gd name="connsiteX114" fmla="*/ 62009 w 1224097"/>
                  <a:gd name="connsiteY114" fmla="*/ 695325 h 1105331"/>
                  <a:gd name="connsiteX115" fmla="*/ 42959 w 1224097"/>
                  <a:gd name="connsiteY115" fmla="*/ 728663 h 1105331"/>
                  <a:gd name="connsiteX116" fmla="*/ 38197 w 1224097"/>
                  <a:gd name="connsiteY116" fmla="*/ 742950 h 1105331"/>
                  <a:gd name="connsiteX117" fmla="*/ 9622 w 1224097"/>
                  <a:gd name="connsiteY117" fmla="*/ 757238 h 1105331"/>
                  <a:gd name="connsiteX118" fmla="*/ 28672 w 1224097"/>
                  <a:gd name="connsiteY118" fmla="*/ 795338 h 1105331"/>
                  <a:gd name="connsiteX119" fmla="*/ 38197 w 1224097"/>
                  <a:gd name="connsiteY119" fmla="*/ 809625 h 1105331"/>
                  <a:gd name="connsiteX120" fmla="*/ 52484 w 1224097"/>
                  <a:gd name="connsiteY120" fmla="*/ 814388 h 1105331"/>
                  <a:gd name="connsiteX121" fmla="*/ 66772 w 1224097"/>
                  <a:gd name="connsiteY121" fmla="*/ 823913 h 1105331"/>
                  <a:gd name="connsiteX122" fmla="*/ 76297 w 1224097"/>
                  <a:gd name="connsiteY122" fmla="*/ 852488 h 1105331"/>
                  <a:gd name="connsiteX123" fmla="*/ 109634 w 1224097"/>
                  <a:gd name="connsiteY123" fmla="*/ 871538 h 1105331"/>
                  <a:gd name="connsiteX124" fmla="*/ 119159 w 1224097"/>
                  <a:gd name="connsiteY124" fmla="*/ 885825 h 1105331"/>
                  <a:gd name="connsiteX125" fmla="*/ 133447 w 1224097"/>
                  <a:gd name="connsiteY125" fmla="*/ 895350 h 1105331"/>
                  <a:gd name="connsiteX126" fmla="*/ 138209 w 1224097"/>
                  <a:gd name="connsiteY126" fmla="*/ 933450 h 1105331"/>
                  <a:gd name="connsiteX127" fmla="*/ 142972 w 1224097"/>
                  <a:gd name="connsiteY127" fmla="*/ 952500 h 1105331"/>
                  <a:gd name="connsiteX128" fmla="*/ 157259 w 1224097"/>
                  <a:gd name="connsiteY128" fmla="*/ 962025 h 1105331"/>
                  <a:gd name="connsiteX129" fmla="*/ 162022 w 1224097"/>
                  <a:gd name="connsiteY129" fmla="*/ 947738 h 1105331"/>
                  <a:gd name="connsiteX130" fmla="*/ 209647 w 1224097"/>
                  <a:gd name="connsiteY130" fmla="*/ 933450 h 1105331"/>
                  <a:gd name="connsiteX131" fmla="*/ 242984 w 1224097"/>
                  <a:gd name="connsiteY131" fmla="*/ 947738 h 1105331"/>
                  <a:gd name="connsiteX132" fmla="*/ 285847 w 1224097"/>
                  <a:gd name="connsiteY132" fmla="*/ 981075 h 1105331"/>
                  <a:gd name="connsiteX133" fmla="*/ 314422 w 1224097"/>
                  <a:gd name="connsiteY133" fmla="*/ 1004888 h 1105331"/>
                  <a:gd name="connsiteX134" fmla="*/ 347759 w 1224097"/>
                  <a:gd name="connsiteY134" fmla="*/ 1009650 h 1105331"/>
                  <a:gd name="connsiteX135" fmla="*/ 362047 w 1224097"/>
                  <a:gd name="connsiteY135" fmla="*/ 1014413 h 1105331"/>
                  <a:gd name="connsiteX136" fmla="*/ 400147 w 1224097"/>
                  <a:gd name="connsiteY136" fmla="*/ 1004888 h 1105331"/>
                  <a:gd name="connsiteX137" fmla="*/ 404909 w 1224097"/>
                  <a:gd name="connsiteY137" fmla="*/ 985838 h 1105331"/>
                  <a:gd name="connsiteX138" fmla="*/ 419197 w 1224097"/>
                  <a:gd name="connsiteY138" fmla="*/ 938213 h 1105331"/>
                  <a:gd name="connsiteX139" fmla="*/ 452534 w 1224097"/>
                  <a:gd name="connsiteY139" fmla="*/ 942975 h 1105331"/>
                  <a:gd name="connsiteX140" fmla="*/ 457297 w 1224097"/>
                  <a:gd name="connsiteY140" fmla="*/ 962025 h 1105331"/>
                  <a:gd name="connsiteX141" fmla="*/ 452534 w 1224097"/>
                  <a:gd name="connsiteY141" fmla="*/ 1004888 h 1105331"/>
                  <a:gd name="connsiteX142" fmla="*/ 447772 w 1224097"/>
                  <a:gd name="connsiteY142" fmla="*/ 1019175 h 1105331"/>
                  <a:gd name="connsiteX143" fmla="*/ 443009 w 1224097"/>
                  <a:gd name="connsiteY143" fmla="*/ 1038225 h 1105331"/>
                  <a:gd name="connsiteX144" fmla="*/ 457297 w 1224097"/>
                  <a:gd name="connsiteY144" fmla="*/ 1081088 h 1105331"/>
                  <a:gd name="connsiteX145" fmla="*/ 471584 w 1224097"/>
                  <a:gd name="connsiteY145" fmla="*/ 1090613 h 1105331"/>
                  <a:gd name="connsiteX146" fmla="*/ 581122 w 1224097"/>
                  <a:gd name="connsiteY146" fmla="*/ 1076325 h 1105331"/>
                  <a:gd name="connsiteX147" fmla="*/ 576359 w 1224097"/>
                  <a:gd name="connsiteY147" fmla="*/ 1052513 h 1105331"/>
                  <a:gd name="connsiteX148" fmla="*/ 595409 w 1224097"/>
                  <a:gd name="connsiteY148" fmla="*/ 1047750 h 1105331"/>
                  <a:gd name="connsiteX149" fmla="*/ 619222 w 1224097"/>
                  <a:gd name="connsiteY149" fmla="*/ 1062038 h 1105331"/>
                  <a:gd name="connsiteX150" fmla="*/ 633509 w 1224097"/>
                  <a:gd name="connsiteY150" fmla="*/ 1066800 h 1105331"/>
                  <a:gd name="connsiteX151" fmla="*/ 643034 w 1224097"/>
                  <a:gd name="connsiteY151" fmla="*/ 1081088 h 1105331"/>
                  <a:gd name="connsiteX152" fmla="*/ 752572 w 1224097"/>
                  <a:gd name="connsiteY152" fmla="*/ 1095375 h 1105331"/>
                  <a:gd name="connsiteX153" fmla="*/ 790672 w 1224097"/>
                  <a:gd name="connsiteY153" fmla="*/ 1104900 h 1105331"/>
                  <a:gd name="connsiteX154" fmla="*/ 852584 w 1224097"/>
                  <a:gd name="connsiteY154" fmla="*/ 1095375 h 1105331"/>
                  <a:gd name="connsiteX155" fmla="*/ 857347 w 1224097"/>
                  <a:gd name="connsiteY155" fmla="*/ 1081088 h 1105331"/>
                  <a:gd name="connsiteX156" fmla="*/ 862109 w 1224097"/>
                  <a:gd name="connsiteY156" fmla="*/ 1057275 h 1105331"/>
                  <a:gd name="connsiteX157" fmla="*/ 871634 w 1224097"/>
                  <a:gd name="connsiteY157" fmla="*/ 1042988 h 1105331"/>
                  <a:gd name="connsiteX158" fmla="*/ 876397 w 1224097"/>
                  <a:gd name="connsiteY158" fmla="*/ 1028700 h 1105331"/>
                  <a:gd name="connsiteX159" fmla="*/ 904972 w 1224097"/>
                  <a:gd name="connsiteY159" fmla="*/ 1000125 h 1105331"/>
                  <a:gd name="connsiteX160" fmla="*/ 914497 w 1224097"/>
                  <a:gd name="connsiteY160" fmla="*/ 971550 h 1105331"/>
                  <a:gd name="connsiteX161" fmla="*/ 928784 w 1224097"/>
                  <a:gd name="connsiteY161" fmla="*/ 942975 h 1105331"/>
                  <a:gd name="connsiteX162" fmla="*/ 952597 w 1224097"/>
                  <a:gd name="connsiteY162" fmla="*/ 938213 h 1105331"/>
                  <a:gd name="connsiteX163" fmla="*/ 957359 w 1224097"/>
                  <a:gd name="connsiteY163" fmla="*/ 895350 h 1105331"/>
                  <a:gd name="connsiteX164" fmla="*/ 1000222 w 1224097"/>
                  <a:gd name="connsiteY164" fmla="*/ 876300 h 1105331"/>
                  <a:gd name="connsiteX165" fmla="*/ 1014509 w 1224097"/>
                  <a:gd name="connsiteY165" fmla="*/ 871538 h 1105331"/>
                  <a:gd name="connsiteX166" fmla="*/ 1028797 w 1224097"/>
                  <a:gd name="connsiteY166" fmla="*/ 862013 h 1105331"/>
                  <a:gd name="connsiteX167" fmla="*/ 1052609 w 1224097"/>
                  <a:gd name="connsiteY167" fmla="*/ 838200 h 1105331"/>
                  <a:gd name="connsiteX168" fmla="*/ 1081184 w 1224097"/>
                  <a:gd name="connsiteY168" fmla="*/ 833438 h 1105331"/>
                  <a:gd name="connsiteX169" fmla="*/ 1109759 w 1224097"/>
                  <a:gd name="connsiteY169" fmla="*/ 819150 h 1105331"/>
                  <a:gd name="connsiteX170" fmla="*/ 1124047 w 1224097"/>
                  <a:gd name="connsiteY170" fmla="*/ 814388 h 1105331"/>
                  <a:gd name="connsiteX171" fmla="*/ 1147859 w 1224097"/>
                  <a:gd name="connsiteY171" fmla="*/ 790575 h 1105331"/>
                  <a:gd name="connsiteX172" fmla="*/ 1176434 w 1224097"/>
                  <a:gd name="connsiteY172" fmla="*/ 781050 h 1105331"/>
                  <a:gd name="connsiteX173" fmla="*/ 1185959 w 1224097"/>
                  <a:gd name="connsiteY173" fmla="*/ 766763 h 1105331"/>
                  <a:gd name="connsiteX174" fmla="*/ 1195484 w 1224097"/>
                  <a:gd name="connsiteY174" fmla="*/ 728663 h 1105331"/>
                  <a:gd name="connsiteX175" fmla="*/ 1209772 w 1224097"/>
                  <a:gd name="connsiteY175" fmla="*/ 666750 h 1105331"/>
                  <a:gd name="connsiteX176" fmla="*/ 1209772 w 1224097"/>
                  <a:gd name="connsiteY176" fmla="*/ 623888 h 1105331"/>
                  <a:gd name="connsiteX177" fmla="*/ 1224059 w 1224097"/>
                  <a:gd name="connsiteY177" fmla="*/ 604838 h 1105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224097" h="1105331">
                    <a:moveTo>
                      <a:pt x="1224059" y="604838"/>
                    </a:moveTo>
                    <a:lnTo>
                      <a:pt x="1224059" y="604838"/>
                    </a:lnTo>
                    <a:lnTo>
                      <a:pt x="1171672" y="552450"/>
                    </a:lnTo>
                    <a:lnTo>
                      <a:pt x="1157384" y="538163"/>
                    </a:lnTo>
                    <a:cubicBezTo>
                      <a:pt x="1151034" y="539750"/>
                      <a:pt x="1142962" y="538297"/>
                      <a:pt x="1138334" y="542925"/>
                    </a:cubicBezTo>
                    <a:cubicBezTo>
                      <a:pt x="1133706" y="547553"/>
                      <a:pt x="1136150" y="555959"/>
                      <a:pt x="1133572" y="561975"/>
                    </a:cubicBezTo>
                    <a:cubicBezTo>
                      <a:pt x="1131317" y="567236"/>
                      <a:pt x="1128355" y="572494"/>
                      <a:pt x="1124047" y="576263"/>
                    </a:cubicBezTo>
                    <a:cubicBezTo>
                      <a:pt x="1115432" y="583801"/>
                      <a:pt x="1095472" y="595313"/>
                      <a:pt x="1095472" y="595313"/>
                    </a:cubicBezTo>
                    <a:cubicBezTo>
                      <a:pt x="1090709" y="592138"/>
                      <a:pt x="1084848" y="590185"/>
                      <a:pt x="1081184" y="585788"/>
                    </a:cubicBezTo>
                    <a:cubicBezTo>
                      <a:pt x="1076639" y="580334"/>
                      <a:pt x="1078285" y="569287"/>
                      <a:pt x="1071659" y="566738"/>
                    </a:cubicBezTo>
                    <a:cubicBezTo>
                      <a:pt x="1055293" y="560443"/>
                      <a:pt x="1036734" y="563563"/>
                      <a:pt x="1019272" y="561975"/>
                    </a:cubicBezTo>
                    <a:cubicBezTo>
                      <a:pt x="1012922" y="560388"/>
                      <a:pt x="1006767" y="557213"/>
                      <a:pt x="1000222" y="557213"/>
                    </a:cubicBezTo>
                    <a:cubicBezTo>
                      <a:pt x="973188" y="557213"/>
                      <a:pt x="945962" y="566191"/>
                      <a:pt x="919259" y="561975"/>
                    </a:cubicBezTo>
                    <a:cubicBezTo>
                      <a:pt x="912246" y="560868"/>
                      <a:pt x="912909" y="549275"/>
                      <a:pt x="909734" y="542925"/>
                    </a:cubicBezTo>
                    <a:cubicBezTo>
                      <a:pt x="914497" y="539750"/>
                      <a:pt x="918761" y="535655"/>
                      <a:pt x="924022" y="533400"/>
                    </a:cubicBezTo>
                    <a:cubicBezTo>
                      <a:pt x="930038" y="530822"/>
                      <a:pt x="937961" y="532727"/>
                      <a:pt x="943072" y="528638"/>
                    </a:cubicBezTo>
                    <a:cubicBezTo>
                      <a:pt x="946992" y="525502"/>
                      <a:pt x="946247" y="519113"/>
                      <a:pt x="947834" y="514350"/>
                    </a:cubicBezTo>
                    <a:cubicBezTo>
                      <a:pt x="927613" y="433456"/>
                      <a:pt x="946334" y="482015"/>
                      <a:pt x="747809" y="500063"/>
                    </a:cubicBezTo>
                    <a:cubicBezTo>
                      <a:pt x="741102" y="500673"/>
                      <a:pt x="739126" y="510614"/>
                      <a:pt x="733522" y="514350"/>
                    </a:cubicBezTo>
                    <a:cubicBezTo>
                      <a:pt x="729345" y="517135"/>
                      <a:pt x="723997" y="517525"/>
                      <a:pt x="719234" y="519113"/>
                    </a:cubicBezTo>
                    <a:cubicBezTo>
                      <a:pt x="708122" y="517525"/>
                      <a:pt x="696155" y="518909"/>
                      <a:pt x="685897" y="514350"/>
                    </a:cubicBezTo>
                    <a:cubicBezTo>
                      <a:pt x="678672" y="511139"/>
                      <a:pt x="673722" y="492114"/>
                      <a:pt x="671609" y="485775"/>
                    </a:cubicBezTo>
                    <a:cubicBezTo>
                      <a:pt x="673197" y="476250"/>
                      <a:pt x="668461" y="462738"/>
                      <a:pt x="676372" y="457200"/>
                    </a:cubicBezTo>
                    <a:cubicBezTo>
                      <a:pt x="688149" y="448956"/>
                      <a:pt x="705288" y="455924"/>
                      <a:pt x="719234" y="452438"/>
                    </a:cubicBezTo>
                    <a:cubicBezTo>
                      <a:pt x="724787" y="451050"/>
                      <a:pt x="728759" y="446088"/>
                      <a:pt x="733522" y="442913"/>
                    </a:cubicBezTo>
                    <a:cubicBezTo>
                      <a:pt x="741503" y="418967"/>
                      <a:pt x="742636" y="422220"/>
                      <a:pt x="733522" y="385763"/>
                    </a:cubicBezTo>
                    <a:cubicBezTo>
                      <a:pt x="732134" y="380210"/>
                      <a:pt x="728467" y="375051"/>
                      <a:pt x="723997" y="371475"/>
                    </a:cubicBezTo>
                    <a:cubicBezTo>
                      <a:pt x="720077" y="368339"/>
                      <a:pt x="714472" y="368300"/>
                      <a:pt x="709709" y="366713"/>
                    </a:cubicBezTo>
                    <a:cubicBezTo>
                      <a:pt x="698629" y="383333"/>
                      <a:pt x="691867" y="397523"/>
                      <a:pt x="676372" y="409575"/>
                    </a:cubicBezTo>
                    <a:cubicBezTo>
                      <a:pt x="667336" y="416603"/>
                      <a:pt x="647797" y="428625"/>
                      <a:pt x="647797" y="428625"/>
                    </a:cubicBezTo>
                    <a:cubicBezTo>
                      <a:pt x="646042" y="440907"/>
                      <a:pt x="644921" y="462952"/>
                      <a:pt x="638272" y="476250"/>
                    </a:cubicBezTo>
                    <a:cubicBezTo>
                      <a:pt x="635712" y="481370"/>
                      <a:pt x="632411" y="486141"/>
                      <a:pt x="628747" y="490538"/>
                    </a:cubicBezTo>
                    <a:cubicBezTo>
                      <a:pt x="624435" y="495712"/>
                      <a:pt x="619222" y="500063"/>
                      <a:pt x="614459" y="504825"/>
                    </a:cubicBezTo>
                    <a:cubicBezTo>
                      <a:pt x="604934" y="503238"/>
                      <a:pt x="594073" y="505181"/>
                      <a:pt x="585884" y="500063"/>
                    </a:cubicBezTo>
                    <a:cubicBezTo>
                      <a:pt x="579864" y="496300"/>
                      <a:pt x="581379" y="486033"/>
                      <a:pt x="576359" y="481013"/>
                    </a:cubicBezTo>
                    <a:cubicBezTo>
                      <a:pt x="572809" y="477463"/>
                      <a:pt x="566562" y="478495"/>
                      <a:pt x="562072" y="476250"/>
                    </a:cubicBezTo>
                    <a:cubicBezTo>
                      <a:pt x="525151" y="457789"/>
                      <a:pt x="569400" y="473930"/>
                      <a:pt x="533497" y="461963"/>
                    </a:cubicBezTo>
                    <a:cubicBezTo>
                      <a:pt x="507025" y="463999"/>
                      <a:pt x="477428" y="456118"/>
                      <a:pt x="457297" y="476250"/>
                    </a:cubicBezTo>
                    <a:cubicBezTo>
                      <a:pt x="453250" y="480298"/>
                      <a:pt x="450947" y="485775"/>
                      <a:pt x="447772" y="490538"/>
                    </a:cubicBezTo>
                    <a:cubicBezTo>
                      <a:pt x="446184" y="498475"/>
                      <a:pt x="449744" y="509860"/>
                      <a:pt x="443009" y="514350"/>
                    </a:cubicBezTo>
                    <a:cubicBezTo>
                      <a:pt x="426863" y="525114"/>
                      <a:pt x="414297" y="504550"/>
                      <a:pt x="409672" y="495300"/>
                    </a:cubicBezTo>
                    <a:cubicBezTo>
                      <a:pt x="405863" y="487682"/>
                      <a:pt x="402184" y="469092"/>
                      <a:pt x="400147" y="461963"/>
                    </a:cubicBezTo>
                    <a:cubicBezTo>
                      <a:pt x="398768" y="457136"/>
                      <a:pt x="397629" y="452165"/>
                      <a:pt x="395384" y="447675"/>
                    </a:cubicBezTo>
                    <a:cubicBezTo>
                      <a:pt x="392824" y="442556"/>
                      <a:pt x="390328" y="436964"/>
                      <a:pt x="385859" y="433388"/>
                    </a:cubicBezTo>
                    <a:cubicBezTo>
                      <a:pt x="381939" y="430252"/>
                      <a:pt x="376334" y="430213"/>
                      <a:pt x="371572" y="428625"/>
                    </a:cubicBezTo>
                    <a:cubicBezTo>
                      <a:pt x="366809" y="430213"/>
                      <a:pt x="360834" y="429838"/>
                      <a:pt x="357284" y="433388"/>
                    </a:cubicBezTo>
                    <a:cubicBezTo>
                      <a:pt x="353734" y="436938"/>
                      <a:pt x="353232" y="442706"/>
                      <a:pt x="352522" y="447675"/>
                    </a:cubicBezTo>
                    <a:cubicBezTo>
                      <a:pt x="350042" y="465033"/>
                      <a:pt x="356072" y="484624"/>
                      <a:pt x="347759" y="500063"/>
                    </a:cubicBezTo>
                    <a:cubicBezTo>
                      <a:pt x="342999" y="508903"/>
                      <a:pt x="319184" y="509588"/>
                      <a:pt x="319184" y="509588"/>
                    </a:cubicBezTo>
                    <a:cubicBezTo>
                      <a:pt x="290394" y="502390"/>
                      <a:pt x="302204" y="511035"/>
                      <a:pt x="290609" y="476250"/>
                    </a:cubicBezTo>
                    <a:lnTo>
                      <a:pt x="285847" y="461963"/>
                    </a:lnTo>
                    <a:cubicBezTo>
                      <a:pt x="288327" y="444601"/>
                      <a:pt x="289756" y="426422"/>
                      <a:pt x="295372" y="409575"/>
                    </a:cubicBezTo>
                    <a:cubicBezTo>
                      <a:pt x="296495" y="406207"/>
                      <a:pt x="298547" y="403225"/>
                      <a:pt x="300134" y="400050"/>
                    </a:cubicBezTo>
                    <a:lnTo>
                      <a:pt x="300134" y="414338"/>
                    </a:lnTo>
                    <a:cubicBezTo>
                      <a:pt x="308045" y="343145"/>
                      <a:pt x="290872" y="388410"/>
                      <a:pt x="323947" y="361950"/>
                    </a:cubicBezTo>
                    <a:cubicBezTo>
                      <a:pt x="334466" y="353535"/>
                      <a:pt x="352522" y="333375"/>
                      <a:pt x="352522" y="333375"/>
                    </a:cubicBezTo>
                    <a:cubicBezTo>
                      <a:pt x="353165" y="322449"/>
                      <a:pt x="350484" y="248326"/>
                      <a:pt x="366809" y="223838"/>
                    </a:cubicBezTo>
                    <a:lnTo>
                      <a:pt x="376334" y="209550"/>
                    </a:lnTo>
                    <a:cubicBezTo>
                      <a:pt x="403363" y="236579"/>
                      <a:pt x="386494" y="213678"/>
                      <a:pt x="395384" y="271463"/>
                    </a:cubicBezTo>
                    <a:cubicBezTo>
                      <a:pt x="396147" y="276425"/>
                      <a:pt x="398768" y="280923"/>
                      <a:pt x="400147" y="285750"/>
                    </a:cubicBezTo>
                    <a:cubicBezTo>
                      <a:pt x="404804" y="302050"/>
                      <a:pt x="406444" y="320622"/>
                      <a:pt x="419197" y="333375"/>
                    </a:cubicBezTo>
                    <a:cubicBezTo>
                      <a:pt x="423244" y="337422"/>
                      <a:pt x="428722" y="339725"/>
                      <a:pt x="433484" y="342900"/>
                    </a:cubicBezTo>
                    <a:cubicBezTo>
                      <a:pt x="467619" y="394102"/>
                      <a:pt x="437054" y="356193"/>
                      <a:pt x="466822" y="381000"/>
                    </a:cubicBezTo>
                    <a:cubicBezTo>
                      <a:pt x="490605" y="400820"/>
                      <a:pt x="470287" y="391681"/>
                      <a:pt x="495397" y="400050"/>
                    </a:cubicBezTo>
                    <a:cubicBezTo>
                      <a:pt x="514704" y="412922"/>
                      <a:pt x="516591" y="418676"/>
                      <a:pt x="547784" y="404813"/>
                    </a:cubicBezTo>
                    <a:cubicBezTo>
                      <a:pt x="552372" y="402774"/>
                      <a:pt x="549411" y="394445"/>
                      <a:pt x="552547" y="390525"/>
                    </a:cubicBezTo>
                    <a:cubicBezTo>
                      <a:pt x="556123" y="386056"/>
                      <a:pt x="562072" y="384175"/>
                      <a:pt x="566834" y="381000"/>
                    </a:cubicBezTo>
                    <a:cubicBezTo>
                      <a:pt x="570009" y="374650"/>
                      <a:pt x="573562" y="368475"/>
                      <a:pt x="576359" y="361950"/>
                    </a:cubicBezTo>
                    <a:cubicBezTo>
                      <a:pt x="580461" y="352379"/>
                      <a:pt x="583466" y="338288"/>
                      <a:pt x="585884" y="328613"/>
                    </a:cubicBezTo>
                    <a:cubicBezTo>
                      <a:pt x="584297" y="317500"/>
                      <a:pt x="582967" y="306348"/>
                      <a:pt x="581122" y="295275"/>
                    </a:cubicBezTo>
                    <a:cubicBezTo>
                      <a:pt x="579791" y="287291"/>
                      <a:pt x="577429" y="279487"/>
                      <a:pt x="576359" y="271463"/>
                    </a:cubicBezTo>
                    <a:cubicBezTo>
                      <a:pt x="575556" y="265440"/>
                      <a:pt x="568503" y="189320"/>
                      <a:pt x="566834" y="180975"/>
                    </a:cubicBezTo>
                    <a:cubicBezTo>
                      <a:pt x="564865" y="171130"/>
                      <a:pt x="560484" y="161925"/>
                      <a:pt x="557309" y="152400"/>
                    </a:cubicBezTo>
                    <a:cubicBezTo>
                      <a:pt x="555722" y="147638"/>
                      <a:pt x="555332" y="142290"/>
                      <a:pt x="552547" y="138113"/>
                    </a:cubicBezTo>
                    <a:lnTo>
                      <a:pt x="533497" y="109538"/>
                    </a:lnTo>
                    <a:lnTo>
                      <a:pt x="523972" y="95250"/>
                    </a:lnTo>
                    <a:cubicBezTo>
                      <a:pt x="525784" y="86189"/>
                      <a:pt x="528614" y="66915"/>
                      <a:pt x="533497" y="57150"/>
                    </a:cubicBezTo>
                    <a:cubicBezTo>
                      <a:pt x="536057" y="52031"/>
                      <a:pt x="539847" y="47625"/>
                      <a:pt x="543022" y="42863"/>
                    </a:cubicBezTo>
                    <a:cubicBezTo>
                      <a:pt x="541434" y="36513"/>
                      <a:pt x="542449" y="28841"/>
                      <a:pt x="538259" y="23813"/>
                    </a:cubicBezTo>
                    <a:cubicBezTo>
                      <a:pt x="533714" y="18359"/>
                      <a:pt x="525697" y="17171"/>
                      <a:pt x="519209" y="14288"/>
                    </a:cubicBezTo>
                    <a:cubicBezTo>
                      <a:pt x="496152" y="4040"/>
                      <a:pt x="498459" y="5529"/>
                      <a:pt x="476347" y="0"/>
                    </a:cubicBezTo>
                    <a:cubicBezTo>
                      <a:pt x="468051" y="1037"/>
                      <a:pt x="436745" y="2422"/>
                      <a:pt x="423959" y="9525"/>
                    </a:cubicBezTo>
                    <a:cubicBezTo>
                      <a:pt x="413952" y="15084"/>
                      <a:pt x="395384" y="28575"/>
                      <a:pt x="395384" y="28575"/>
                    </a:cubicBezTo>
                    <a:cubicBezTo>
                      <a:pt x="384061" y="62549"/>
                      <a:pt x="400117" y="21475"/>
                      <a:pt x="376334" y="57150"/>
                    </a:cubicBezTo>
                    <a:cubicBezTo>
                      <a:pt x="373549" y="61327"/>
                      <a:pt x="373817" y="66948"/>
                      <a:pt x="371572" y="71438"/>
                    </a:cubicBezTo>
                    <a:cubicBezTo>
                      <a:pt x="369012" y="76557"/>
                      <a:pt x="365222" y="80963"/>
                      <a:pt x="362047" y="85725"/>
                    </a:cubicBezTo>
                    <a:cubicBezTo>
                      <a:pt x="360459" y="96838"/>
                      <a:pt x="364019" y="110083"/>
                      <a:pt x="357284" y="119063"/>
                    </a:cubicBezTo>
                    <a:cubicBezTo>
                      <a:pt x="352427" y="125539"/>
                      <a:pt x="341325" y="121862"/>
                      <a:pt x="333472" y="123825"/>
                    </a:cubicBezTo>
                    <a:cubicBezTo>
                      <a:pt x="328602" y="125043"/>
                      <a:pt x="323947" y="127000"/>
                      <a:pt x="319184" y="128588"/>
                    </a:cubicBezTo>
                    <a:cubicBezTo>
                      <a:pt x="312834" y="138113"/>
                      <a:pt x="303754" y="146303"/>
                      <a:pt x="300134" y="157163"/>
                    </a:cubicBezTo>
                    <a:cubicBezTo>
                      <a:pt x="296261" y="168783"/>
                      <a:pt x="295079" y="176506"/>
                      <a:pt x="285847" y="185738"/>
                    </a:cubicBezTo>
                    <a:cubicBezTo>
                      <a:pt x="281800" y="189785"/>
                      <a:pt x="276322" y="192088"/>
                      <a:pt x="271559" y="195263"/>
                    </a:cubicBezTo>
                    <a:cubicBezTo>
                      <a:pt x="253960" y="221660"/>
                      <a:pt x="272103" y="200782"/>
                      <a:pt x="247747" y="214313"/>
                    </a:cubicBezTo>
                    <a:cubicBezTo>
                      <a:pt x="237740" y="219873"/>
                      <a:pt x="229411" y="228243"/>
                      <a:pt x="219172" y="233363"/>
                    </a:cubicBezTo>
                    <a:lnTo>
                      <a:pt x="200122" y="242888"/>
                    </a:lnTo>
                    <a:cubicBezTo>
                      <a:pt x="198534" y="247650"/>
                      <a:pt x="196184" y="252223"/>
                      <a:pt x="195359" y="257175"/>
                    </a:cubicBezTo>
                    <a:cubicBezTo>
                      <a:pt x="192996" y="271355"/>
                      <a:pt x="195510" y="286528"/>
                      <a:pt x="190597" y="300038"/>
                    </a:cubicBezTo>
                    <a:cubicBezTo>
                      <a:pt x="188050" y="307042"/>
                      <a:pt x="167779" y="312406"/>
                      <a:pt x="162022" y="314325"/>
                    </a:cubicBezTo>
                    <a:cubicBezTo>
                      <a:pt x="129829" y="346518"/>
                      <a:pt x="164997" y="305399"/>
                      <a:pt x="142972" y="371475"/>
                    </a:cubicBezTo>
                    <a:cubicBezTo>
                      <a:pt x="140842" y="377865"/>
                      <a:pt x="132996" y="380589"/>
                      <a:pt x="128684" y="385763"/>
                    </a:cubicBezTo>
                    <a:cubicBezTo>
                      <a:pt x="112113" y="405647"/>
                      <a:pt x="128326" y="396994"/>
                      <a:pt x="104872" y="404813"/>
                    </a:cubicBezTo>
                    <a:cubicBezTo>
                      <a:pt x="90237" y="448713"/>
                      <a:pt x="109803" y="404779"/>
                      <a:pt x="14384" y="423863"/>
                    </a:cubicBezTo>
                    <a:cubicBezTo>
                      <a:pt x="8771" y="424986"/>
                      <a:pt x="8034" y="433388"/>
                      <a:pt x="4859" y="438150"/>
                    </a:cubicBezTo>
                    <a:cubicBezTo>
                      <a:pt x="-1490" y="457199"/>
                      <a:pt x="-1750" y="449457"/>
                      <a:pt x="4859" y="471488"/>
                    </a:cubicBezTo>
                    <a:cubicBezTo>
                      <a:pt x="7744" y="481105"/>
                      <a:pt x="14384" y="500063"/>
                      <a:pt x="14384" y="500063"/>
                    </a:cubicBezTo>
                    <a:cubicBezTo>
                      <a:pt x="15972" y="512763"/>
                      <a:pt x="16857" y="525571"/>
                      <a:pt x="19147" y="538163"/>
                    </a:cubicBezTo>
                    <a:cubicBezTo>
                      <a:pt x="20045" y="543102"/>
                      <a:pt x="20827" y="548488"/>
                      <a:pt x="23909" y="552450"/>
                    </a:cubicBezTo>
                    <a:cubicBezTo>
                      <a:pt x="56906" y="594875"/>
                      <a:pt x="54748" y="581199"/>
                      <a:pt x="114397" y="585788"/>
                    </a:cubicBezTo>
                    <a:cubicBezTo>
                      <a:pt x="119159" y="590550"/>
                      <a:pt x="124948" y="594471"/>
                      <a:pt x="128684" y="600075"/>
                    </a:cubicBezTo>
                    <a:cubicBezTo>
                      <a:pt x="138544" y="614865"/>
                      <a:pt x="126914" y="615804"/>
                      <a:pt x="142972" y="628650"/>
                    </a:cubicBezTo>
                    <a:cubicBezTo>
                      <a:pt x="146892" y="631786"/>
                      <a:pt x="152497" y="631825"/>
                      <a:pt x="157259" y="633413"/>
                    </a:cubicBezTo>
                    <a:cubicBezTo>
                      <a:pt x="139797" y="636588"/>
                      <a:pt x="121938" y="638062"/>
                      <a:pt x="104872" y="642938"/>
                    </a:cubicBezTo>
                    <a:cubicBezTo>
                      <a:pt x="89592" y="647304"/>
                      <a:pt x="89989" y="656034"/>
                      <a:pt x="81059" y="666750"/>
                    </a:cubicBezTo>
                    <a:cubicBezTo>
                      <a:pt x="76747" y="671924"/>
                      <a:pt x="71534" y="676275"/>
                      <a:pt x="66772" y="681038"/>
                    </a:cubicBezTo>
                    <a:cubicBezTo>
                      <a:pt x="65184" y="685800"/>
                      <a:pt x="64254" y="690835"/>
                      <a:pt x="62009" y="695325"/>
                    </a:cubicBezTo>
                    <a:cubicBezTo>
                      <a:pt x="38105" y="743132"/>
                      <a:pt x="67994" y="670246"/>
                      <a:pt x="42959" y="728663"/>
                    </a:cubicBezTo>
                    <a:cubicBezTo>
                      <a:pt x="40982" y="733277"/>
                      <a:pt x="41333" y="739030"/>
                      <a:pt x="38197" y="742950"/>
                    </a:cubicBezTo>
                    <a:cubicBezTo>
                      <a:pt x="31483" y="751342"/>
                      <a:pt x="19033" y="754101"/>
                      <a:pt x="9622" y="757238"/>
                    </a:cubicBezTo>
                    <a:cubicBezTo>
                      <a:pt x="16970" y="793982"/>
                      <a:pt x="7607" y="770061"/>
                      <a:pt x="28672" y="795338"/>
                    </a:cubicBezTo>
                    <a:cubicBezTo>
                      <a:pt x="32336" y="799735"/>
                      <a:pt x="33728" y="806049"/>
                      <a:pt x="38197" y="809625"/>
                    </a:cubicBezTo>
                    <a:cubicBezTo>
                      <a:pt x="42117" y="812761"/>
                      <a:pt x="47994" y="812143"/>
                      <a:pt x="52484" y="814388"/>
                    </a:cubicBezTo>
                    <a:cubicBezTo>
                      <a:pt x="57604" y="816948"/>
                      <a:pt x="62009" y="820738"/>
                      <a:pt x="66772" y="823913"/>
                    </a:cubicBezTo>
                    <a:lnTo>
                      <a:pt x="76297" y="852488"/>
                    </a:lnTo>
                    <a:cubicBezTo>
                      <a:pt x="84113" y="875936"/>
                      <a:pt x="76107" y="865950"/>
                      <a:pt x="109634" y="871538"/>
                    </a:cubicBezTo>
                    <a:cubicBezTo>
                      <a:pt x="112809" y="876300"/>
                      <a:pt x="115112" y="881778"/>
                      <a:pt x="119159" y="885825"/>
                    </a:cubicBezTo>
                    <a:cubicBezTo>
                      <a:pt x="123207" y="889872"/>
                      <a:pt x="131321" y="890035"/>
                      <a:pt x="133447" y="895350"/>
                    </a:cubicBezTo>
                    <a:cubicBezTo>
                      <a:pt x="138200" y="907233"/>
                      <a:pt x="136105" y="920825"/>
                      <a:pt x="138209" y="933450"/>
                    </a:cubicBezTo>
                    <a:cubicBezTo>
                      <a:pt x="139285" y="939906"/>
                      <a:pt x="139341" y="947054"/>
                      <a:pt x="142972" y="952500"/>
                    </a:cubicBezTo>
                    <a:cubicBezTo>
                      <a:pt x="146147" y="957262"/>
                      <a:pt x="152497" y="958850"/>
                      <a:pt x="157259" y="962025"/>
                    </a:cubicBezTo>
                    <a:cubicBezTo>
                      <a:pt x="158847" y="957263"/>
                      <a:pt x="158886" y="951658"/>
                      <a:pt x="162022" y="947738"/>
                    </a:cubicBezTo>
                    <a:cubicBezTo>
                      <a:pt x="173201" y="933765"/>
                      <a:pt x="195057" y="935535"/>
                      <a:pt x="209647" y="933450"/>
                    </a:cubicBezTo>
                    <a:cubicBezTo>
                      <a:pt x="226401" y="937639"/>
                      <a:pt x="230114" y="936298"/>
                      <a:pt x="242984" y="947738"/>
                    </a:cubicBezTo>
                    <a:cubicBezTo>
                      <a:pt x="281533" y="982004"/>
                      <a:pt x="256386" y="971256"/>
                      <a:pt x="285847" y="981075"/>
                    </a:cubicBezTo>
                    <a:cubicBezTo>
                      <a:pt x="291923" y="987151"/>
                      <a:pt x="304948" y="1002046"/>
                      <a:pt x="314422" y="1004888"/>
                    </a:cubicBezTo>
                    <a:cubicBezTo>
                      <a:pt x="325174" y="1008113"/>
                      <a:pt x="336647" y="1008063"/>
                      <a:pt x="347759" y="1009650"/>
                    </a:cubicBezTo>
                    <a:cubicBezTo>
                      <a:pt x="352522" y="1011238"/>
                      <a:pt x="357047" y="1014867"/>
                      <a:pt x="362047" y="1014413"/>
                    </a:cubicBezTo>
                    <a:cubicBezTo>
                      <a:pt x="375084" y="1013228"/>
                      <a:pt x="389255" y="1012150"/>
                      <a:pt x="400147" y="1004888"/>
                    </a:cubicBezTo>
                    <a:cubicBezTo>
                      <a:pt x="405593" y="1001257"/>
                      <a:pt x="403738" y="992278"/>
                      <a:pt x="404909" y="985838"/>
                    </a:cubicBezTo>
                    <a:cubicBezTo>
                      <a:pt x="412570" y="943701"/>
                      <a:pt x="402380" y="963438"/>
                      <a:pt x="419197" y="938213"/>
                    </a:cubicBezTo>
                    <a:cubicBezTo>
                      <a:pt x="430309" y="939800"/>
                      <a:pt x="443015" y="937026"/>
                      <a:pt x="452534" y="942975"/>
                    </a:cubicBezTo>
                    <a:cubicBezTo>
                      <a:pt x="458085" y="946444"/>
                      <a:pt x="457297" y="955480"/>
                      <a:pt x="457297" y="962025"/>
                    </a:cubicBezTo>
                    <a:cubicBezTo>
                      <a:pt x="457297" y="976401"/>
                      <a:pt x="454897" y="990708"/>
                      <a:pt x="452534" y="1004888"/>
                    </a:cubicBezTo>
                    <a:cubicBezTo>
                      <a:pt x="451709" y="1009840"/>
                      <a:pt x="449151" y="1014348"/>
                      <a:pt x="447772" y="1019175"/>
                    </a:cubicBezTo>
                    <a:cubicBezTo>
                      <a:pt x="445974" y="1025469"/>
                      <a:pt x="444597" y="1031875"/>
                      <a:pt x="443009" y="1038225"/>
                    </a:cubicBezTo>
                    <a:cubicBezTo>
                      <a:pt x="446202" y="1057382"/>
                      <a:pt x="443904" y="1067695"/>
                      <a:pt x="457297" y="1081088"/>
                    </a:cubicBezTo>
                    <a:cubicBezTo>
                      <a:pt x="461344" y="1085135"/>
                      <a:pt x="466822" y="1087438"/>
                      <a:pt x="471584" y="1090613"/>
                    </a:cubicBezTo>
                    <a:cubicBezTo>
                      <a:pt x="525806" y="1072539"/>
                      <a:pt x="490136" y="1081678"/>
                      <a:pt x="581122" y="1076325"/>
                    </a:cubicBezTo>
                    <a:cubicBezTo>
                      <a:pt x="579534" y="1068388"/>
                      <a:pt x="572739" y="1059753"/>
                      <a:pt x="576359" y="1052513"/>
                    </a:cubicBezTo>
                    <a:cubicBezTo>
                      <a:pt x="579286" y="1046659"/>
                      <a:pt x="589019" y="1046330"/>
                      <a:pt x="595409" y="1047750"/>
                    </a:cubicBezTo>
                    <a:cubicBezTo>
                      <a:pt x="604445" y="1049758"/>
                      <a:pt x="610942" y="1057898"/>
                      <a:pt x="619222" y="1062038"/>
                    </a:cubicBezTo>
                    <a:cubicBezTo>
                      <a:pt x="623712" y="1064283"/>
                      <a:pt x="628747" y="1065213"/>
                      <a:pt x="633509" y="1066800"/>
                    </a:cubicBezTo>
                    <a:cubicBezTo>
                      <a:pt x="636684" y="1071563"/>
                      <a:pt x="638987" y="1077041"/>
                      <a:pt x="643034" y="1081088"/>
                    </a:cubicBezTo>
                    <a:cubicBezTo>
                      <a:pt x="669478" y="1107532"/>
                      <a:pt x="730998" y="1094296"/>
                      <a:pt x="752572" y="1095375"/>
                    </a:cubicBezTo>
                    <a:cubicBezTo>
                      <a:pt x="765272" y="1098550"/>
                      <a:pt x="777601" y="1104174"/>
                      <a:pt x="790672" y="1104900"/>
                    </a:cubicBezTo>
                    <a:cubicBezTo>
                      <a:pt x="822248" y="1106654"/>
                      <a:pt x="829783" y="1102976"/>
                      <a:pt x="852584" y="1095375"/>
                    </a:cubicBezTo>
                    <a:cubicBezTo>
                      <a:pt x="854172" y="1090613"/>
                      <a:pt x="856129" y="1085958"/>
                      <a:pt x="857347" y="1081088"/>
                    </a:cubicBezTo>
                    <a:cubicBezTo>
                      <a:pt x="859310" y="1073235"/>
                      <a:pt x="859267" y="1064854"/>
                      <a:pt x="862109" y="1057275"/>
                    </a:cubicBezTo>
                    <a:cubicBezTo>
                      <a:pt x="864119" y="1051916"/>
                      <a:pt x="869074" y="1048107"/>
                      <a:pt x="871634" y="1042988"/>
                    </a:cubicBezTo>
                    <a:cubicBezTo>
                      <a:pt x="873879" y="1038498"/>
                      <a:pt x="873906" y="1033059"/>
                      <a:pt x="876397" y="1028700"/>
                    </a:cubicBezTo>
                    <a:cubicBezTo>
                      <a:pt x="887303" y="1009614"/>
                      <a:pt x="888994" y="1010776"/>
                      <a:pt x="904972" y="1000125"/>
                    </a:cubicBezTo>
                    <a:lnTo>
                      <a:pt x="914497" y="971550"/>
                    </a:lnTo>
                    <a:cubicBezTo>
                      <a:pt x="916942" y="964216"/>
                      <a:pt x="921181" y="947320"/>
                      <a:pt x="928784" y="942975"/>
                    </a:cubicBezTo>
                    <a:cubicBezTo>
                      <a:pt x="935812" y="938959"/>
                      <a:pt x="944659" y="939800"/>
                      <a:pt x="952597" y="938213"/>
                    </a:cubicBezTo>
                    <a:cubicBezTo>
                      <a:pt x="954184" y="923925"/>
                      <a:pt x="952813" y="908988"/>
                      <a:pt x="957359" y="895350"/>
                    </a:cubicBezTo>
                    <a:cubicBezTo>
                      <a:pt x="963762" y="876140"/>
                      <a:pt x="986098" y="879439"/>
                      <a:pt x="1000222" y="876300"/>
                    </a:cubicBezTo>
                    <a:cubicBezTo>
                      <a:pt x="1005122" y="875211"/>
                      <a:pt x="1009747" y="873125"/>
                      <a:pt x="1014509" y="871538"/>
                    </a:cubicBezTo>
                    <a:cubicBezTo>
                      <a:pt x="1019272" y="868363"/>
                      <a:pt x="1024750" y="866060"/>
                      <a:pt x="1028797" y="862013"/>
                    </a:cubicBezTo>
                    <a:cubicBezTo>
                      <a:pt x="1041497" y="849313"/>
                      <a:pt x="1033560" y="844550"/>
                      <a:pt x="1052609" y="838200"/>
                    </a:cubicBezTo>
                    <a:cubicBezTo>
                      <a:pt x="1061770" y="835146"/>
                      <a:pt x="1071659" y="835025"/>
                      <a:pt x="1081184" y="833438"/>
                    </a:cubicBezTo>
                    <a:cubicBezTo>
                      <a:pt x="1117105" y="821463"/>
                      <a:pt x="1072822" y="837618"/>
                      <a:pt x="1109759" y="819150"/>
                    </a:cubicBezTo>
                    <a:cubicBezTo>
                      <a:pt x="1114249" y="816905"/>
                      <a:pt x="1119284" y="815975"/>
                      <a:pt x="1124047" y="814388"/>
                    </a:cubicBezTo>
                    <a:cubicBezTo>
                      <a:pt x="1132736" y="801354"/>
                      <a:pt x="1132820" y="797259"/>
                      <a:pt x="1147859" y="790575"/>
                    </a:cubicBezTo>
                    <a:cubicBezTo>
                      <a:pt x="1157034" y="786497"/>
                      <a:pt x="1176434" y="781050"/>
                      <a:pt x="1176434" y="781050"/>
                    </a:cubicBezTo>
                    <a:cubicBezTo>
                      <a:pt x="1179609" y="776288"/>
                      <a:pt x="1183399" y="771882"/>
                      <a:pt x="1185959" y="766763"/>
                    </a:cubicBezTo>
                    <a:cubicBezTo>
                      <a:pt x="1190331" y="758019"/>
                      <a:pt x="1194495" y="736077"/>
                      <a:pt x="1195484" y="728663"/>
                    </a:cubicBezTo>
                    <a:cubicBezTo>
                      <a:pt x="1203038" y="672011"/>
                      <a:pt x="1190601" y="695508"/>
                      <a:pt x="1209772" y="666750"/>
                    </a:cubicBezTo>
                    <a:cubicBezTo>
                      <a:pt x="1206157" y="652291"/>
                      <a:pt x="1199878" y="638730"/>
                      <a:pt x="1209772" y="623888"/>
                    </a:cubicBezTo>
                    <a:cubicBezTo>
                      <a:pt x="1225565" y="600199"/>
                      <a:pt x="1224059" y="629971"/>
                      <a:pt x="1224059" y="604838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275856" y="4214966"/>
              <a:ext cx="5688632" cy="1708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2000" dirty="0" smtClean="0"/>
                <a:t>На Европейском Севере низкая плотность населения - 4 </a:t>
              </a:r>
              <a:r>
                <a:rPr lang="ru-RU" sz="2000" dirty="0" err="1" smtClean="0"/>
                <a:t>чел.на</a:t>
              </a:r>
              <a:r>
                <a:rPr lang="ru-RU" sz="2000" dirty="0" smtClean="0"/>
                <a:t> 1 км²</a:t>
              </a:r>
            </a:p>
            <a:p>
              <a:pPr algn="ctr">
                <a:lnSpc>
                  <a:spcPts val="1800"/>
                </a:lnSpc>
              </a:pPr>
              <a:r>
                <a:rPr lang="ru-RU" sz="2000" dirty="0" smtClean="0"/>
                <a:t>Плотность населения района зависит от природных условий и уровня хозяйственного освоения территории. Низкая плотность в Ненецком АО - 0,3 чел на 1</a:t>
              </a:r>
              <a:r>
                <a:rPr lang="ru-RU" sz="2000" dirty="0"/>
                <a:t> </a:t>
              </a:r>
              <a:r>
                <a:rPr lang="ru-RU" sz="2000" dirty="0" smtClean="0"/>
                <a:t>км², высокая в Мурманской области -7 чел на 1 </a:t>
              </a:r>
              <a:r>
                <a:rPr lang="ru-RU" sz="2000" dirty="0"/>
                <a:t>км²</a:t>
              </a:r>
              <a:r>
                <a:rPr lang="ru-RU" sz="2000" dirty="0" smtClean="0"/>
                <a:t> </a:t>
              </a:r>
              <a:endParaRPr lang="ru-RU" sz="2000" dirty="0"/>
            </a:p>
          </p:txBody>
        </p:sp>
      </p:grpSp>
      <p:sp>
        <p:nvSpPr>
          <p:cNvPr id="6" name="Скругленный прямоугольник 5"/>
          <p:cNvSpPr/>
          <p:nvPr/>
        </p:nvSpPr>
        <p:spPr>
          <a:xfrm>
            <a:off x="251521" y="908720"/>
            <a:ext cx="576064" cy="57606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3082" y="2053022"/>
            <a:ext cx="614442" cy="57606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7159" y="3212976"/>
            <a:ext cx="560365" cy="5040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3275856" y="673763"/>
            <a:ext cx="5240906" cy="4275668"/>
            <a:chOff x="3504018" y="822311"/>
            <a:chExt cx="5240906" cy="421496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04018" y="822311"/>
              <a:ext cx="5240905" cy="4214966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43" t="72147" r="32067" b="5125"/>
            <a:stretch/>
          </p:blipFill>
          <p:spPr>
            <a:xfrm>
              <a:off x="6781998" y="822311"/>
              <a:ext cx="1962926" cy="127725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057181" y="1485720"/>
              <a:ext cx="149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Мурманск</a:t>
              </a:r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14730" y="3106986"/>
              <a:ext cx="149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Архангельск</a:t>
              </a:r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44321" y="4030300"/>
              <a:ext cx="13388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Сыктывкар</a:t>
              </a:r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55976" y="3476318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Петрозаводск</a:t>
              </a:r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51161" y="4139293"/>
              <a:ext cx="1152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Вологда</a:t>
              </a:r>
              <a:endParaRPr lang="ru-RU" dirty="0"/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3527466" y="822311"/>
              <a:ext cx="3499152" cy="3742723"/>
              <a:chOff x="3527466" y="822311"/>
              <a:chExt cx="3499152" cy="3742723"/>
            </a:xfrm>
          </p:grpSpPr>
          <p:sp>
            <p:nvSpPr>
              <p:cNvPr id="25" name="Овал 24">
                <a:hlinkClick r:id="rId13" action="ppaction://hlinksldjump"/>
              </p:cNvPr>
              <p:cNvSpPr/>
              <p:nvPr/>
            </p:nvSpPr>
            <p:spPr>
              <a:xfrm>
                <a:off x="5263009" y="1341704"/>
                <a:ext cx="281406" cy="2880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>
                <a:hlinkClick r:id="rId14" action="ppaction://hlinksldjump"/>
              </p:cNvPr>
              <p:cNvSpPr/>
              <p:nvPr/>
            </p:nvSpPr>
            <p:spPr>
              <a:xfrm>
                <a:off x="5527702" y="2912656"/>
                <a:ext cx="281406" cy="2880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>
                <a:hlinkClick r:id="rId13" action="ppaction://hlinksldjump"/>
              </p:cNvPr>
              <p:cNvSpPr/>
              <p:nvPr/>
            </p:nvSpPr>
            <p:spPr>
              <a:xfrm>
                <a:off x="4584972" y="3332302"/>
                <a:ext cx="281406" cy="2880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>
                <a:hlinkClick r:id="" action="ppaction://noaction"/>
              </p:cNvPr>
              <p:cNvSpPr/>
              <p:nvPr/>
            </p:nvSpPr>
            <p:spPr>
              <a:xfrm>
                <a:off x="4743692" y="4277002"/>
                <a:ext cx="281406" cy="2880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>
                <a:hlinkClick r:id="rId15" action="ppaction://hlinksldjump"/>
              </p:cNvPr>
              <p:cNvSpPr/>
              <p:nvPr/>
            </p:nvSpPr>
            <p:spPr>
              <a:xfrm>
                <a:off x="6745212" y="4075860"/>
                <a:ext cx="281406" cy="2880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527466" y="822311"/>
                <a:ext cx="3217745" cy="39443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/>
                  <a:t>Уровень урбанизации  -76%</a:t>
                </a:r>
                <a:endParaRPr lang="ru-RU" sz="2000" dirty="0"/>
              </a:p>
            </p:txBody>
          </p:sp>
        </p:grpSp>
      </p:grpSp>
      <p:sp>
        <p:nvSpPr>
          <p:cNvPr id="31" name="Скругленный прямоугольник 30"/>
          <p:cNvSpPr/>
          <p:nvPr/>
        </p:nvSpPr>
        <p:spPr>
          <a:xfrm>
            <a:off x="252452" y="3219902"/>
            <a:ext cx="614442" cy="5040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71" y="681017"/>
            <a:ext cx="5665183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Овал 34"/>
          <p:cNvSpPr/>
          <p:nvPr/>
        </p:nvSpPr>
        <p:spPr>
          <a:xfrm>
            <a:off x="5021875" y="1189386"/>
            <a:ext cx="264693" cy="32965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275205" y="2811597"/>
            <a:ext cx="369221" cy="27479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73763"/>
            <a:ext cx="5658398" cy="4689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Овал 38"/>
          <p:cNvSpPr/>
          <p:nvPr/>
        </p:nvSpPr>
        <p:spPr>
          <a:xfrm>
            <a:off x="4347800" y="3188557"/>
            <a:ext cx="299423" cy="32352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04" y="681017"/>
            <a:ext cx="5680954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75" y="696240"/>
            <a:ext cx="5665183" cy="3668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Овал 41"/>
          <p:cNvSpPr/>
          <p:nvPr/>
        </p:nvSpPr>
        <p:spPr>
          <a:xfrm>
            <a:off x="4501191" y="4163845"/>
            <a:ext cx="327827" cy="30654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6517051" y="3974168"/>
            <a:ext cx="281406" cy="34294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075" y="689526"/>
            <a:ext cx="5694124" cy="4229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Скругленный прямоугольник 44"/>
          <p:cNvSpPr/>
          <p:nvPr/>
        </p:nvSpPr>
        <p:spPr>
          <a:xfrm>
            <a:off x="306529" y="4302603"/>
            <a:ext cx="560365" cy="48287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hlinkClick r:id="rId21" action="ppaction://hlinksldjump"/>
          </p:cNvPr>
          <p:cNvSpPr/>
          <p:nvPr/>
        </p:nvSpPr>
        <p:spPr>
          <a:xfrm>
            <a:off x="4261093" y="1727444"/>
            <a:ext cx="312792" cy="26610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3521122" y="696240"/>
            <a:ext cx="5167866" cy="5810124"/>
            <a:chOff x="3348895" y="673763"/>
            <a:chExt cx="5167866" cy="581012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48" name="Группа 47"/>
            <p:cNvGrpSpPr/>
            <p:nvPr/>
          </p:nvGrpSpPr>
          <p:grpSpPr>
            <a:xfrm>
              <a:off x="3348895" y="673763"/>
              <a:ext cx="5167866" cy="5810124"/>
              <a:chOff x="3439759" y="654618"/>
              <a:chExt cx="4986138" cy="5848413"/>
            </a:xfrm>
            <a:grpFill/>
          </p:grpSpPr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4359" y="654618"/>
                <a:ext cx="4796938" cy="425418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3439759" y="4868224"/>
                <a:ext cx="4986138" cy="1634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ru-RU" sz="2000" dirty="0" smtClean="0"/>
                  <a:t>На Европейском Севере преобладает русское население. Много представителей финно-угорской группы: карелы (1), вепсы (2), саами (3), </a:t>
                </a:r>
                <a:r>
                  <a:rPr lang="ru-RU" sz="2000" dirty="0" err="1" smtClean="0"/>
                  <a:t>коми</a:t>
                </a:r>
                <a:r>
                  <a:rPr lang="ru-RU" sz="2000" dirty="0" smtClean="0"/>
                  <a:t>(4) и самодийской группы: ненцы (5) и коми-зыряне. Выделяют этническую группу  поморов (6)</a:t>
                </a:r>
              </a:p>
            </p:txBody>
          </p:sp>
        </p:grpSp>
        <p:sp>
          <p:nvSpPr>
            <p:cNvPr id="49" name="Овал 48">
              <a:hlinkClick r:id="rId23" action="ppaction://hlinksldjump"/>
            </p:cNvPr>
            <p:cNvSpPr/>
            <p:nvPr/>
          </p:nvSpPr>
          <p:spPr>
            <a:xfrm>
              <a:off x="4258066" y="1649821"/>
              <a:ext cx="295144" cy="315906"/>
            </a:xfrm>
            <a:prstGeom prst="ellipse">
              <a:avLst/>
            </a:prstGeom>
            <a:grpFill/>
            <a:ln w="9525">
              <a:solidFill>
                <a:srgbClr val="C0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1</a:t>
              </a:r>
            </a:p>
          </p:txBody>
        </p:sp>
        <p:sp>
          <p:nvSpPr>
            <p:cNvPr id="50" name="Овал 49">
              <a:hlinkClick r:id="rId24" action="ppaction://hlinksldjump"/>
            </p:cNvPr>
            <p:cNvSpPr/>
            <p:nvPr/>
          </p:nvSpPr>
          <p:spPr>
            <a:xfrm>
              <a:off x="4663756" y="1240785"/>
              <a:ext cx="295144" cy="315906"/>
            </a:xfrm>
            <a:prstGeom prst="ellipse">
              <a:avLst/>
            </a:prstGeom>
            <a:grpFill/>
            <a:ln w="9525">
              <a:solidFill>
                <a:srgbClr val="C0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2</a:t>
              </a:r>
              <a:endParaRPr lang="ru-RU" sz="2000" b="1" dirty="0"/>
            </a:p>
          </p:txBody>
        </p:sp>
        <p:sp>
          <p:nvSpPr>
            <p:cNvPr id="51" name="Овал 50">
              <a:hlinkClick r:id="rId24" action="ppaction://hlinksldjump"/>
            </p:cNvPr>
            <p:cNvSpPr/>
            <p:nvPr/>
          </p:nvSpPr>
          <p:spPr>
            <a:xfrm>
              <a:off x="5578909" y="696240"/>
              <a:ext cx="295144" cy="315906"/>
            </a:xfrm>
            <a:prstGeom prst="ellipse">
              <a:avLst/>
            </a:prstGeom>
            <a:grpFill/>
            <a:ln w="9525">
              <a:solidFill>
                <a:srgbClr val="C0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3</a:t>
              </a:r>
              <a:endParaRPr lang="ru-RU" sz="2000" b="1" dirty="0"/>
            </a:p>
          </p:txBody>
        </p:sp>
        <p:sp>
          <p:nvSpPr>
            <p:cNvPr id="52" name="Овал 51">
              <a:hlinkClick r:id="" action="ppaction://noaction"/>
            </p:cNvPr>
            <p:cNvSpPr/>
            <p:nvPr/>
          </p:nvSpPr>
          <p:spPr>
            <a:xfrm>
              <a:off x="4968442" y="2083120"/>
              <a:ext cx="295144" cy="308613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6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Овал 52">
              <a:hlinkClick r:id="" action="ppaction://noaction"/>
            </p:cNvPr>
            <p:cNvSpPr/>
            <p:nvPr/>
          </p:nvSpPr>
          <p:spPr>
            <a:xfrm>
              <a:off x="6075600" y="2237426"/>
              <a:ext cx="295144" cy="315906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5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Овал 53">
              <a:hlinkClick r:id="" action="ppaction://noaction"/>
            </p:cNvPr>
            <p:cNvSpPr/>
            <p:nvPr/>
          </p:nvSpPr>
          <p:spPr>
            <a:xfrm>
              <a:off x="5767184" y="3366195"/>
              <a:ext cx="295144" cy="315906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4</a:t>
              </a:r>
              <a:endParaRPr lang="ru-RU" sz="2000" b="1" dirty="0"/>
            </a:p>
          </p:txBody>
        </p:sp>
      </p:grpSp>
      <p:sp>
        <p:nvSpPr>
          <p:cNvPr id="60" name="Овал 59">
            <a:hlinkClick r:id="rId13" action="ppaction://hlinksldjump"/>
          </p:cNvPr>
          <p:cNvSpPr/>
          <p:nvPr/>
        </p:nvSpPr>
        <p:spPr>
          <a:xfrm>
            <a:off x="4482111" y="1643837"/>
            <a:ext cx="346911" cy="32557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hlinkClick r:id="rId15" action="ppaction://hlinksldjump"/>
          </p:cNvPr>
          <p:cNvSpPr/>
          <p:nvPr/>
        </p:nvSpPr>
        <p:spPr>
          <a:xfrm>
            <a:off x="4854330" y="1246591"/>
            <a:ext cx="321219" cy="31590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hlinkClick r:id="rId25" action="ppaction://hlinksldjump"/>
          </p:cNvPr>
          <p:cNvSpPr/>
          <p:nvPr/>
        </p:nvSpPr>
        <p:spPr>
          <a:xfrm>
            <a:off x="5745887" y="673763"/>
            <a:ext cx="333810" cy="31590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hlinkClick r:id="rId14" action="ppaction://hlinksldjump"/>
          </p:cNvPr>
          <p:cNvSpPr/>
          <p:nvPr/>
        </p:nvSpPr>
        <p:spPr>
          <a:xfrm>
            <a:off x="5195580" y="2132257"/>
            <a:ext cx="294378" cy="31225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hlinkClick r:id="rId26" action="ppaction://hlinksldjump"/>
          </p:cNvPr>
          <p:cNvSpPr/>
          <p:nvPr/>
        </p:nvSpPr>
        <p:spPr>
          <a:xfrm>
            <a:off x="6258692" y="2212658"/>
            <a:ext cx="295144" cy="39219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hlinkClick r:id="rId27" action="ppaction://hlinksldjump"/>
          </p:cNvPr>
          <p:cNvSpPr/>
          <p:nvPr/>
        </p:nvSpPr>
        <p:spPr>
          <a:xfrm>
            <a:off x="5890623" y="3365992"/>
            <a:ext cx="357204" cy="27563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3" name="Рукописные данные 12"/>
              <p14:cNvContentPartPr/>
              <p14:nvPr/>
            </p14:nvContentPartPr>
            <p14:xfrm>
              <a:off x="617040" y="4551840"/>
              <a:ext cx="360" cy="360"/>
            </p14:xfrm>
          </p:contentPart>
        </mc:Choice>
        <mc:Fallback xmlns="">
          <p:pic>
            <p:nvPicPr>
              <p:cNvPr id="13" name="Рукописные данные 12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07680" y="454248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/>
          <p:cNvSpPr txBox="1"/>
          <p:nvPr/>
        </p:nvSpPr>
        <p:spPr>
          <a:xfrm>
            <a:off x="3477769" y="1217520"/>
            <a:ext cx="5400600" cy="36512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Для населения Европейского Севера характерно: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Невысокий естественный прирост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Низкая плотность населения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Недостаток трудовых ресурсов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Миграционный отток населения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Преобладание мужского населения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Высокий уровень урбанизации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52452" y="5363327"/>
            <a:ext cx="665072" cy="657961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31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95" y="2961008"/>
            <a:ext cx="5271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622" y="689526"/>
            <a:ext cx="5757194" cy="5010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6" name="Рукописные данные 35"/>
              <p14:cNvContentPartPr/>
              <p14:nvPr/>
            </p14:nvContentPartPr>
            <p14:xfrm>
              <a:off x="556920" y="4509000"/>
              <a:ext cx="360" cy="360"/>
            </p14:xfrm>
          </p:contentPart>
        </mc:Choice>
        <mc:Fallback xmlns="">
          <p:pic>
            <p:nvPicPr>
              <p:cNvPr id="36" name="Рукописные данные 35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47560" y="44996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673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764704"/>
            <a:ext cx="7029400" cy="461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71601" y="5430128"/>
            <a:ext cx="72008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463" algn="ctr">
              <a:spcBef>
                <a:spcPct val="0"/>
              </a:spcBef>
            </a:pPr>
            <a:r>
              <a:rPr lang="ru-RU" sz="2000" dirty="0" smtClean="0"/>
              <a:t>Карелы -финно-угорский народ проживают в республике Карелия. </a:t>
            </a:r>
            <a:r>
              <a:rPr lang="ru-RU" sz="2000" dirty="0"/>
              <a:t>Язык </a:t>
            </a:r>
            <a:r>
              <a:rPr lang="ru-RU" sz="2000" dirty="0" smtClean="0"/>
              <a:t>—карельский. Исповедуют православие.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882"/>
            <a:ext cx="8712968" cy="550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Карелы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581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435739"/>
            <a:ext cx="711817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463" algn="ctr">
              <a:spcBef>
                <a:spcPct val="0"/>
              </a:spcBef>
            </a:pPr>
            <a:r>
              <a:rPr lang="ru-RU" sz="2000" dirty="0" smtClean="0"/>
              <a:t>Вепсы </a:t>
            </a:r>
            <a:r>
              <a:rPr lang="ru-RU" sz="2000" dirty="0"/>
              <a:t> — </a:t>
            </a:r>
            <a:r>
              <a:rPr lang="ru-RU" sz="2000" dirty="0" smtClean="0"/>
              <a:t>малый финно-угорский народ, </a:t>
            </a:r>
            <a:r>
              <a:rPr lang="ru-RU" sz="2000" dirty="0"/>
              <a:t>живущий </a:t>
            </a:r>
            <a:r>
              <a:rPr lang="ru-RU" sz="2000" dirty="0" smtClean="0"/>
              <a:t>в южной части республики Карелия.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882"/>
            <a:ext cx="8712968" cy="550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Вепсы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56738"/>
            <a:ext cx="6624736" cy="474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659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27201" y="5293284"/>
            <a:ext cx="7200799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463" algn="just">
              <a:spcBef>
                <a:spcPct val="0"/>
              </a:spcBef>
            </a:pPr>
            <a:r>
              <a:rPr lang="ru-RU" sz="2000" dirty="0" smtClean="0"/>
              <a:t>Саами </a:t>
            </a:r>
            <a:r>
              <a:rPr lang="ru-RU" sz="2000" dirty="0"/>
              <a:t>(устаревшее название — лопари) — самый западный из коренных малочисленных народов </a:t>
            </a:r>
            <a:r>
              <a:rPr lang="ru-RU" sz="2000" dirty="0" smtClean="0"/>
              <a:t>севера финно-угорской группы.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42861" y="0"/>
            <a:ext cx="1612942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Саами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7231" y="564385"/>
            <a:ext cx="5664201" cy="459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63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87622" y="5578613"/>
            <a:ext cx="669674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Коми-титульный народ республики Коми, входящий в финно-угорскую языковую группу.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53084" y="0"/>
            <a:ext cx="1392497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Коми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09092"/>
            <a:ext cx="6192688" cy="466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4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81017"/>
            <a:ext cx="7200800" cy="4469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71600" y="5270836"/>
            <a:ext cx="720080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463" algn="just">
              <a:spcBef>
                <a:spcPct val="0"/>
              </a:spcBef>
            </a:pPr>
            <a:r>
              <a:rPr lang="ru-RU" sz="2000" dirty="0" smtClean="0"/>
              <a:t>Ненцы  –  самодийский народ населяющий </a:t>
            </a:r>
            <a:r>
              <a:rPr lang="ru-RU" sz="2000" dirty="0"/>
              <a:t>евразийское побережье </a:t>
            </a:r>
            <a:r>
              <a:rPr lang="ru-RU" sz="2000" dirty="0" smtClean="0"/>
              <a:t>Северного  Ледовитого океана  от Кольского полуострова до полуострова Таймыр.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98778" y="0"/>
            <a:ext cx="1701107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Ненцы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503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16037" y="0"/>
            <a:ext cx="2066592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Поморы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43" y="1268760"/>
            <a:ext cx="5505051" cy="3578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3" y="548680"/>
            <a:ext cx="2911737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103" y="5354768"/>
            <a:ext cx="8632451" cy="86536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/>
              <a:t>Поморы— этнографическая группа древних новгородцев и финно-угорского племени </a:t>
            </a:r>
            <a:r>
              <a:rPr lang="ru-RU" sz="2000" dirty="0" err="1" smtClean="0"/>
              <a:t>корела</a:t>
            </a:r>
            <a:r>
              <a:rPr lang="ru-RU" sz="2000" dirty="0" smtClean="0"/>
              <a:t>.</a:t>
            </a:r>
            <a:r>
              <a:rPr lang="ru-RU" sz="2000" dirty="0"/>
              <a:t> Поморы — непризнанная этническая группа и не включена</a:t>
            </a:r>
            <a:r>
              <a:rPr lang="ru-RU" sz="2000" baseline="30000" dirty="0"/>
              <a:t> </a:t>
            </a:r>
            <a:r>
              <a:rPr lang="ru-RU" sz="2000" dirty="0"/>
              <a:t> в  единый перечень коренных малочисленных народов </a:t>
            </a:r>
            <a:r>
              <a:rPr lang="ru-RU" sz="2000" dirty="0" smtClean="0"/>
              <a:t>России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824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5442188" y="834658"/>
            <a:ext cx="3481175" cy="4059152"/>
            <a:chOff x="5442188" y="834658"/>
            <a:chExt cx="3481175" cy="4059152"/>
          </a:xfrm>
        </p:grpSpPr>
        <p:pic>
          <p:nvPicPr>
            <p:cNvPr id="10" name="Picture 2" descr="C:\Users\111\Pictures\untitled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42188" y="834658"/>
              <a:ext cx="3481175" cy="25943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111\Pictures\untitled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42188" y="3452813"/>
              <a:ext cx="3481175" cy="9184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111\Pictures\untitled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42188" y="4371295"/>
              <a:ext cx="2016919" cy="5225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1028" y="4234997"/>
              <a:ext cx="1782335" cy="6588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7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442188" y="834658"/>
            <a:ext cx="3481175" cy="44012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Климат Европейского Севера контрастный. Большая часть района находится в умеренно-континентальном климате.  Положение  части района за полярным кругом создает особые условия освещенности : полярный день и ночь. Летом  продолжительность светового дня позволяет выращивать многие сельскохозяйственные культуры.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89554" y="0"/>
            <a:ext cx="4719562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Природные условия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57578012"/>
              </p:ext>
            </p:extLst>
          </p:nvPr>
        </p:nvGraphicFramePr>
        <p:xfrm>
          <a:off x="179512" y="764703"/>
          <a:ext cx="5112568" cy="5378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6" descr="C:\Documents and Settings\User\Мои документы\Мои рисунки\иконки\ico_tex.png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101" y="6262923"/>
            <a:ext cx="5274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76655"/>
            <a:ext cx="52744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4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62274" y="0"/>
            <a:ext cx="4774127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Природные ресурсы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01987616"/>
              </p:ext>
            </p:extLst>
          </p:nvPr>
        </p:nvGraphicFramePr>
        <p:xfrm>
          <a:off x="179512" y="665624"/>
          <a:ext cx="3384376" cy="546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1537" y="718503"/>
            <a:ext cx="5216658" cy="488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1468" y="692696"/>
            <a:ext cx="3384376" cy="38884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На северо-востоке района  расположен Печорский угольный бассейн. В  районе  расположена Тимано-Печорская нефтегазоносная провинция, которая включает более 100 месторождений нефти и газа. Идет освоение ресурсов на шельфе Баренцева моря (</a:t>
            </a:r>
            <a:r>
              <a:rPr lang="ru-RU" sz="2000" dirty="0" err="1" smtClean="0">
                <a:solidFill>
                  <a:schemeClr val="tx1"/>
                </a:solidFill>
              </a:rPr>
              <a:t>Штокмановское,Поморское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Приразломное</a:t>
            </a:r>
            <a:r>
              <a:rPr lang="ru-RU" sz="2000" dirty="0" smtClean="0">
                <a:solidFill>
                  <a:schemeClr val="tx1"/>
                </a:solidFill>
              </a:rPr>
              <a:t> и другие)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3753" y="3883131"/>
            <a:ext cx="2764442" cy="143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712039" y="5320148"/>
            <a:ext cx="2237820" cy="303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Условные знаки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7791" y="627792"/>
            <a:ext cx="470425" cy="5040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7159" y="1461590"/>
            <a:ext cx="470425" cy="543273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7159" y="2132856"/>
            <a:ext cx="470425" cy="5040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7159" y="2852936"/>
            <a:ext cx="470425" cy="464839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7159" y="3501008"/>
            <a:ext cx="470425" cy="50405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7159" y="4221088"/>
            <a:ext cx="470425" cy="50248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520" y="4869160"/>
            <a:ext cx="576064" cy="572921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hlinkClick r:id="rId12" action="ppaction://hlinksldjump"/>
          </p:cNvPr>
          <p:cNvSpPr/>
          <p:nvPr/>
        </p:nvSpPr>
        <p:spPr>
          <a:xfrm>
            <a:off x="357159" y="5606844"/>
            <a:ext cx="470425" cy="41444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89579" y="692696"/>
            <a:ext cx="3422221" cy="38884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tx1"/>
                </a:solidFill>
              </a:rPr>
              <a:t>Европейский Север богат рудными ископаемыми. Месторождения железных руд и руд цветных металлов находятся на Кольском полуострове и в Карелии. Северный район богат бокситами (Архангельская обл.), кианитами (Мурманская </a:t>
            </a:r>
            <a:r>
              <a:rPr lang="ru-RU" sz="2000" dirty="0" err="1" smtClean="0">
                <a:solidFill>
                  <a:schemeClr val="tx1"/>
                </a:solidFill>
              </a:rPr>
              <a:t>обл</a:t>
            </a:r>
            <a:r>
              <a:rPr lang="ru-RU" sz="2000" dirty="0" smtClean="0">
                <a:solidFill>
                  <a:schemeClr val="tx1"/>
                </a:solidFill>
              </a:rPr>
              <a:t>), титаном, вольфрамом 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0535" y="735469"/>
            <a:ext cx="5216658" cy="4888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64027" y="3883131"/>
            <a:ext cx="2764442" cy="143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6769373" y="5303183"/>
            <a:ext cx="2237820" cy="303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Условные знаки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53" y="690547"/>
            <a:ext cx="5286932" cy="4913376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189579" y="692696"/>
            <a:ext cx="3422221" cy="381642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На территории Европейского Севера имеются месторождения нерудных ископаемых. Большое значение имеет месторождение апатитов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 (Мурманская область), запасы алмазов (Архангельская область)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с</a:t>
            </a:r>
            <a:r>
              <a:rPr lang="ru-RU" sz="2000" dirty="0" smtClean="0">
                <a:solidFill>
                  <a:schemeClr val="tx1"/>
                </a:solidFill>
              </a:rPr>
              <a:t>троительных материалов.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762130" y="5294420"/>
            <a:ext cx="2237820" cy="303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Условные знаки</a:t>
            </a: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6762130" y="3935453"/>
            <a:ext cx="2230577" cy="1317798"/>
            <a:chOff x="6661987" y="4094855"/>
            <a:chExt cx="2202730" cy="131779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4" name="Прямоугольник 43"/>
            <p:cNvSpPr/>
            <p:nvPr/>
          </p:nvSpPr>
          <p:spPr>
            <a:xfrm>
              <a:off x="6661988" y="4094855"/>
              <a:ext cx="2202729" cy="1317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987" y="4103412"/>
              <a:ext cx="445211" cy="364652"/>
            </a:xfrm>
            <a:prstGeom prst="rect">
              <a:avLst/>
            </a:prstGeom>
            <a:grpFill/>
          </p:spPr>
        </p:pic>
        <p:sp>
          <p:nvSpPr>
            <p:cNvPr id="46" name="TextBox 45"/>
            <p:cNvSpPr txBox="1"/>
            <p:nvPr/>
          </p:nvSpPr>
          <p:spPr>
            <a:xfrm>
              <a:off x="7044341" y="4107436"/>
              <a:ext cx="164126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Алмазы</a:t>
              </a:r>
              <a:endParaRPr lang="ru-RU" dirty="0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988" y="4480397"/>
              <a:ext cx="382353" cy="312222"/>
            </a:xfrm>
            <a:prstGeom prst="rect">
              <a:avLst/>
            </a:prstGeom>
            <a:grpFill/>
          </p:spPr>
        </p:pic>
        <p:sp>
          <p:nvSpPr>
            <p:cNvPr id="48" name="TextBox 47"/>
            <p:cNvSpPr txBox="1"/>
            <p:nvPr/>
          </p:nvSpPr>
          <p:spPr>
            <a:xfrm>
              <a:off x="7044341" y="4423287"/>
              <a:ext cx="1245293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Апатиты</a:t>
              </a:r>
              <a:endParaRPr lang="ru-RU" dirty="0"/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987" y="5088300"/>
              <a:ext cx="394547" cy="295911"/>
            </a:xfrm>
            <a:prstGeom prst="rect">
              <a:avLst/>
            </a:prstGeom>
            <a:grpFill/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988" y="4776887"/>
              <a:ext cx="355066" cy="266300"/>
            </a:xfrm>
            <a:prstGeom prst="rect">
              <a:avLst/>
            </a:prstGeom>
            <a:grpFill/>
          </p:spPr>
        </p:pic>
        <p:sp>
          <p:nvSpPr>
            <p:cNvPr id="51" name="TextBox 50"/>
            <p:cNvSpPr txBox="1"/>
            <p:nvPr/>
          </p:nvSpPr>
          <p:spPr>
            <a:xfrm>
              <a:off x="7044341" y="4749202"/>
              <a:ext cx="1308151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Слюда</a:t>
              </a:r>
              <a:endParaRPr lang="ru-RU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044341" y="5043321"/>
              <a:ext cx="154598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Фосфориты</a:t>
              </a:r>
              <a:endParaRPr lang="ru-RU" dirty="0"/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172546" y="690547"/>
            <a:ext cx="3422220" cy="404552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Леса занимают  ¾ площади Европейского Севера, что составляет 40% лесных ресурсов европейской части страны. Для западной части района характерен следующий видовой состав: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с</a:t>
            </a:r>
            <a:r>
              <a:rPr lang="ru-RU" sz="2000" dirty="0" smtClean="0">
                <a:solidFill>
                  <a:schemeClr val="tx1"/>
                </a:solidFill>
              </a:rPr>
              <a:t>осна, ель, карельская береза;  для восточной: ель, сосна, лиственница, пихта, встречается кедр.</a:t>
            </a:r>
          </a:p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5533" y="666552"/>
            <a:ext cx="5242936" cy="4977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Прямоугольник 54"/>
          <p:cNvSpPr/>
          <p:nvPr/>
        </p:nvSpPr>
        <p:spPr>
          <a:xfrm>
            <a:off x="189578" y="677532"/>
            <a:ext cx="3422221" cy="457571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Европейский Север богат водными ресурсами На западе района расположено более 160 </a:t>
            </a:r>
            <a:r>
              <a:rPr lang="ru-RU" sz="2000" dirty="0" err="1">
                <a:solidFill>
                  <a:schemeClr val="tx1"/>
                </a:solidFill>
              </a:rPr>
              <a:t>тыс.озер</a:t>
            </a:r>
            <a:r>
              <a:rPr lang="ru-RU" sz="2000" dirty="0">
                <a:solidFill>
                  <a:schemeClr val="tx1"/>
                </a:solidFill>
              </a:rPr>
              <a:t>. Среди них </a:t>
            </a:r>
            <a:r>
              <a:rPr lang="ru-RU" sz="2000" dirty="0" smtClean="0">
                <a:solidFill>
                  <a:schemeClr val="tx1"/>
                </a:solidFill>
              </a:rPr>
              <a:t>самые крупные: Ладожское (1) 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и Онежское (2)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озера</a:t>
            </a:r>
            <a:r>
              <a:rPr lang="ru-RU" sz="2000" dirty="0">
                <a:solidFill>
                  <a:schemeClr val="tx1"/>
                </a:solidFill>
              </a:rPr>
              <a:t>. Реки на западе </a:t>
            </a:r>
            <a:r>
              <a:rPr lang="ru-RU" sz="2000" dirty="0" smtClean="0">
                <a:solidFill>
                  <a:schemeClr val="tx1"/>
                </a:solidFill>
              </a:rPr>
              <a:t>района порожисты</a:t>
            </a:r>
            <a:r>
              <a:rPr lang="ru-RU" sz="2000" dirty="0">
                <a:solidFill>
                  <a:schemeClr val="tx1"/>
                </a:solidFill>
              </a:rPr>
              <a:t>. На востоке реки многоводны и судоходны. Среди них крупнейшие: </a:t>
            </a:r>
            <a:r>
              <a:rPr lang="ru-RU" sz="2000" dirty="0" smtClean="0">
                <a:solidFill>
                  <a:schemeClr val="tx1"/>
                </a:solidFill>
              </a:rPr>
              <a:t>Печора</a:t>
            </a:r>
            <a:r>
              <a:rPr lang="ru-RU" sz="2000" dirty="0">
                <a:solidFill>
                  <a:schemeClr val="tx1"/>
                </a:solidFill>
              </a:rPr>
              <a:t>, Северная Двина, Онега, Мезень. </a:t>
            </a:r>
          </a:p>
        </p:txBody>
      </p:sp>
      <p:grpSp>
        <p:nvGrpSpPr>
          <p:cNvPr id="56" name="Группа 55"/>
          <p:cNvGrpSpPr/>
          <p:nvPr/>
        </p:nvGrpSpPr>
        <p:grpSpPr>
          <a:xfrm>
            <a:off x="3736586" y="682576"/>
            <a:ext cx="5275266" cy="5040197"/>
            <a:chOff x="2032000" y="1741714"/>
            <a:chExt cx="5602514" cy="4759098"/>
          </a:xfrm>
        </p:grpSpPr>
        <p:pic>
          <p:nvPicPr>
            <p:cNvPr id="57" name="Picture 2"/>
            <p:cNvPicPr>
              <a:picLocks noChangeAspect="1" noChangeArrowheads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32000" y="1741714"/>
              <a:ext cx="5602514" cy="47590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 rot="5076377">
              <a:off x="5211547" y="315885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accent1">
                      <a:lumMod val="75000"/>
                    </a:schemeClr>
                  </a:solidFill>
                </a:rPr>
                <a:t>Печора</a:t>
              </a:r>
              <a:endParaRPr lang="ru-RU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3023394">
              <a:off x="4241091" y="3731378"/>
              <a:ext cx="1359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accent1">
                      <a:lumMod val="75000"/>
                    </a:schemeClr>
                  </a:solidFill>
                </a:rPr>
                <a:t>Мезень</a:t>
              </a:r>
              <a:endParaRPr lang="ru-RU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2773721">
              <a:off x="3722777" y="4154091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 smtClean="0">
                  <a:solidFill>
                    <a:schemeClr val="accent1">
                      <a:lumMod val="75000"/>
                    </a:schemeClr>
                  </a:solidFill>
                </a:rPr>
                <a:t>Сев.Двина</a:t>
              </a:r>
              <a:endParaRPr lang="ru-RU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167191" y="514514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953080" y="496048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lang="ru-RU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2165602">
              <a:off x="3299591" y="4445757"/>
              <a:ext cx="1422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accent1">
                      <a:lumMod val="75000"/>
                    </a:schemeClr>
                  </a:solidFill>
                </a:rPr>
                <a:t>Онега</a:t>
              </a:r>
              <a:endParaRPr lang="ru-RU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68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21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86" y="2600908"/>
            <a:ext cx="451256" cy="46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21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46" y="4652789"/>
            <a:ext cx="451256" cy="46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" name="Группа 69"/>
          <p:cNvGrpSpPr/>
          <p:nvPr/>
        </p:nvGrpSpPr>
        <p:grpSpPr>
          <a:xfrm>
            <a:off x="3709513" y="677532"/>
            <a:ext cx="5355101" cy="5174769"/>
            <a:chOff x="3681394" y="815589"/>
            <a:chExt cx="5355101" cy="4977264"/>
          </a:xfrm>
        </p:grpSpPr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394" y="815589"/>
              <a:ext cx="5355101" cy="4977264"/>
            </a:xfrm>
            <a:prstGeom prst="rect">
              <a:avLst/>
            </a:prstGeom>
          </p:spPr>
        </p:pic>
        <p:sp>
          <p:nvSpPr>
            <p:cNvPr id="72" name="Прямоугольник 71"/>
            <p:cNvSpPr/>
            <p:nvPr/>
          </p:nvSpPr>
          <p:spPr>
            <a:xfrm>
              <a:off x="3681395" y="5442081"/>
              <a:ext cx="2943746" cy="319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/>
                <a:t>Ладожское озеро</a:t>
              </a:r>
              <a:endParaRPr lang="ru-RU" sz="2000" dirty="0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3724741" y="674325"/>
            <a:ext cx="5355100" cy="5170894"/>
            <a:chOff x="3681395" y="815588"/>
            <a:chExt cx="5355100" cy="4962575"/>
          </a:xfrm>
        </p:grpSpPr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395" y="815588"/>
              <a:ext cx="5355100" cy="49625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5" name="Прямоугольник 74"/>
            <p:cNvSpPr/>
            <p:nvPr/>
          </p:nvSpPr>
          <p:spPr>
            <a:xfrm>
              <a:off x="3681395" y="5466672"/>
              <a:ext cx="2943746" cy="2952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/>
                <a:t>Онежское озеро</a:t>
              </a:r>
              <a:endParaRPr lang="ru-RU" sz="2000" dirty="0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3748386" y="1264579"/>
            <a:ext cx="5300956" cy="3694553"/>
            <a:chOff x="3681394" y="1428332"/>
            <a:chExt cx="5385256" cy="3694553"/>
          </a:xfrm>
        </p:grpSpPr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1394" y="1428332"/>
              <a:ext cx="5385256" cy="3694553"/>
            </a:xfrm>
            <a:prstGeom prst="rect">
              <a:avLst/>
            </a:prstGeom>
          </p:spPr>
        </p:pic>
        <p:sp>
          <p:nvSpPr>
            <p:cNvPr id="78" name="Прямоугольник 77"/>
            <p:cNvSpPr/>
            <p:nvPr/>
          </p:nvSpPr>
          <p:spPr>
            <a:xfrm>
              <a:off x="6374022" y="4761306"/>
              <a:ext cx="2662473" cy="3300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</a:rPr>
                <a:t>Река Печора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3736586" y="1264579"/>
            <a:ext cx="5300956" cy="3670213"/>
            <a:chOff x="3653946" y="1452672"/>
            <a:chExt cx="5382549" cy="3670213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946" y="1452672"/>
              <a:ext cx="5382549" cy="36702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1" name="Прямоугольник 80"/>
            <p:cNvSpPr/>
            <p:nvPr/>
          </p:nvSpPr>
          <p:spPr>
            <a:xfrm>
              <a:off x="6345220" y="4723571"/>
              <a:ext cx="2691275" cy="367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</a:rPr>
                <a:t>Река Северная Двина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3751210" y="1264579"/>
            <a:ext cx="5311582" cy="3706234"/>
            <a:chOff x="3653946" y="1416651"/>
            <a:chExt cx="5413831" cy="3706234"/>
          </a:xfrm>
        </p:grpSpPr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946" y="1416651"/>
              <a:ext cx="5413831" cy="37062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7" name="Прямоугольник 86"/>
            <p:cNvSpPr/>
            <p:nvPr/>
          </p:nvSpPr>
          <p:spPr>
            <a:xfrm>
              <a:off x="6625141" y="4761306"/>
              <a:ext cx="2411354" cy="3300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</a:rPr>
                <a:t>Река Онега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3730753" y="1285238"/>
            <a:ext cx="5343076" cy="3678533"/>
            <a:chOff x="3653946" y="1412775"/>
            <a:chExt cx="5382549" cy="3678533"/>
          </a:xfrm>
        </p:grpSpPr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946" y="1412775"/>
              <a:ext cx="5382549" cy="36785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0" name="Прямоугольник 89"/>
            <p:cNvSpPr/>
            <p:nvPr/>
          </p:nvSpPr>
          <p:spPr>
            <a:xfrm>
              <a:off x="6625141" y="4761306"/>
              <a:ext cx="2411354" cy="330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/>
                <a:t>Река Мезень</a:t>
              </a:r>
              <a:endParaRPr lang="ru-RU" sz="2000" dirty="0"/>
            </a:p>
          </p:txBody>
        </p:sp>
      </p:grpSp>
      <p:sp>
        <p:nvSpPr>
          <p:cNvPr id="91" name="Прямоугольник 90"/>
          <p:cNvSpPr/>
          <p:nvPr/>
        </p:nvSpPr>
        <p:spPr>
          <a:xfrm>
            <a:off x="163084" y="666552"/>
            <a:ext cx="3441144" cy="398940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Реки западной части Европейского Севера имеют большой энергетический потенциал, который оценивается в 19,3 </a:t>
            </a:r>
            <a:r>
              <a:rPr lang="ru-RU" sz="2000" dirty="0" err="1" smtClean="0">
                <a:solidFill>
                  <a:schemeClr val="tx1"/>
                </a:solidFill>
              </a:rPr>
              <a:t>млрд.Квт</a:t>
            </a:r>
            <a:r>
              <a:rPr lang="ru-RU" sz="2000" dirty="0" smtClean="0">
                <a:solidFill>
                  <a:schemeClr val="tx1"/>
                </a:solidFill>
              </a:rPr>
              <a:t>/час. Сток рек зарегулирован  озерами, поэтому на них выгодно создание каскадов ГЭС небольшой мощности. </a:t>
            </a: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3716355" y="666552"/>
            <a:ext cx="5283595" cy="5334699"/>
            <a:chOff x="3698756" y="681017"/>
            <a:chExt cx="5283595" cy="5334699"/>
          </a:xfrm>
        </p:grpSpPr>
        <p:pic>
          <p:nvPicPr>
            <p:cNvPr id="93" name="Picture 2"/>
            <p:cNvPicPr>
              <a:picLocks noChangeAspect="1" noChangeArrowheads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98756" y="681017"/>
              <a:ext cx="5283595" cy="53346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Овал 93"/>
            <p:cNvSpPr/>
            <p:nvPr/>
          </p:nvSpPr>
          <p:spPr>
            <a:xfrm>
              <a:off x="4619689" y="4026010"/>
              <a:ext cx="213750" cy="1984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4970365" y="1298348"/>
              <a:ext cx="213750" cy="1984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546421" y="1081603"/>
              <a:ext cx="213750" cy="1984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4689201" y="1448639"/>
              <a:ext cx="213750" cy="1984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Овал 97"/>
            <p:cNvSpPr/>
            <p:nvPr/>
          </p:nvSpPr>
          <p:spPr>
            <a:xfrm>
              <a:off x="4718178" y="2027343"/>
              <a:ext cx="213750" cy="1984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>
              <a:off x="4707032" y="3452403"/>
              <a:ext cx="213750" cy="1984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>
              <a:off x="4990662" y="3338586"/>
              <a:ext cx="213750" cy="1984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5451140" y="5337043"/>
              <a:ext cx="213750" cy="1984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4829157" y="2931562"/>
              <a:ext cx="213750" cy="1984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4335625" y="2412653"/>
              <a:ext cx="213750" cy="1984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5235022" y="1395948"/>
              <a:ext cx="213750" cy="1984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4627981" y="2204616"/>
              <a:ext cx="213750" cy="1984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4772089" y="3209047"/>
              <a:ext cx="213750" cy="19846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2" name="Прямоугольник 81"/>
          <p:cNvSpPr/>
          <p:nvPr/>
        </p:nvSpPr>
        <p:spPr>
          <a:xfrm>
            <a:off x="205577" y="671158"/>
            <a:ext cx="3416939" cy="366926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Европейский Север расположен в зонах тундры и тайги, поэтому почвы для ведения сельского хозяйства неблагоприятные: тундрово-глеевые и подзолистые. Много болот.</a:t>
            </a: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83" name="Группа 82"/>
          <p:cNvGrpSpPr/>
          <p:nvPr/>
        </p:nvGrpSpPr>
        <p:grpSpPr>
          <a:xfrm>
            <a:off x="3726271" y="656772"/>
            <a:ext cx="5331096" cy="5334698"/>
            <a:chOff x="2278743" y="769257"/>
            <a:chExt cx="5315727" cy="4150161"/>
          </a:xfrm>
        </p:grpSpPr>
        <p:pic>
          <p:nvPicPr>
            <p:cNvPr id="84" name="Picture 2"/>
            <p:cNvPicPr>
              <a:picLocks noChangeAspect="1" noChangeArrowheads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78743" y="769257"/>
              <a:ext cx="5315727" cy="41501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2"/>
            <p:cNvPicPr>
              <a:picLocks noChangeAspect="1" noChangeArrowheads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19853" y="3783757"/>
              <a:ext cx="1872344" cy="1030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Рукописные данные 17"/>
              <p14:cNvContentPartPr/>
              <p14:nvPr/>
            </p14:nvContentPartPr>
            <p14:xfrm>
              <a:off x="608400" y="4414680"/>
              <a:ext cx="360" cy="9000"/>
            </p14:xfrm>
          </p:contentPart>
        </mc:Choice>
        <mc:Fallback xmlns="">
          <p:pic>
            <p:nvPicPr>
              <p:cNvPr id="18" name="Рукописные данные 1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9040" y="4405320"/>
                <a:ext cx="19080" cy="2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641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36" grpId="0" animBg="1"/>
      <p:bldP spid="36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53" grpId="0" animBg="1"/>
      <p:bldP spid="53" grpId="1" animBg="1"/>
      <p:bldP spid="55" grpId="0" animBg="1"/>
      <p:bldP spid="55" grpId="1" animBg="1"/>
      <p:bldP spid="91" grpId="0" animBg="1"/>
      <p:bldP spid="91" grpId="1" animBg="1"/>
      <p:bldP spid="82" grpId="0" animBg="1"/>
      <p:bldP spid="8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74835" y="0"/>
            <a:ext cx="5749011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Рекреационные ресурсы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495" y="1988840"/>
            <a:ext cx="4064001" cy="3365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853" y="473749"/>
            <a:ext cx="892897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Европейский Север обладает уникальными биосферными и рекреационными ресурсами, которые в сочетании с выдающимися памятниками Всемирного культурного наследия создают хорошие возможности для развития рекреационного хозяйства.</a:t>
            </a:r>
            <a:endParaRPr lang="ru-RU" sz="2000" dirty="0"/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8315847" y="4185841"/>
            <a:ext cx="360040" cy="376776"/>
          </a:xfrm>
          <a:prstGeom prst="ellipse">
            <a:avLst/>
          </a:prstGeom>
          <a:solidFill>
            <a:srgbClr val="92D050"/>
          </a:solidFill>
          <a:ln>
            <a:solidFill>
              <a:schemeClr val="accent2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</a:t>
            </a:r>
            <a:endParaRPr lang="ru-RU" sz="2000" dirty="0"/>
          </a:p>
        </p:txBody>
      </p:sp>
      <p:sp>
        <p:nvSpPr>
          <p:cNvPr id="8" name="Овал 7"/>
          <p:cNvSpPr/>
          <p:nvPr/>
        </p:nvSpPr>
        <p:spPr>
          <a:xfrm>
            <a:off x="5259107" y="2420887"/>
            <a:ext cx="360040" cy="354977"/>
          </a:xfrm>
          <a:prstGeom prst="ellipse">
            <a:avLst/>
          </a:prstGeom>
          <a:solidFill>
            <a:srgbClr val="92D050"/>
          </a:solidFill>
          <a:ln>
            <a:solidFill>
              <a:schemeClr val="accent2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1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7007708" y="4510809"/>
            <a:ext cx="316954" cy="365426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10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93" y="4150674"/>
            <a:ext cx="459509" cy="47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Рукописные данные 10"/>
              <p14:cNvContentPartPr/>
              <p14:nvPr/>
            </p14:nvContentPartPr>
            <p14:xfrm>
              <a:off x="5383440" y="2563200"/>
              <a:ext cx="120240" cy="68760"/>
            </p14:xfrm>
          </p:contentPart>
        </mc:Choice>
        <mc:Fallback xmlns="">
          <p:pic>
            <p:nvPicPr>
              <p:cNvPr id="11" name="Рукописные данные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74080" y="2553840"/>
                <a:ext cx="138960" cy="8748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Овал 11">
            <a:hlinkClick r:id="rId9" action="ppaction://hlinksldjump"/>
          </p:cNvPr>
          <p:cNvSpPr/>
          <p:nvPr/>
        </p:nvSpPr>
        <p:spPr>
          <a:xfrm>
            <a:off x="5284206" y="2423947"/>
            <a:ext cx="340688" cy="35497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rId10" action="ppaction://hlinksldjump"/>
          </p:cNvPr>
          <p:cNvSpPr/>
          <p:nvPr/>
        </p:nvSpPr>
        <p:spPr>
          <a:xfrm>
            <a:off x="8315847" y="4185841"/>
            <a:ext cx="360040" cy="37677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177140" y="1988840"/>
            <a:ext cx="4608494" cy="3405336"/>
            <a:chOff x="107522" y="1988840"/>
            <a:chExt cx="4608494" cy="340533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522" y="1988840"/>
              <a:ext cx="4608494" cy="3405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135559" y="5021091"/>
              <a:ext cx="2924273" cy="3559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chemeClr val="tx1"/>
                  </a:solidFill>
                </a:rPr>
                <a:t>Соловецкий монастырь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Шестиугольник 16"/>
          <p:cNvSpPr/>
          <p:nvPr/>
        </p:nvSpPr>
        <p:spPr>
          <a:xfrm>
            <a:off x="5681113" y="3137723"/>
            <a:ext cx="316954" cy="365426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03" y="2782522"/>
            <a:ext cx="459509" cy="47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6" y="2033731"/>
            <a:ext cx="4608493" cy="3360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Группа 19"/>
          <p:cNvGrpSpPr/>
          <p:nvPr/>
        </p:nvGrpSpPr>
        <p:grpSpPr>
          <a:xfrm>
            <a:off x="120642" y="1979037"/>
            <a:ext cx="4639550" cy="3415139"/>
            <a:chOff x="135559" y="2023457"/>
            <a:chExt cx="4580457" cy="3415139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9" y="2023457"/>
              <a:ext cx="4580457" cy="3415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135560" y="5021091"/>
              <a:ext cx="2290228" cy="41750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chemeClr val="tx1"/>
                  </a:solidFill>
                </a:rPr>
                <a:t>Малые карелы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Шестиугольник 22"/>
          <p:cNvSpPr/>
          <p:nvPr/>
        </p:nvSpPr>
        <p:spPr>
          <a:xfrm>
            <a:off x="6198357" y="3558597"/>
            <a:ext cx="316954" cy="365426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4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199" y="3320436"/>
            <a:ext cx="459509" cy="47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0" y="1991460"/>
            <a:ext cx="4647113" cy="3410237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155023" y="1985837"/>
            <a:ext cx="4608493" cy="3434176"/>
            <a:chOff x="90485" y="1978887"/>
            <a:chExt cx="4608493" cy="3434176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95"/>
            <a:stretch/>
          </p:blipFill>
          <p:spPr>
            <a:xfrm>
              <a:off x="90485" y="1978887"/>
              <a:ext cx="4608493" cy="34252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TextBox 30"/>
            <p:cNvSpPr txBox="1"/>
            <p:nvPr/>
          </p:nvSpPr>
          <p:spPr>
            <a:xfrm>
              <a:off x="107523" y="5012953"/>
              <a:ext cx="2448254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Великий Устюг</a:t>
              </a:r>
              <a:endParaRPr lang="ru-RU" sz="200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84853" y="1984653"/>
            <a:ext cx="4644704" cy="3456371"/>
            <a:chOff x="83424" y="1967146"/>
            <a:chExt cx="4615554" cy="350041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4" y="1967146"/>
              <a:ext cx="4608494" cy="34563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83424" y="5067452"/>
              <a:ext cx="3473404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Резиденция Деда Мороза</a:t>
              </a:r>
              <a:endParaRPr lang="ru-RU" sz="2000" dirty="0"/>
            </a:p>
          </p:txBody>
        </p:sp>
      </p:grpSp>
      <p:sp>
        <p:nvSpPr>
          <p:cNvPr id="32" name="Шестиугольник 31"/>
          <p:cNvSpPr/>
          <p:nvPr/>
        </p:nvSpPr>
        <p:spPr>
          <a:xfrm>
            <a:off x="6183830" y="4750503"/>
            <a:ext cx="316954" cy="365426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6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683" y="4342275"/>
            <a:ext cx="459509" cy="47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973" y="1687506"/>
            <a:ext cx="5236031" cy="360024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53" y="1921940"/>
            <a:ext cx="4608494" cy="3529332"/>
          </a:xfrm>
          <a:prstGeom prst="rect">
            <a:avLst/>
          </a:prstGeom>
        </p:spPr>
      </p:pic>
      <p:sp>
        <p:nvSpPr>
          <p:cNvPr id="37" name="Шестиугольник 36"/>
          <p:cNvSpPr/>
          <p:nvPr/>
        </p:nvSpPr>
        <p:spPr>
          <a:xfrm>
            <a:off x="5609480" y="4331436"/>
            <a:ext cx="316954" cy="365426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8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48" y="4005301"/>
            <a:ext cx="459509" cy="47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53" y="1875682"/>
            <a:ext cx="4638185" cy="353539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2" y="1906248"/>
            <a:ext cx="4638675" cy="3487928"/>
          </a:xfrm>
          <a:prstGeom prst="rect">
            <a:avLst/>
          </a:prstGeom>
        </p:spPr>
      </p:pic>
      <p:sp>
        <p:nvSpPr>
          <p:cNvPr id="41" name="Шестиугольник 40"/>
          <p:cNvSpPr/>
          <p:nvPr/>
        </p:nvSpPr>
        <p:spPr>
          <a:xfrm>
            <a:off x="5259107" y="3976849"/>
            <a:ext cx="316954" cy="365426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8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2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18" y="3528082"/>
            <a:ext cx="459509" cy="47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 descr="C:\Documents and Settings\User\Мои документы\Мои рисунки\иконки\ico_an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email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445" y="3565589"/>
            <a:ext cx="386069" cy="39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92" y="1879494"/>
            <a:ext cx="4657344" cy="352220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92" y="1886822"/>
            <a:ext cx="4730797" cy="3554202"/>
          </a:xfrm>
          <a:prstGeom prst="rect">
            <a:avLst/>
          </a:prstGeom>
        </p:spPr>
      </p:pic>
      <p:sp>
        <p:nvSpPr>
          <p:cNvPr id="46" name="Шестиугольник 45"/>
          <p:cNvSpPr/>
          <p:nvPr/>
        </p:nvSpPr>
        <p:spPr>
          <a:xfrm>
            <a:off x="5005583" y="4438676"/>
            <a:ext cx="316954" cy="365426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47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52" y="4817036"/>
            <a:ext cx="459509" cy="47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300" y="1851656"/>
            <a:ext cx="4668439" cy="354252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68" y="1886751"/>
            <a:ext cx="4681502" cy="354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908720"/>
            <a:ext cx="2880319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Визитка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399" y="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Европейский Север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576" y="762137"/>
            <a:ext cx="432051" cy="7768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1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0" y="1962754"/>
            <a:ext cx="2880319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ЭГП района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1402" y="1805592"/>
            <a:ext cx="432051" cy="7768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2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1" y="3048851"/>
            <a:ext cx="2880319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Население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9572" y="2883513"/>
            <a:ext cx="432051" cy="7768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3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124617"/>
            <a:ext cx="2880319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Природные условия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574" y="3933056"/>
            <a:ext cx="432051" cy="7768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4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16559" y="5157192"/>
            <a:ext cx="2880319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Проблемы и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 перспективы развития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27784" y="5027890"/>
            <a:ext cx="432051" cy="7768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9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17910" y="894331"/>
            <a:ext cx="2880319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Природные ресурсы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17910" y="1962754"/>
            <a:ext cx="2880319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Хозяйство района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5327" y="3068960"/>
            <a:ext cx="2880319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Транспорт района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35327" y="4149080"/>
            <a:ext cx="2880319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Подрайоны Европейского Севера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01884" y="762137"/>
            <a:ext cx="432051" cy="7768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5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15680" y="1805592"/>
            <a:ext cx="432051" cy="7768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6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19301" y="2950450"/>
            <a:ext cx="432051" cy="7768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7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19301" y="3982062"/>
            <a:ext cx="432051" cy="7768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8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hlinkClick r:id="rId3" action="ppaction://hlinksldjump"/>
          </p:cNvPr>
          <p:cNvSpPr/>
          <p:nvPr/>
        </p:nvSpPr>
        <p:spPr>
          <a:xfrm>
            <a:off x="833453" y="894331"/>
            <a:ext cx="2586416" cy="73446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hlinkClick r:id="rId4" action="ppaction://hlinksldjump"/>
          </p:cNvPr>
          <p:cNvSpPr/>
          <p:nvPr/>
        </p:nvSpPr>
        <p:spPr>
          <a:xfrm>
            <a:off x="833453" y="1962754"/>
            <a:ext cx="2586416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Click r:id="rId5" action="ppaction://hlinksldjump"/>
          </p:cNvPr>
          <p:cNvSpPr/>
          <p:nvPr/>
        </p:nvSpPr>
        <p:spPr>
          <a:xfrm>
            <a:off x="833453" y="3048851"/>
            <a:ext cx="2586416" cy="7401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33453" y="4124617"/>
            <a:ext cx="2586418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059835" y="5157192"/>
            <a:ext cx="2537043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hlinkClick r:id="rId6" action="ppaction://hlinksldjump"/>
          </p:cNvPr>
          <p:cNvSpPr/>
          <p:nvPr/>
        </p:nvSpPr>
        <p:spPr>
          <a:xfrm>
            <a:off x="5952468" y="915740"/>
            <a:ext cx="2664294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hlinkClick r:id="rId7" action="ppaction://hlinksldjump"/>
          </p:cNvPr>
          <p:cNvSpPr/>
          <p:nvPr/>
        </p:nvSpPr>
        <p:spPr>
          <a:xfrm>
            <a:off x="5947731" y="1962754"/>
            <a:ext cx="2667915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933935" y="3048851"/>
            <a:ext cx="2681711" cy="7401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933935" y="4149080"/>
            <a:ext cx="2681711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ятиугольник 29">
            <a:hlinkClick r:id="rId8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Умножение 30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3851920" y="6429375"/>
            <a:ext cx="151216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Ресурсы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851920" y="6429375"/>
            <a:ext cx="1512168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hlinkClick r:id="rId9" action="ppaction://hlinksldjump"/>
          </p:cNvPr>
          <p:cNvSpPr/>
          <p:nvPr/>
        </p:nvSpPr>
        <p:spPr>
          <a:xfrm>
            <a:off x="5947731" y="3068960"/>
            <a:ext cx="2667915" cy="6999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hlinkClick r:id="rId10" action="ppaction://hlinksldjump"/>
          </p:cNvPr>
          <p:cNvSpPr/>
          <p:nvPr/>
        </p:nvSpPr>
        <p:spPr>
          <a:xfrm>
            <a:off x="5951352" y="4149080"/>
            <a:ext cx="2664294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hlinkClick r:id="rId11" action="ppaction://hlinksldjump"/>
          </p:cNvPr>
          <p:cNvSpPr/>
          <p:nvPr/>
        </p:nvSpPr>
        <p:spPr>
          <a:xfrm>
            <a:off x="3059835" y="5157192"/>
            <a:ext cx="2537043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hlinkClick r:id="rId12" action="ppaction://hlinksldjump"/>
          </p:cNvPr>
          <p:cNvSpPr/>
          <p:nvPr/>
        </p:nvSpPr>
        <p:spPr>
          <a:xfrm>
            <a:off x="3851920" y="6429375"/>
            <a:ext cx="1512168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hlinkClick r:id="rId13" action="ppaction://hlinksldjump"/>
          </p:cNvPr>
          <p:cNvSpPr/>
          <p:nvPr/>
        </p:nvSpPr>
        <p:spPr>
          <a:xfrm>
            <a:off x="833453" y="4149080"/>
            <a:ext cx="2586416" cy="6956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0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0040" y="0"/>
            <a:ext cx="8903976" cy="56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Лапландский биосферный заповедник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0040" y="548680"/>
            <a:ext cx="8903976" cy="1118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/>
              <a:t>Одна из крупнейших охраняемых природных территорий </a:t>
            </a:r>
            <a:r>
              <a:rPr lang="ru-RU" sz="2000" dirty="0" smtClean="0"/>
              <a:t>в Европе. </a:t>
            </a:r>
            <a:r>
              <a:rPr lang="ru-RU" sz="2000" dirty="0"/>
              <a:t>Площадь заповедника составляет 278 </a:t>
            </a:r>
            <a:r>
              <a:rPr lang="ru-RU" sz="2000" dirty="0" smtClean="0"/>
              <a:t>435га. Главная </a:t>
            </a:r>
            <a:r>
              <a:rPr lang="ru-RU" sz="2000" dirty="0"/>
              <a:t>ценность заповедника — дикая нетронутая природа, находящаяся в своём естественном первозданном состоянии</a:t>
            </a:r>
            <a:r>
              <a:rPr lang="ru-RU" dirty="0"/>
              <a:t>.</a:t>
            </a:r>
          </a:p>
        </p:txBody>
      </p:sp>
      <p:pic>
        <p:nvPicPr>
          <p:cNvPr id="6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92" y="5603625"/>
            <a:ext cx="5271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826230"/>
            <a:ext cx="7200800" cy="4674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28" y="1826228"/>
            <a:ext cx="7200800" cy="4674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846811"/>
            <a:ext cx="7200773" cy="4654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58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0040" y="0"/>
            <a:ext cx="8903976" cy="56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Печоро-Илычский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заповедник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548680"/>
            <a:ext cx="861560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Заповедник создан для сохранения природного комплекса северо-востока европейской части России. </a:t>
            </a:r>
            <a:r>
              <a:rPr lang="ru-RU" sz="2000" dirty="0" smtClean="0"/>
              <a:t>На территории </a:t>
            </a:r>
            <a:r>
              <a:rPr lang="ru-RU" sz="2000" dirty="0"/>
              <a:t>заповедника расположены останцы на горе </a:t>
            </a:r>
            <a:r>
              <a:rPr lang="ru-RU" sz="2000" dirty="0" err="1"/>
              <a:t>Маньпупунёр</a:t>
            </a:r>
            <a:r>
              <a:rPr lang="ru-RU" sz="2000" dirty="0"/>
              <a:t>, а также девственные леса, являющиеся объектами всемирного природного наследия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63" y="1946108"/>
            <a:ext cx="7181926" cy="4600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92" y="5603625"/>
            <a:ext cx="5271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1" y="1946107"/>
            <a:ext cx="7181926" cy="4600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45" y="1946108"/>
            <a:ext cx="7181925" cy="4600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5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5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Карелия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863" y="165821"/>
            <a:ext cx="8784976" cy="612068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111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6930" y="25517"/>
            <a:ext cx="7296613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Хозяйство Европейского Севера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57806"/>
            <a:ext cx="8784976" cy="169533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ru-RU" sz="2400" dirty="0" smtClean="0"/>
              <a:t>Европейский Север-индустриально развитый регион России. Богатые природные ресурсы (минеральные, лесные, рыбные) и длительная практика их использования определили состав отраслей специализации и высокую долю добывающих отраслей в хозяйстве района.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55394" y="2874600"/>
            <a:ext cx="6096000" cy="5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7" name="Прямоугольник 6"/>
          <p:cNvSpPr/>
          <p:nvPr/>
        </p:nvSpPr>
        <p:spPr>
          <a:xfrm>
            <a:off x="1255394" y="3789040"/>
            <a:ext cx="6096000" cy="5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8" name="Прямоугольник 7"/>
          <p:cNvSpPr/>
          <p:nvPr/>
        </p:nvSpPr>
        <p:spPr>
          <a:xfrm>
            <a:off x="1255394" y="4767568"/>
            <a:ext cx="6096000" cy="5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9" name="Полилиния 8">
            <a:hlinkClick r:id="rId4" action="ppaction://hlinksldjump"/>
          </p:cNvPr>
          <p:cNvSpPr/>
          <p:nvPr/>
        </p:nvSpPr>
        <p:spPr>
          <a:xfrm>
            <a:off x="1528912" y="2596798"/>
            <a:ext cx="4267200" cy="649440"/>
          </a:xfrm>
          <a:custGeom>
            <a:avLst/>
            <a:gdLst>
              <a:gd name="connsiteX0" fmla="*/ 0 w 4267200"/>
              <a:gd name="connsiteY0" fmla="*/ 108242 h 649440"/>
              <a:gd name="connsiteX1" fmla="*/ 31703 w 4267200"/>
              <a:gd name="connsiteY1" fmla="*/ 31703 h 649440"/>
              <a:gd name="connsiteX2" fmla="*/ 108242 w 4267200"/>
              <a:gd name="connsiteY2" fmla="*/ 0 h 649440"/>
              <a:gd name="connsiteX3" fmla="*/ 4158958 w 4267200"/>
              <a:gd name="connsiteY3" fmla="*/ 0 h 649440"/>
              <a:gd name="connsiteX4" fmla="*/ 4235497 w 4267200"/>
              <a:gd name="connsiteY4" fmla="*/ 31703 h 649440"/>
              <a:gd name="connsiteX5" fmla="*/ 4267200 w 4267200"/>
              <a:gd name="connsiteY5" fmla="*/ 108242 h 649440"/>
              <a:gd name="connsiteX6" fmla="*/ 4267200 w 4267200"/>
              <a:gd name="connsiteY6" fmla="*/ 541198 h 649440"/>
              <a:gd name="connsiteX7" fmla="*/ 4235497 w 4267200"/>
              <a:gd name="connsiteY7" fmla="*/ 617737 h 649440"/>
              <a:gd name="connsiteX8" fmla="*/ 4158958 w 4267200"/>
              <a:gd name="connsiteY8" fmla="*/ 649440 h 649440"/>
              <a:gd name="connsiteX9" fmla="*/ 108242 w 4267200"/>
              <a:gd name="connsiteY9" fmla="*/ 649440 h 649440"/>
              <a:gd name="connsiteX10" fmla="*/ 31703 w 4267200"/>
              <a:gd name="connsiteY10" fmla="*/ 617737 h 649440"/>
              <a:gd name="connsiteX11" fmla="*/ 0 w 4267200"/>
              <a:gd name="connsiteY11" fmla="*/ 541198 h 649440"/>
              <a:gd name="connsiteX12" fmla="*/ 0 w 4267200"/>
              <a:gd name="connsiteY12" fmla="*/ 108242 h 6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7200" h="649440">
                <a:moveTo>
                  <a:pt x="0" y="108242"/>
                </a:moveTo>
                <a:cubicBezTo>
                  <a:pt x="0" y="79534"/>
                  <a:pt x="11404" y="52003"/>
                  <a:pt x="31703" y="31703"/>
                </a:cubicBezTo>
                <a:cubicBezTo>
                  <a:pt x="52002" y="11404"/>
                  <a:pt x="79534" y="0"/>
                  <a:pt x="108242" y="0"/>
                </a:cubicBezTo>
                <a:lnTo>
                  <a:pt x="4158958" y="0"/>
                </a:lnTo>
                <a:cubicBezTo>
                  <a:pt x="4187666" y="0"/>
                  <a:pt x="4215197" y="11404"/>
                  <a:pt x="4235497" y="31703"/>
                </a:cubicBezTo>
                <a:cubicBezTo>
                  <a:pt x="4255796" y="52002"/>
                  <a:pt x="4267200" y="79534"/>
                  <a:pt x="4267200" y="108242"/>
                </a:cubicBezTo>
                <a:lnTo>
                  <a:pt x="4267200" y="541198"/>
                </a:lnTo>
                <a:cubicBezTo>
                  <a:pt x="4267200" y="569906"/>
                  <a:pt x="4255796" y="597437"/>
                  <a:pt x="4235497" y="617737"/>
                </a:cubicBezTo>
                <a:cubicBezTo>
                  <a:pt x="4215198" y="638036"/>
                  <a:pt x="4187666" y="649440"/>
                  <a:pt x="4158958" y="649440"/>
                </a:cubicBezTo>
                <a:lnTo>
                  <a:pt x="108242" y="649440"/>
                </a:lnTo>
                <a:cubicBezTo>
                  <a:pt x="79534" y="649440"/>
                  <a:pt x="52003" y="638036"/>
                  <a:pt x="31703" y="617737"/>
                </a:cubicBezTo>
                <a:cubicBezTo>
                  <a:pt x="11404" y="597438"/>
                  <a:pt x="0" y="569906"/>
                  <a:pt x="0" y="541198"/>
                </a:cubicBezTo>
                <a:lnTo>
                  <a:pt x="0" y="10824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993" tIns="31703" rIns="192993" bIns="3170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Этапы хозяйственного освоения района</a:t>
            </a:r>
            <a:endParaRPr lang="ru-RU" sz="2400" kern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55394" y="5748984"/>
            <a:ext cx="6096000" cy="5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1" name="Полилиния 10">
            <a:hlinkClick r:id="rId5" action="ppaction://hlinksldjump"/>
          </p:cNvPr>
          <p:cNvSpPr/>
          <p:nvPr/>
        </p:nvSpPr>
        <p:spPr>
          <a:xfrm>
            <a:off x="1528912" y="5417637"/>
            <a:ext cx="4267200" cy="649440"/>
          </a:xfrm>
          <a:custGeom>
            <a:avLst/>
            <a:gdLst>
              <a:gd name="connsiteX0" fmla="*/ 0 w 4267200"/>
              <a:gd name="connsiteY0" fmla="*/ 108242 h 649440"/>
              <a:gd name="connsiteX1" fmla="*/ 31703 w 4267200"/>
              <a:gd name="connsiteY1" fmla="*/ 31703 h 649440"/>
              <a:gd name="connsiteX2" fmla="*/ 108242 w 4267200"/>
              <a:gd name="connsiteY2" fmla="*/ 0 h 649440"/>
              <a:gd name="connsiteX3" fmla="*/ 4158958 w 4267200"/>
              <a:gd name="connsiteY3" fmla="*/ 0 h 649440"/>
              <a:gd name="connsiteX4" fmla="*/ 4235497 w 4267200"/>
              <a:gd name="connsiteY4" fmla="*/ 31703 h 649440"/>
              <a:gd name="connsiteX5" fmla="*/ 4267200 w 4267200"/>
              <a:gd name="connsiteY5" fmla="*/ 108242 h 649440"/>
              <a:gd name="connsiteX6" fmla="*/ 4267200 w 4267200"/>
              <a:gd name="connsiteY6" fmla="*/ 541198 h 649440"/>
              <a:gd name="connsiteX7" fmla="*/ 4235497 w 4267200"/>
              <a:gd name="connsiteY7" fmla="*/ 617737 h 649440"/>
              <a:gd name="connsiteX8" fmla="*/ 4158958 w 4267200"/>
              <a:gd name="connsiteY8" fmla="*/ 649440 h 649440"/>
              <a:gd name="connsiteX9" fmla="*/ 108242 w 4267200"/>
              <a:gd name="connsiteY9" fmla="*/ 649440 h 649440"/>
              <a:gd name="connsiteX10" fmla="*/ 31703 w 4267200"/>
              <a:gd name="connsiteY10" fmla="*/ 617737 h 649440"/>
              <a:gd name="connsiteX11" fmla="*/ 0 w 4267200"/>
              <a:gd name="connsiteY11" fmla="*/ 541198 h 649440"/>
              <a:gd name="connsiteX12" fmla="*/ 0 w 4267200"/>
              <a:gd name="connsiteY12" fmla="*/ 108242 h 6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7200" h="649440">
                <a:moveTo>
                  <a:pt x="0" y="108242"/>
                </a:moveTo>
                <a:cubicBezTo>
                  <a:pt x="0" y="79534"/>
                  <a:pt x="11404" y="52003"/>
                  <a:pt x="31703" y="31703"/>
                </a:cubicBezTo>
                <a:cubicBezTo>
                  <a:pt x="52002" y="11404"/>
                  <a:pt x="79534" y="0"/>
                  <a:pt x="108242" y="0"/>
                </a:cubicBezTo>
                <a:lnTo>
                  <a:pt x="4158958" y="0"/>
                </a:lnTo>
                <a:cubicBezTo>
                  <a:pt x="4187666" y="0"/>
                  <a:pt x="4215197" y="11404"/>
                  <a:pt x="4235497" y="31703"/>
                </a:cubicBezTo>
                <a:cubicBezTo>
                  <a:pt x="4255796" y="52002"/>
                  <a:pt x="4267200" y="79534"/>
                  <a:pt x="4267200" y="108242"/>
                </a:cubicBezTo>
                <a:lnTo>
                  <a:pt x="4267200" y="541198"/>
                </a:lnTo>
                <a:cubicBezTo>
                  <a:pt x="4267200" y="569906"/>
                  <a:pt x="4255796" y="597437"/>
                  <a:pt x="4235497" y="617737"/>
                </a:cubicBezTo>
                <a:cubicBezTo>
                  <a:pt x="4215198" y="638036"/>
                  <a:pt x="4187666" y="649440"/>
                  <a:pt x="4158958" y="649440"/>
                </a:cubicBezTo>
                <a:lnTo>
                  <a:pt x="108242" y="649440"/>
                </a:lnTo>
                <a:cubicBezTo>
                  <a:pt x="79534" y="649440"/>
                  <a:pt x="52003" y="638036"/>
                  <a:pt x="31703" y="617737"/>
                </a:cubicBezTo>
                <a:cubicBezTo>
                  <a:pt x="11404" y="597438"/>
                  <a:pt x="0" y="569906"/>
                  <a:pt x="0" y="541198"/>
                </a:cubicBezTo>
                <a:lnTo>
                  <a:pt x="0" y="10824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993" tIns="31703" rIns="192993" bIns="3170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Вспомогательные отрасли</a:t>
            </a:r>
            <a:endParaRPr lang="ru-RU" sz="2400" kern="1200" dirty="0"/>
          </a:p>
        </p:txBody>
      </p:sp>
      <p:sp>
        <p:nvSpPr>
          <p:cNvPr id="12" name="Полилиния 11">
            <a:hlinkClick r:id="rId5" action="ppaction://hlinksldjump"/>
          </p:cNvPr>
          <p:cNvSpPr/>
          <p:nvPr/>
        </p:nvSpPr>
        <p:spPr>
          <a:xfrm>
            <a:off x="1528912" y="4453433"/>
            <a:ext cx="4267200" cy="649440"/>
          </a:xfrm>
          <a:custGeom>
            <a:avLst/>
            <a:gdLst>
              <a:gd name="connsiteX0" fmla="*/ 0 w 4267200"/>
              <a:gd name="connsiteY0" fmla="*/ 108242 h 649440"/>
              <a:gd name="connsiteX1" fmla="*/ 31703 w 4267200"/>
              <a:gd name="connsiteY1" fmla="*/ 31703 h 649440"/>
              <a:gd name="connsiteX2" fmla="*/ 108242 w 4267200"/>
              <a:gd name="connsiteY2" fmla="*/ 0 h 649440"/>
              <a:gd name="connsiteX3" fmla="*/ 4158958 w 4267200"/>
              <a:gd name="connsiteY3" fmla="*/ 0 h 649440"/>
              <a:gd name="connsiteX4" fmla="*/ 4235497 w 4267200"/>
              <a:gd name="connsiteY4" fmla="*/ 31703 h 649440"/>
              <a:gd name="connsiteX5" fmla="*/ 4267200 w 4267200"/>
              <a:gd name="connsiteY5" fmla="*/ 108242 h 649440"/>
              <a:gd name="connsiteX6" fmla="*/ 4267200 w 4267200"/>
              <a:gd name="connsiteY6" fmla="*/ 541198 h 649440"/>
              <a:gd name="connsiteX7" fmla="*/ 4235497 w 4267200"/>
              <a:gd name="connsiteY7" fmla="*/ 617737 h 649440"/>
              <a:gd name="connsiteX8" fmla="*/ 4158958 w 4267200"/>
              <a:gd name="connsiteY8" fmla="*/ 649440 h 649440"/>
              <a:gd name="connsiteX9" fmla="*/ 108242 w 4267200"/>
              <a:gd name="connsiteY9" fmla="*/ 649440 h 649440"/>
              <a:gd name="connsiteX10" fmla="*/ 31703 w 4267200"/>
              <a:gd name="connsiteY10" fmla="*/ 617737 h 649440"/>
              <a:gd name="connsiteX11" fmla="*/ 0 w 4267200"/>
              <a:gd name="connsiteY11" fmla="*/ 541198 h 649440"/>
              <a:gd name="connsiteX12" fmla="*/ 0 w 4267200"/>
              <a:gd name="connsiteY12" fmla="*/ 108242 h 6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7200" h="649440">
                <a:moveTo>
                  <a:pt x="0" y="108242"/>
                </a:moveTo>
                <a:cubicBezTo>
                  <a:pt x="0" y="79534"/>
                  <a:pt x="11404" y="52003"/>
                  <a:pt x="31703" y="31703"/>
                </a:cubicBezTo>
                <a:cubicBezTo>
                  <a:pt x="52002" y="11404"/>
                  <a:pt x="79534" y="0"/>
                  <a:pt x="108242" y="0"/>
                </a:cubicBezTo>
                <a:lnTo>
                  <a:pt x="4158958" y="0"/>
                </a:lnTo>
                <a:cubicBezTo>
                  <a:pt x="4187666" y="0"/>
                  <a:pt x="4215197" y="11404"/>
                  <a:pt x="4235497" y="31703"/>
                </a:cubicBezTo>
                <a:cubicBezTo>
                  <a:pt x="4255796" y="52002"/>
                  <a:pt x="4267200" y="79534"/>
                  <a:pt x="4267200" y="108242"/>
                </a:cubicBezTo>
                <a:lnTo>
                  <a:pt x="4267200" y="541198"/>
                </a:lnTo>
                <a:cubicBezTo>
                  <a:pt x="4267200" y="569906"/>
                  <a:pt x="4255796" y="597437"/>
                  <a:pt x="4235497" y="617737"/>
                </a:cubicBezTo>
                <a:cubicBezTo>
                  <a:pt x="4215198" y="638036"/>
                  <a:pt x="4187666" y="649440"/>
                  <a:pt x="4158958" y="649440"/>
                </a:cubicBezTo>
                <a:lnTo>
                  <a:pt x="108242" y="649440"/>
                </a:lnTo>
                <a:cubicBezTo>
                  <a:pt x="79534" y="649440"/>
                  <a:pt x="52003" y="638036"/>
                  <a:pt x="31703" y="617737"/>
                </a:cubicBezTo>
                <a:cubicBezTo>
                  <a:pt x="11404" y="597438"/>
                  <a:pt x="0" y="569906"/>
                  <a:pt x="0" y="541198"/>
                </a:cubicBezTo>
                <a:lnTo>
                  <a:pt x="0" y="10824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993" tIns="31703" rIns="192993" bIns="3170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Отрасли специализации района</a:t>
            </a:r>
            <a:endParaRPr lang="ru-RU" sz="2400" kern="1200" dirty="0"/>
          </a:p>
        </p:txBody>
      </p:sp>
      <p:sp>
        <p:nvSpPr>
          <p:cNvPr id="13" name="Полилиния 12">
            <a:hlinkClick r:id="rId4" action="ppaction://hlinksldjump"/>
          </p:cNvPr>
          <p:cNvSpPr/>
          <p:nvPr/>
        </p:nvSpPr>
        <p:spPr>
          <a:xfrm>
            <a:off x="1520730" y="3552888"/>
            <a:ext cx="4267200" cy="649440"/>
          </a:xfrm>
          <a:custGeom>
            <a:avLst/>
            <a:gdLst>
              <a:gd name="connsiteX0" fmla="*/ 0 w 4267200"/>
              <a:gd name="connsiteY0" fmla="*/ 108242 h 649440"/>
              <a:gd name="connsiteX1" fmla="*/ 31703 w 4267200"/>
              <a:gd name="connsiteY1" fmla="*/ 31703 h 649440"/>
              <a:gd name="connsiteX2" fmla="*/ 108242 w 4267200"/>
              <a:gd name="connsiteY2" fmla="*/ 0 h 649440"/>
              <a:gd name="connsiteX3" fmla="*/ 4158958 w 4267200"/>
              <a:gd name="connsiteY3" fmla="*/ 0 h 649440"/>
              <a:gd name="connsiteX4" fmla="*/ 4235497 w 4267200"/>
              <a:gd name="connsiteY4" fmla="*/ 31703 h 649440"/>
              <a:gd name="connsiteX5" fmla="*/ 4267200 w 4267200"/>
              <a:gd name="connsiteY5" fmla="*/ 108242 h 649440"/>
              <a:gd name="connsiteX6" fmla="*/ 4267200 w 4267200"/>
              <a:gd name="connsiteY6" fmla="*/ 541198 h 649440"/>
              <a:gd name="connsiteX7" fmla="*/ 4235497 w 4267200"/>
              <a:gd name="connsiteY7" fmla="*/ 617737 h 649440"/>
              <a:gd name="connsiteX8" fmla="*/ 4158958 w 4267200"/>
              <a:gd name="connsiteY8" fmla="*/ 649440 h 649440"/>
              <a:gd name="connsiteX9" fmla="*/ 108242 w 4267200"/>
              <a:gd name="connsiteY9" fmla="*/ 649440 h 649440"/>
              <a:gd name="connsiteX10" fmla="*/ 31703 w 4267200"/>
              <a:gd name="connsiteY10" fmla="*/ 617737 h 649440"/>
              <a:gd name="connsiteX11" fmla="*/ 0 w 4267200"/>
              <a:gd name="connsiteY11" fmla="*/ 541198 h 649440"/>
              <a:gd name="connsiteX12" fmla="*/ 0 w 4267200"/>
              <a:gd name="connsiteY12" fmla="*/ 108242 h 6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7200" h="649440">
                <a:moveTo>
                  <a:pt x="0" y="108242"/>
                </a:moveTo>
                <a:cubicBezTo>
                  <a:pt x="0" y="79534"/>
                  <a:pt x="11404" y="52003"/>
                  <a:pt x="31703" y="31703"/>
                </a:cubicBezTo>
                <a:cubicBezTo>
                  <a:pt x="52002" y="11404"/>
                  <a:pt x="79534" y="0"/>
                  <a:pt x="108242" y="0"/>
                </a:cubicBezTo>
                <a:lnTo>
                  <a:pt x="4158958" y="0"/>
                </a:lnTo>
                <a:cubicBezTo>
                  <a:pt x="4187666" y="0"/>
                  <a:pt x="4215197" y="11404"/>
                  <a:pt x="4235497" y="31703"/>
                </a:cubicBezTo>
                <a:cubicBezTo>
                  <a:pt x="4255796" y="52002"/>
                  <a:pt x="4267200" y="79534"/>
                  <a:pt x="4267200" y="108242"/>
                </a:cubicBezTo>
                <a:lnTo>
                  <a:pt x="4267200" y="541198"/>
                </a:lnTo>
                <a:cubicBezTo>
                  <a:pt x="4267200" y="569906"/>
                  <a:pt x="4255796" y="597437"/>
                  <a:pt x="4235497" y="617737"/>
                </a:cubicBezTo>
                <a:cubicBezTo>
                  <a:pt x="4215198" y="638036"/>
                  <a:pt x="4187666" y="649440"/>
                  <a:pt x="4158958" y="649440"/>
                </a:cubicBezTo>
                <a:lnTo>
                  <a:pt x="108242" y="649440"/>
                </a:lnTo>
                <a:cubicBezTo>
                  <a:pt x="79534" y="649440"/>
                  <a:pt x="52003" y="638036"/>
                  <a:pt x="31703" y="617737"/>
                </a:cubicBezTo>
                <a:cubicBezTo>
                  <a:pt x="11404" y="597438"/>
                  <a:pt x="0" y="569906"/>
                  <a:pt x="0" y="541198"/>
                </a:cubicBezTo>
                <a:lnTo>
                  <a:pt x="0" y="10824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993" tIns="31703" rIns="192993" bIns="3170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Отраслевая структура хозяйства</a:t>
            </a:r>
            <a:endParaRPr lang="ru-RU" sz="2400" kern="1200" dirty="0"/>
          </a:p>
        </p:txBody>
      </p:sp>
      <p:sp>
        <p:nvSpPr>
          <p:cNvPr id="14" name="Скругленный прямоугольник 13">
            <a:hlinkClick r:id="rId6" action="ppaction://hlinksldjump"/>
          </p:cNvPr>
          <p:cNvSpPr/>
          <p:nvPr/>
        </p:nvSpPr>
        <p:spPr>
          <a:xfrm>
            <a:off x="1533003" y="2549880"/>
            <a:ext cx="4259018" cy="64944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rId7" action="ppaction://hlinksldjump"/>
          </p:cNvPr>
          <p:cNvSpPr/>
          <p:nvPr/>
        </p:nvSpPr>
        <p:spPr>
          <a:xfrm>
            <a:off x="1520730" y="3527612"/>
            <a:ext cx="4259018" cy="64944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hlinkClick r:id="rId8" action="ppaction://hlinksldjump"/>
          </p:cNvPr>
          <p:cNvSpPr/>
          <p:nvPr/>
        </p:nvSpPr>
        <p:spPr>
          <a:xfrm>
            <a:off x="1537094" y="4453433"/>
            <a:ext cx="4259018" cy="64944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hlinkClick r:id="rId9" action="ppaction://hlinksldjump"/>
          </p:cNvPr>
          <p:cNvSpPr/>
          <p:nvPr/>
        </p:nvSpPr>
        <p:spPr>
          <a:xfrm>
            <a:off x="1493966" y="5376744"/>
            <a:ext cx="4259018" cy="64944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9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9364" y="25517"/>
            <a:ext cx="7365350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Этапы хозяйственного освоения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06878325"/>
              </p:ext>
            </p:extLst>
          </p:nvPr>
        </p:nvGraphicFramePr>
        <p:xfrm>
          <a:off x="107504" y="695793"/>
          <a:ext cx="3096344" cy="5466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79512" y="764704"/>
            <a:ext cx="576064" cy="57606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491880" y="771091"/>
            <a:ext cx="5400600" cy="5550943"/>
            <a:chOff x="3491880" y="771091"/>
            <a:chExt cx="5400600" cy="555094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441" y="771091"/>
              <a:ext cx="3233936" cy="43924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491880" y="5203779"/>
              <a:ext cx="5400600" cy="1118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sz="2000" dirty="0" smtClean="0"/>
                <a:t>Первый этап – начало новгородской, а затем московской колонизации. Север поставлял в другие районы пушнину, рыбу и соль (соляные промыслы Сольвычегодска)</a:t>
              </a:r>
              <a:endParaRPr lang="ru-RU" sz="2000" dirty="0"/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179512" y="1556792"/>
            <a:ext cx="576064" cy="64807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3491880" y="771091"/>
            <a:ext cx="5460268" cy="4773436"/>
            <a:chOff x="3432212" y="771091"/>
            <a:chExt cx="5460268" cy="477343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212" y="771091"/>
              <a:ext cx="5460268" cy="34374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3432212" y="4221088"/>
              <a:ext cx="5460268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Второй этап- строительство порта в городе Архангельске. На протяжении 150 лет Архангельск остается главным экспортным портом России.</a:t>
              </a:r>
              <a:endParaRPr lang="ru-RU" sz="20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396992" y="771091"/>
            <a:ext cx="5555156" cy="5081215"/>
            <a:chOff x="3396992" y="771089"/>
            <a:chExt cx="5555156" cy="5081215"/>
          </a:xfrm>
        </p:grpSpPr>
        <p:sp>
          <p:nvSpPr>
            <p:cNvPr id="18" name="TextBox 17"/>
            <p:cNvSpPr txBox="1"/>
            <p:nvPr/>
          </p:nvSpPr>
          <p:spPr>
            <a:xfrm>
              <a:off x="3396992" y="4221088"/>
              <a:ext cx="5555156" cy="1631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Третий этап-упадок торговли с Западом.. Снижение масштабов земледельческой колонизации. Развиваются различные промыслы(вологодские кружева, </a:t>
              </a:r>
              <a:r>
                <a:rPr lang="ru-RU" sz="2000" dirty="0" err="1" smtClean="0"/>
                <a:t>каргопольская</a:t>
              </a:r>
              <a:r>
                <a:rPr lang="ru-RU" sz="2000" dirty="0" smtClean="0"/>
                <a:t> игрушка и др.)</a:t>
              </a:r>
              <a:endParaRPr lang="ru-RU" sz="2000" dirty="0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6992" y="771089"/>
              <a:ext cx="2825021" cy="3437475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180" y="771090"/>
              <a:ext cx="2759968" cy="3437473"/>
            </a:xfrm>
            <a:prstGeom prst="rect">
              <a:avLst/>
            </a:prstGeom>
          </p:spPr>
        </p:pic>
      </p:grpSp>
      <p:sp>
        <p:nvSpPr>
          <p:cNvPr id="21" name="Скругленный прямоугольник 20"/>
          <p:cNvSpPr/>
          <p:nvPr/>
        </p:nvSpPr>
        <p:spPr>
          <a:xfrm>
            <a:off x="179512" y="2348880"/>
            <a:ext cx="709852" cy="61845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9512" y="3140968"/>
            <a:ext cx="576064" cy="57606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3396903" y="764704"/>
            <a:ext cx="5555245" cy="5325169"/>
            <a:chOff x="3414601" y="771092"/>
            <a:chExt cx="5555245" cy="5325169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601" y="771092"/>
              <a:ext cx="5555157" cy="344999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414691" y="4208565"/>
              <a:ext cx="5555155" cy="1887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2000" dirty="0"/>
                <a:t>Четвёртый этап – Архангельск становится крупнейшим портом России по вывозу леса. Начало развития деревообрабатывающей промышленности. Строительство железной дороги до побережья Баренцева </a:t>
              </a:r>
              <a:r>
                <a:rPr lang="ru-RU" sz="2000" dirty="0" smtClean="0"/>
                <a:t>моря. Основание </a:t>
              </a:r>
              <a:r>
                <a:rPr lang="ru-RU" sz="2000" dirty="0"/>
                <a:t>порта Романов-на-Мурманске (ныне Мурманск).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376327" y="774899"/>
            <a:ext cx="5575733" cy="4158444"/>
            <a:chOff x="3376415" y="711729"/>
            <a:chExt cx="5575733" cy="4158444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690" y="711729"/>
              <a:ext cx="5537458" cy="40134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3376415" y="3854510"/>
              <a:ext cx="5575733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/>
                <a:t>Пятый этап – усиление </a:t>
              </a:r>
              <a:r>
                <a:rPr lang="ru-RU" sz="2000" dirty="0" err="1"/>
                <a:t>лесоэкспортной</a:t>
              </a:r>
              <a:r>
                <a:rPr lang="ru-RU" sz="2000" dirty="0"/>
                <a:t> специализации. Начало разработки </a:t>
              </a:r>
              <a:r>
                <a:rPr lang="ru-RU" sz="2000" dirty="0" err="1"/>
                <a:t>хибинских</a:t>
              </a:r>
              <a:r>
                <a:rPr lang="ru-RU" sz="2000" dirty="0"/>
                <a:t> апатитов и печорских углей.</a:t>
              </a:r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179512" y="3917680"/>
            <a:ext cx="576064" cy="5914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9512" y="4708243"/>
            <a:ext cx="576064" cy="65691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3376327" y="764704"/>
            <a:ext cx="5566893" cy="5513679"/>
            <a:chOff x="3414690" y="711729"/>
            <a:chExt cx="5566893" cy="5513679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691" y="711729"/>
              <a:ext cx="5566892" cy="35813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TextBox 30"/>
            <p:cNvSpPr txBox="1"/>
            <p:nvPr/>
          </p:nvSpPr>
          <p:spPr>
            <a:xfrm>
              <a:off x="3414690" y="4286416"/>
              <a:ext cx="5555156" cy="1938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Шестой этап – </a:t>
              </a:r>
              <a:r>
                <a:rPr lang="ru-RU" sz="2000" dirty="0"/>
                <a:t>разработка разнообразных ископаемых богатств. Переход к более глубокой переработке древесины – производству целлюлозы, бумаги, картона. Быстрая милитаризация района. Создание в Череповце металлургического комбината полного цикла.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319409" y="751803"/>
            <a:ext cx="5623811" cy="5082838"/>
            <a:chOff x="3369483" y="657969"/>
            <a:chExt cx="5623811" cy="5082838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544" y="657969"/>
              <a:ext cx="5619750" cy="4067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4" name="TextBox 33"/>
            <p:cNvSpPr txBox="1"/>
            <p:nvPr/>
          </p:nvSpPr>
          <p:spPr>
            <a:xfrm>
              <a:off x="3369483" y="4725144"/>
              <a:ext cx="5623811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Седьмой этап- усиление «транзитного» положения района. Возрастает значение </a:t>
              </a:r>
              <a:r>
                <a:rPr lang="ru-RU" sz="2000" dirty="0" err="1" smtClean="0"/>
                <a:t>комодрома</a:t>
              </a:r>
              <a:r>
                <a:rPr lang="ru-RU" sz="2000" dirty="0" smtClean="0"/>
                <a:t> в </a:t>
              </a:r>
              <a:r>
                <a:rPr lang="ru-RU" sz="2000" dirty="0" err="1" smtClean="0"/>
                <a:t>Плисецке</a:t>
              </a:r>
              <a:r>
                <a:rPr lang="ru-RU" sz="2000" dirty="0" smtClean="0"/>
                <a:t>.</a:t>
              </a:r>
              <a:endParaRPr lang="ru-RU" sz="2000" dirty="0"/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179512" y="5544527"/>
            <a:ext cx="576064" cy="545346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5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04823" y="32048"/>
            <a:ext cx="7334444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Отраслевая структура хозяйства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6731372"/>
              </p:ext>
            </p:extLst>
          </p:nvPr>
        </p:nvGraphicFramePr>
        <p:xfrm>
          <a:off x="173998" y="777415"/>
          <a:ext cx="8862498" cy="5525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1" descr="Описание: http://xs.ms45.edu.ru/ms45/create/2005_06/9/9a/sever/Pictures/DOLYA_OTRASLE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05" y="764704"/>
            <a:ext cx="5292080" cy="482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ocuments and Settings\User\Мои документы\Мои рисунки\иконки\ico_dia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283" y="5701924"/>
            <a:ext cx="528664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09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403" y="0"/>
            <a:ext cx="7345281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Отрасли специализации района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57806"/>
            <a:ext cx="2520280" cy="159747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297639" y="657806"/>
            <a:ext cx="2534953" cy="15974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68" y="657806"/>
            <a:ext cx="2585864" cy="159747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Прямоугольник 7">
            <a:hlinkClick r:id="rId7" action="ppaction://hlinksldjump"/>
          </p:cNvPr>
          <p:cNvSpPr/>
          <p:nvPr/>
        </p:nvSpPr>
        <p:spPr>
          <a:xfrm>
            <a:off x="3279133" y="673210"/>
            <a:ext cx="2585820" cy="15974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51520" y="2255281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Топливная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279112" y="2255281"/>
            <a:ext cx="2585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Черная металлургия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200" y="657806"/>
            <a:ext cx="2548980" cy="159747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372200" y="2255281"/>
            <a:ext cx="2548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Цветная металлургия</a:t>
            </a:r>
            <a:endParaRPr lang="ru-RU" sz="20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7" y="2713112"/>
            <a:ext cx="2534953" cy="165199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4783990"/>
            <a:ext cx="2585863" cy="164972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765214"/>
            <a:ext cx="2585863" cy="164680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2891" y="2713113"/>
            <a:ext cx="2558289" cy="165199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7" name="Рисунок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68" y="2713112"/>
            <a:ext cx="2585864" cy="165199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372200" y="4365104"/>
            <a:ext cx="2548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Машиностроение</a:t>
            </a:r>
            <a:endParaRPr 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279112" y="4365105"/>
            <a:ext cx="2585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Лесная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36847" y="4365105"/>
            <a:ext cx="2534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Горно-химическая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671346" y="6412016"/>
            <a:ext cx="2585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Маслосыродельная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1835696" y="6433710"/>
            <a:ext cx="2585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Рыбная</a:t>
            </a:r>
            <a:endParaRPr lang="ru-RU" sz="2000" dirty="0"/>
          </a:p>
        </p:txBody>
      </p:sp>
      <p:sp>
        <p:nvSpPr>
          <p:cNvPr id="23" name="Прямоугольник 22">
            <a:hlinkClick r:id="rId15" action="ppaction://hlinksldjump"/>
          </p:cNvPr>
          <p:cNvSpPr/>
          <p:nvPr/>
        </p:nvSpPr>
        <p:spPr>
          <a:xfrm>
            <a:off x="6359019" y="2720255"/>
            <a:ext cx="2548980" cy="164484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hlinkClick r:id="rId16" action="ppaction://hlinksldjump"/>
          </p:cNvPr>
          <p:cNvSpPr/>
          <p:nvPr/>
        </p:nvSpPr>
        <p:spPr>
          <a:xfrm>
            <a:off x="4716016" y="4762296"/>
            <a:ext cx="2585863" cy="16497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hlinkClick r:id="rId17" action="ppaction://hlinksldjump"/>
          </p:cNvPr>
          <p:cNvSpPr/>
          <p:nvPr/>
        </p:nvSpPr>
        <p:spPr>
          <a:xfrm>
            <a:off x="1835698" y="4769549"/>
            <a:ext cx="2585863" cy="16641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hlinkClick r:id="rId18" action="ppaction://hlinksldjump"/>
          </p:cNvPr>
          <p:cNvSpPr/>
          <p:nvPr/>
        </p:nvSpPr>
        <p:spPr>
          <a:xfrm>
            <a:off x="3279133" y="2713112"/>
            <a:ext cx="2585864" cy="16377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hlinkClick r:id="rId19" action="ppaction://hlinksldjump"/>
          </p:cNvPr>
          <p:cNvSpPr/>
          <p:nvPr/>
        </p:nvSpPr>
        <p:spPr>
          <a:xfrm>
            <a:off x="6372200" y="673210"/>
            <a:ext cx="2558289" cy="15974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hlinkClick r:id="rId20" action="ppaction://hlinksldjump"/>
          </p:cNvPr>
          <p:cNvSpPr/>
          <p:nvPr/>
        </p:nvSpPr>
        <p:spPr>
          <a:xfrm>
            <a:off x="212787" y="2713111"/>
            <a:ext cx="2520280" cy="16377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8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3064" y="0"/>
            <a:ext cx="6637972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Топливная промышленность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2715" y="1196752"/>
            <a:ext cx="3744415" cy="37343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 </a:t>
            </a:r>
            <a:r>
              <a:rPr lang="ru-RU" sz="2000" dirty="0" smtClean="0"/>
              <a:t>Топливная </a:t>
            </a:r>
            <a:r>
              <a:rPr lang="ru-RU" sz="2000" dirty="0"/>
              <a:t>промышленность сосредоточена  главным  образом  в  республике</a:t>
            </a:r>
          </a:p>
          <a:p>
            <a:pPr algn="just"/>
            <a:r>
              <a:rPr lang="ru-RU" sz="2000" dirty="0"/>
              <a:t>Коми и представлена </a:t>
            </a:r>
            <a:r>
              <a:rPr lang="ru-RU" sz="2000" dirty="0" smtClean="0"/>
              <a:t>нефтяной (месторождение Ярега), газовой (месторождение Вуктыл)  </a:t>
            </a:r>
            <a:r>
              <a:rPr lang="ru-RU" sz="2000" dirty="0"/>
              <a:t>и </a:t>
            </a:r>
            <a:r>
              <a:rPr lang="ru-RU" sz="2000" dirty="0" smtClean="0"/>
              <a:t>угольной (Печорский бассейн) отраслями. Северный экономический район поставляет </a:t>
            </a:r>
            <a:r>
              <a:rPr lang="ru-RU" sz="2000" dirty="0"/>
              <a:t>топливо в другие </a:t>
            </a:r>
            <a:r>
              <a:rPr lang="ru-RU" sz="2000" dirty="0" smtClean="0"/>
              <a:t>районы страны.</a:t>
            </a:r>
          </a:p>
          <a:p>
            <a:pPr>
              <a:lnSpc>
                <a:spcPts val="2000"/>
              </a:lnSpc>
            </a:pPr>
            <a:endParaRPr lang="ru-RU" sz="2400" dirty="0"/>
          </a:p>
        </p:txBody>
      </p:sp>
      <p:pic>
        <p:nvPicPr>
          <p:cNvPr id="6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4293096"/>
            <a:ext cx="52744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163" y="747966"/>
            <a:ext cx="4483100" cy="467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664" y="747966"/>
            <a:ext cx="4546599" cy="4673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627" y="747966"/>
            <a:ext cx="4656636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87267" y="0"/>
            <a:ext cx="4769575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Черная металлургия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34609" y="1090010"/>
            <a:ext cx="3384375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Черная металлургия базируется  на железных рудах Кольского полуострова и Карелии ( Костомукша) и коксующихся углях Печорского бассейна. В Череповце располагается крупнейший в стране металлургический  комбинат «Северсталь»  </a:t>
            </a:r>
          </a:p>
          <a:p>
            <a:endParaRPr lang="ru-RU" sz="2000" dirty="0"/>
          </a:p>
        </p:txBody>
      </p:sp>
      <p:pic>
        <p:nvPicPr>
          <p:cNvPr id="6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879205"/>
            <a:ext cx="5271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0193" y="709492"/>
            <a:ext cx="5040611" cy="460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03848" y="5013177"/>
            <a:ext cx="2116956" cy="2999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Условные знаки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6575" y="705773"/>
            <a:ext cx="2264229" cy="230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5" y="709492"/>
            <a:ext cx="508358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193" y="718000"/>
            <a:ext cx="5083585" cy="4165079"/>
          </a:xfrm>
          <a:prstGeom prst="rect">
            <a:avLst/>
          </a:prstGeom>
        </p:spPr>
      </p:pic>
      <p:pic>
        <p:nvPicPr>
          <p:cNvPr id="14" name="Picture 2" descr="C:\Users\Анна\Documents\Школа\иконки\ico_PRZ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65008" y="5710728"/>
            <a:ext cx="533400" cy="5461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998105" y="5629835"/>
            <a:ext cx="792087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Объясните принцип размещения Череповецкого металлургического комбината?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7194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76502" y="0"/>
            <a:ext cx="4991110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Цветная металлургия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833345"/>
            <a:ext cx="4847772" cy="4902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0096" y="5435674"/>
            <a:ext cx="1869196" cy="2999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Условные знаки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451980" y="833345"/>
            <a:ext cx="1662953" cy="2642450"/>
            <a:chOff x="3557118" y="930566"/>
            <a:chExt cx="1662953" cy="264245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57119" y="930566"/>
              <a:ext cx="1640081" cy="1317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57118" y="2267891"/>
              <a:ext cx="1662953" cy="130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5220072" y="887399"/>
            <a:ext cx="3672408" cy="384720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Цветная металлургия представлена :</a:t>
            </a:r>
          </a:p>
          <a:p>
            <a:pPr algn="just"/>
            <a:r>
              <a:rPr lang="ru-RU" sz="2000" dirty="0" smtClean="0"/>
              <a:t>-добычей и обогащением </a:t>
            </a:r>
            <a:r>
              <a:rPr lang="ru-RU" sz="2000" dirty="0" err="1" smtClean="0"/>
              <a:t>хибинских</a:t>
            </a:r>
            <a:r>
              <a:rPr lang="ru-RU" sz="2000" dirty="0" smtClean="0"/>
              <a:t> нефелинов (Кировск, Апатиты), титановых руд (Ярега)</a:t>
            </a:r>
          </a:p>
          <a:p>
            <a:pPr algn="just"/>
            <a:r>
              <a:rPr lang="ru-RU" sz="2000" dirty="0" smtClean="0"/>
              <a:t>-выплавкой алюминия (Кандалакша, Надвоицы)</a:t>
            </a:r>
          </a:p>
          <a:p>
            <a:pPr algn="just"/>
            <a:r>
              <a:rPr lang="ru-RU" sz="2000" dirty="0" smtClean="0"/>
              <a:t>-производством никеля, меди, кобальта  (Мончегорск, Никель) Сырье используется как свое, так и привозное из Норильска</a:t>
            </a:r>
          </a:p>
          <a:p>
            <a:pPr algn="just"/>
            <a:endParaRPr lang="ru-RU" sz="2400" dirty="0" smtClean="0"/>
          </a:p>
        </p:txBody>
      </p:sp>
      <p:pic>
        <p:nvPicPr>
          <p:cNvPr id="11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281" y="4242923"/>
            <a:ext cx="5271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27" y="852995"/>
            <a:ext cx="4864405" cy="41148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291" y="874823"/>
            <a:ext cx="4847771" cy="487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59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Умножение 2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Визитка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15596" y="707886"/>
            <a:ext cx="1584176" cy="4003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Территория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48164" y="1232756"/>
            <a:ext cx="2808312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cs typeface="Arial" pitchFamily="34" charset="0"/>
              </a:rPr>
              <a:t>1,6 млн.км</a:t>
            </a:r>
            <a:r>
              <a:rPr lang="ru-RU" sz="2000" dirty="0" smtClean="0">
                <a:ea typeface="Verdana"/>
                <a:cs typeface="Arial" pitchFamily="34" charset="0"/>
              </a:rPr>
              <a:t>²- 8,6% </a:t>
            </a:r>
            <a:r>
              <a:rPr lang="ru-RU" sz="2000" dirty="0">
                <a:ea typeface="Verdana"/>
                <a:cs typeface="Arial" pitchFamily="34" charset="0"/>
              </a:rPr>
              <a:t>территории РФ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04136" y="1966544"/>
            <a:ext cx="1584176" cy="375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Население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20514" y="2492896"/>
            <a:ext cx="2808312" cy="625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cs typeface="Arial" pitchFamily="34" charset="0"/>
              </a:rPr>
              <a:t>5,0 </a:t>
            </a:r>
            <a:r>
              <a:rPr lang="ru-RU" sz="2000" dirty="0" err="1" smtClean="0">
                <a:cs typeface="Arial" pitchFamily="34" charset="0"/>
              </a:rPr>
              <a:t>млн.чел</a:t>
            </a:r>
            <a:r>
              <a:rPr lang="ru-RU" sz="2000" dirty="0">
                <a:cs typeface="Arial" pitchFamily="34" charset="0"/>
              </a:rPr>
              <a:t>.- </a:t>
            </a:r>
            <a:r>
              <a:rPr lang="ru-RU" sz="2000" dirty="0" smtClean="0">
                <a:cs typeface="Arial" pitchFamily="34" charset="0"/>
              </a:rPr>
              <a:t>4 </a:t>
            </a:r>
            <a:r>
              <a:rPr lang="ru-RU" sz="2000" dirty="0">
                <a:cs typeface="Arial" pitchFamily="34" charset="0"/>
              </a:rPr>
              <a:t>% населения РФ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15596" y="3261201"/>
            <a:ext cx="1584176" cy="3838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+mj-lt"/>
                <a:cs typeface="Arial" pitchFamily="34" charset="0"/>
              </a:rPr>
              <a:t>Состав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94435" y="3742951"/>
            <a:ext cx="2836924" cy="2416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dirty="0" smtClean="0">
                <a:cs typeface="Arial" pitchFamily="34" charset="0"/>
              </a:rPr>
              <a:t>Мурманская область</a:t>
            </a:r>
          </a:p>
          <a:p>
            <a:pPr lvl="0" algn="ctr"/>
            <a:r>
              <a:rPr lang="ru-RU" sz="2000" dirty="0" smtClean="0">
                <a:cs typeface="Arial" pitchFamily="34" charset="0"/>
              </a:rPr>
              <a:t>Архангельская область</a:t>
            </a:r>
          </a:p>
          <a:p>
            <a:pPr lvl="0" algn="ctr"/>
            <a:r>
              <a:rPr lang="ru-RU" sz="2000" dirty="0" smtClean="0">
                <a:cs typeface="Arial" pitchFamily="34" charset="0"/>
              </a:rPr>
              <a:t>Ненецкий АО</a:t>
            </a:r>
          </a:p>
          <a:p>
            <a:pPr lvl="0" algn="ctr"/>
            <a:r>
              <a:rPr lang="ru-RU" sz="2000" dirty="0" smtClean="0">
                <a:cs typeface="Arial" pitchFamily="34" charset="0"/>
              </a:rPr>
              <a:t>Вологодская область</a:t>
            </a:r>
          </a:p>
          <a:p>
            <a:pPr lvl="0" algn="ctr"/>
            <a:r>
              <a:rPr lang="ru-RU" sz="2000" dirty="0" smtClean="0">
                <a:cs typeface="Arial" pitchFamily="34" charset="0"/>
              </a:rPr>
              <a:t>Республика Карелия (Петрозаводск)</a:t>
            </a:r>
          </a:p>
          <a:p>
            <a:pPr lvl="0" algn="ctr"/>
            <a:r>
              <a:rPr lang="ru-RU" sz="2000" dirty="0" smtClean="0">
                <a:cs typeface="Arial" pitchFamily="34" charset="0"/>
              </a:rPr>
              <a:t>Республика Коми (Сыктывкар)</a:t>
            </a:r>
            <a:endParaRPr lang="ru-RU" sz="2000" dirty="0"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963394"/>
            <a:ext cx="5544616" cy="451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7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7489" y="0"/>
            <a:ext cx="8369151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Горно-химическая промышленность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2903" y="694789"/>
            <a:ext cx="3721585" cy="53245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Химическая промышленность Европейского Севера представлена производством сложных удобрений и апатитового концентрата  (70% фосфатного сырья). Апатитовый концентрат Кольского полуострова (Апатиты) является сырьем для заводов России, производящих суперфосфат.</a:t>
            </a:r>
          </a:p>
          <a:p>
            <a:pPr algn="just"/>
            <a:r>
              <a:rPr lang="ru-RU" sz="2000" dirty="0" smtClean="0"/>
              <a:t>В Череповце продукты коксования угля используются для производства азотных удобрений, а из  сульфидных руд  производят серную кислоту.</a:t>
            </a:r>
          </a:p>
          <a:p>
            <a:endParaRPr lang="ru-RU" sz="2000" dirty="0"/>
          </a:p>
        </p:txBody>
      </p:sp>
      <p:pic>
        <p:nvPicPr>
          <p:cNvPr id="6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827" y="3527531"/>
            <a:ext cx="32680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06014" y="913658"/>
            <a:ext cx="4704092" cy="4315542"/>
            <a:chOff x="306014" y="913658"/>
            <a:chExt cx="4704092" cy="431554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6014" y="913658"/>
              <a:ext cx="4704091" cy="43155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13926" y="913658"/>
              <a:ext cx="2196180" cy="13800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281155" y="913658"/>
            <a:ext cx="4718798" cy="4415399"/>
            <a:chOff x="291307" y="796904"/>
            <a:chExt cx="4718798" cy="441539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07" y="1205438"/>
              <a:ext cx="4712195" cy="40068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297910" y="796904"/>
              <a:ext cx="4712195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Карьер по добыче апатитов</a:t>
              </a:r>
              <a:endParaRPr lang="ru-RU" sz="20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95861" y="900200"/>
            <a:ext cx="4704092" cy="4422797"/>
            <a:chOff x="219845" y="883074"/>
            <a:chExt cx="4704092" cy="442279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47" y="883074"/>
              <a:ext cx="4695990" cy="40068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219845" y="4905761"/>
              <a:ext cx="470409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Производство апатитового концентрата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16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40009" y="0"/>
            <a:ext cx="5864106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Лесная промышленность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Picture 6" descr="C:\Documents and Settings\User\Мои документы\Мои рисунки\иконки\ico_tex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FDCF1"/>
              </a:clrFrom>
              <a:clrTo>
                <a:srgbClr val="BFDCF1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099" y="6192010"/>
            <a:ext cx="399037" cy="40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Выноска со стрелкой вверх 7"/>
          <p:cNvSpPr/>
          <p:nvPr/>
        </p:nvSpPr>
        <p:spPr>
          <a:xfrm rot="10800000">
            <a:off x="5436093" y="681018"/>
            <a:ext cx="3443663" cy="792088"/>
          </a:xfrm>
          <a:prstGeom prst="upArrow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36093" y="724543"/>
            <a:ext cx="3443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Лесозаготовка</a:t>
            </a:r>
          </a:p>
          <a:p>
            <a:pPr algn="ctr"/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436094" y="1473106"/>
            <a:ext cx="3443663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Бассейн рек Северная Двина, </a:t>
            </a:r>
            <a:r>
              <a:rPr lang="ru-RU" sz="2000" dirty="0"/>
              <a:t>О</a:t>
            </a:r>
            <a:r>
              <a:rPr lang="ru-RU" sz="2000" dirty="0" smtClean="0"/>
              <a:t>нега, Пинега</a:t>
            </a:r>
            <a:endParaRPr lang="ru-RU" sz="2000" dirty="0"/>
          </a:p>
        </p:txBody>
      </p:sp>
      <p:sp>
        <p:nvSpPr>
          <p:cNvPr id="11" name="Выноска со стрелкой вверх 10"/>
          <p:cNvSpPr/>
          <p:nvPr/>
        </p:nvSpPr>
        <p:spPr>
          <a:xfrm rot="10800000">
            <a:off x="5436093" y="2407728"/>
            <a:ext cx="3443663" cy="792088"/>
          </a:xfrm>
          <a:prstGeom prst="upArrow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436094" y="2407727"/>
            <a:ext cx="344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Деревообработка</a:t>
            </a:r>
          </a:p>
          <a:p>
            <a:pPr algn="ctr"/>
            <a:endParaRPr lang="ru-RU" sz="2000" dirty="0"/>
          </a:p>
        </p:txBody>
      </p:sp>
      <p:pic>
        <p:nvPicPr>
          <p:cNvPr id="13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161" y="1787345"/>
            <a:ext cx="396745" cy="40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90624" y="669815"/>
            <a:ext cx="5056472" cy="5208078"/>
            <a:chOff x="190624" y="669815"/>
            <a:chExt cx="5056472" cy="520807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596" y="669815"/>
              <a:ext cx="5012500" cy="44751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0624" y="5123756"/>
              <a:ext cx="1899433" cy="754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35811" y="681017"/>
              <a:ext cx="1611285" cy="16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90056" y="5144998"/>
              <a:ext cx="1761863" cy="732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91024" y="5144998"/>
              <a:ext cx="1440160" cy="732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7" y="696082"/>
            <a:ext cx="5040560" cy="386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436094" y="3199816"/>
            <a:ext cx="3443663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Главные центры лесопиления</a:t>
            </a:r>
          </a:p>
          <a:p>
            <a:pPr algn="ctr"/>
            <a:r>
              <a:rPr lang="ru-RU" sz="2000" dirty="0" smtClean="0"/>
              <a:t>Архангельск, Сыктывкар,</a:t>
            </a:r>
          </a:p>
          <a:p>
            <a:pPr algn="ctr"/>
            <a:r>
              <a:rPr lang="ru-RU" sz="2000" dirty="0" smtClean="0"/>
              <a:t>Котлас</a:t>
            </a:r>
            <a:endParaRPr lang="ru-RU" sz="2000" dirty="0"/>
          </a:p>
        </p:txBody>
      </p:sp>
      <p:pic>
        <p:nvPicPr>
          <p:cNvPr id="22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923" y="3788688"/>
            <a:ext cx="416631" cy="4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6" y="681017"/>
            <a:ext cx="5040559" cy="386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Выноска со стрелкой вниз 23"/>
          <p:cNvSpPr/>
          <p:nvPr/>
        </p:nvSpPr>
        <p:spPr>
          <a:xfrm>
            <a:off x="5436094" y="4437112"/>
            <a:ext cx="3443663" cy="936104"/>
          </a:xfrm>
          <a:prstGeom prst="downArrow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462318" y="4415870"/>
            <a:ext cx="3404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Целлюлозно-бумажная промышленность</a:t>
            </a:r>
            <a:endParaRPr lang="ru-RU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5436094" y="5373216"/>
            <a:ext cx="3443663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Кондопога, Сегежа, </a:t>
            </a:r>
            <a:r>
              <a:rPr lang="ru-RU" sz="2000" dirty="0"/>
              <a:t>С</a:t>
            </a:r>
            <a:r>
              <a:rPr lang="ru-RU" sz="2000" dirty="0" smtClean="0"/>
              <a:t>окол, </a:t>
            </a:r>
            <a:r>
              <a:rPr lang="ru-RU" sz="2000" dirty="0" err="1" smtClean="0"/>
              <a:t>Новодвинск</a:t>
            </a:r>
            <a:r>
              <a:rPr lang="ru-RU" sz="2000" dirty="0" smtClean="0"/>
              <a:t>, Коряжма</a:t>
            </a:r>
            <a:endParaRPr lang="ru-RU" sz="2000" dirty="0"/>
          </a:p>
        </p:txBody>
      </p:sp>
      <p:pic>
        <p:nvPicPr>
          <p:cNvPr id="27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809" y="5674682"/>
            <a:ext cx="396745" cy="40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7" y="681017"/>
            <a:ext cx="5041822" cy="399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190623" y="4765061"/>
            <a:ext cx="5085394" cy="16312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 Европейском Севере заготавливается  1/4 часть древесины России, 1/5  часть пиломатериалов, более 40% целлюлозы и бумаги, более 20% картона, более половины всей газетной бумаги страны.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5387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6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7995" y="0"/>
            <a:ext cx="4168129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Машиностроение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84259" y="681016"/>
            <a:ext cx="3955693" cy="4404167"/>
            <a:chOff x="633078" y="928914"/>
            <a:chExt cx="3233229" cy="358353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3078" y="3744420"/>
              <a:ext cx="3204335" cy="7680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1972" y="928914"/>
              <a:ext cx="3204335" cy="28155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4716016" y="681016"/>
            <a:ext cx="4236210" cy="53245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Машиностроение района   </a:t>
            </a:r>
            <a:r>
              <a:rPr lang="ru-RU" sz="2000" dirty="0"/>
              <a:t>представлено    рядом    крупных </a:t>
            </a:r>
            <a:r>
              <a:rPr lang="ru-RU" sz="2000" dirty="0" smtClean="0"/>
              <a:t> специализированных</a:t>
            </a:r>
            <a:endParaRPr lang="ru-RU" sz="2000" dirty="0"/>
          </a:p>
          <a:p>
            <a:r>
              <a:rPr lang="ru-RU" sz="2000" dirty="0" smtClean="0"/>
              <a:t>предприятий. </a:t>
            </a:r>
            <a:r>
              <a:rPr lang="ru-RU" sz="2000" dirty="0"/>
              <a:t>К ним </a:t>
            </a:r>
            <a:r>
              <a:rPr lang="ru-RU" sz="2000" dirty="0" smtClean="0"/>
              <a:t>относятся: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з</a:t>
            </a:r>
            <a:r>
              <a:rPr lang="ru-RU" sz="2000" dirty="0" smtClean="0"/>
              <a:t>аводы  </a:t>
            </a:r>
            <a:r>
              <a:rPr lang="ru-RU" sz="2000" dirty="0"/>
              <a:t>по производству бумагоделательных  </a:t>
            </a:r>
            <a:r>
              <a:rPr lang="ru-RU" sz="2000" dirty="0" smtClean="0"/>
              <a:t>машин (Петрозаводск)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 </a:t>
            </a:r>
            <a:r>
              <a:rPr lang="ru-RU" sz="2000" dirty="0"/>
              <a:t>завод  </a:t>
            </a:r>
            <a:r>
              <a:rPr lang="ru-RU" sz="2000" dirty="0" smtClean="0"/>
              <a:t>трелевочных тракторов (Петрозаводск)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предприятия  </a:t>
            </a:r>
            <a:r>
              <a:rPr lang="ru-RU" sz="2000" dirty="0"/>
              <a:t>судостроения  и  ремонта  судов  </a:t>
            </a:r>
            <a:r>
              <a:rPr lang="ru-RU" sz="2000" dirty="0" smtClean="0"/>
              <a:t>(Мурманск,   Архангельск,   Котлас)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в</a:t>
            </a:r>
            <a:r>
              <a:rPr lang="ru-RU" sz="2000" dirty="0" smtClean="0"/>
              <a:t>ыпуск  современных подводных лодок (Северодвинск)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-платформы для добычи нефти и газа в Баренцевом море (Северодвинск)</a:t>
            </a:r>
          </a:p>
        </p:txBody>
      </p:sp>
      <p:pic>
        <p:nvPicPr>
          <p:cNvPr id="9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737" y="3119548"/>
            <a:ext cx="436818" cy="44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57" y="4641420"/>
            <a:ext cx="436818" cy="44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0" y="681016"/>
            <a:ext cx="4387741" cy="346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1" y="681016"/>
            <a:ext cx="4387740" cy="546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4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82300" y="0"/>
            <a:ext cx="5979522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Рыбная промышленность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764704"/>
            <a:ext cx="4136538" cy="40934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Особое  место  среди  отраслей  специализации занимает рыбная промышленность, </a:t>
            </a:r>
            <a:r>
              <a:rPr lang="ru-RU" sz="2000" dirty="0"/>
              <a:t>представленная океаническим ловом  </a:t>
            </a:r>
            <a:r>
              <a:rPr lang="ru-RU" sz="2000" dirty="0" smtClean="0"/>
              <a:t>рыбы (2 место после Дальневосточного района),  опирающаяся на </a:t>
            </a:r>
            <a:r>
              <a:rPr lang="ru-RU" sz="2000" dirty="0"/>
              <a:t>Мурманский и частично Архангельский порты, а также  морским  </a:t>
            </a:r>
            <a:r>
              <a:rPr lang="ru-RU" sz="2000" dirty="0" smtClean="0"/>
              <a:t>рыболовством в </a:t>
            </a:r>
            <a:r>
              <a:rPr lang="ru-RU" sz="2000" dirty="0"/>
              <a:t>Белом море и </a:t>
            </a:r>
            <a:r>
              <a:rPr lang="ru-RU" sz="2000" dirty="0" smtClean="0"/>
              <a:t>производством </a:t>
            </a:r>
            <a:r>
              <a:rPr lang="ru-RU" sz="2000" dirty="0"/>
              <a:t>рыбных консервов (порты Беломорск и Кандалакша</a:t>
            </a:r>
            <a:r>
              <a:rPr lang="ru-RU" sz="2000" dirty="0" smtClean="0"/>
              <a:t>).</a:t>
            </a:r>
          </a:p>
          <a:p>
            <a:pPr algn="just"/>
            <a:endParaRPr lang="ru-RU" sz="2000" dirty="0"/>
          </a:p>
        </p:txBody>
      </p:sp>
      <p:pic>
        <p:nvPicPr>
          <p:cNvPr id="6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298" y="4230929"/>
            <a:ext cx="432048" cy="39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38525" y="764704"/>
            <a:ext cx="4270109" cy="5234905"/>
            <a:chOff x="174448" y="989728"/>
            <a:chExt cx="4270109" cy="523490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090" y="989728"/>
              <a:ext cx="4219467" cy="39553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448" y="4911461"/>
              <a:ext cx="4270109" cy="13131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Группа 9"/>
          <p:cNvGrpSpPr/>
          <p:nvPr/>
        </p:nvGrpSpPr>
        <p:grpSpPr>
          <a:xfrm>
            <a:off x="189167" y="735268"/>
            <a:ext cx="4203802" cy="5432283"/>
            <a:chOff x="243276" y="798285"/>
            <a:chExt cx="4203802" cy="543228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276" y="798285"/>
              <a:ext cx="4203802" cy="53734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243276" y="5830458"/>
              <a:ext cx="420380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Рыбный порт в Мурманске</a:t>
              </a:r>
              <a:endParaRPr lang="ru-RU" sz="2000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89" y="735268"/>
            <a:ext cx="4203802" cy="407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18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3947" y="0"/>
            <a:ext cx="8716233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Маслосыродельная промышленность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980728"/>
            <a:ext cx="3854118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Производство масла , сыра распространено на юге района  (Архангельская область, Вологодская область). Молочная продукция славится высоким качеством. Европейский Север-родина сливочного вологодского масла. Рецепт этого вкуснейшего масла был изобретен </a:t>
            </a:r>
            <a:r>
              <a:rPr lang="ru-RU" sz="2000" dirty="0" err="1" smtClean="0"/>
              <a:t>Н.В.Верещагиным</a:t>
            </a:r>
            <a:r>
              <a:rPr lang="ru-RU" sz="2000" dirty="0"/>
              <a:t> </a:t>
            </a:r>
            <a:r>
              <a:rPr lang="ru-RU" sz="2000" dirty="0" smtClean="0"/>
              <a:t>(братом известного художника В.В. Верещагина) </a:t>
            </a:r>
            <a:endParaRPr lang="ru-RU" sz="20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751841" y="617817"/>
            <a:ext cx="3565972" cy="5622366"/>
            <a:chOff x="213940" y="681017"/>
            <a:chExt cx="3565972" cy="562236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941" y="681017"/>
              <a:ext cx="3565971" cy="30043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940" y="3685346"/>
              <a:ext cx="3565971" cy="26180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5682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ашивка 7"/>
          <p:cNvSpPr/>
          <p:nvPr/>
        </p:nvSpPr>
        <p:spPr>
          <a:xfrm rot="5400000">
            <a:off x="5470788" y="690796"/>
            <a:ext cx="826191" cy="1152128"/>
          </a:xfrm>
          <a:prstGeom prst="chevron">
            <a:avLst>
              <a:gd name="adj" fmla="val 4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Нашивка 5"/>
          <p:cNvSpPr/>
          <p:nvPr/>
        </p:nvSpPr>
        <p:spPr>
          <a:xfrm rot="5400000">
            <a:off x="2430713" y="690796"/>
            <a:ext cx="826191" cy="1152128"/>
          </a:xfrm>
          <a:prstGeom prst="chevron">
            <a:avLst>
              <a:gd name="adj" fmla="val 4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олилиния 3"/>
          <p:cNvSpPr/>
          <p:nvPr/>
        </p:nvSpPr>
        <p:spPr>
          <a:xfrm>
            <a:off x="179513" y="679492"/>
            <a:ext cx="2664296" cy="1224136"/>
          </a:xfrm>
          <a:custGeom>
            <a:avLst/>
            <a:gdLst>
              <a:gd name="connsiteX0" fmla="*/ 0 w 2526576"/>
              <a:gd name="connsiteY0" fmla="*/ 115213 h 1152128"/>
              <a:gd name="connsiteX1" fmla="*/ 33745 w 2526576"/>
              <a:gd name="connsiteY1" fmla="*/ 33745 h 1152128"/>
              <a:gd name="connsiteX2" fmla="*/ 115213 w 2526576"/>
              <a:gd name="connsiteY2" fmla="*/ 0 h 1152128"/>
              <a:gd name="connsiteX3" fmla="*/ 2411363 w 2526576"/>
              <a:gd name="connsiteY3" fmla="*/ 0 h 1152128"/>
              <a:gd name="connsiteX4" fmla="*/ 2492831 w 2526576"/>
              <a:gd name="connsiteY4" fmla="*/ 33745 h 1152128"/>
              <a:gd name="connsiteX5" fmla="*/ 2526576 w 2526576"/>
              <a:gd name="connsiteY5" fmla="*/ 115213 h 1152128"/>
              <a:gd name="connsiteX6" fmla="*/ 2526576 w 2526576"/>
              <a:gd name="connsiteY6" fmla="*/ 1036915 h 1152128"/>
              <a:gd name="connsiteX7" fmla="*/ 2492831 w 2526576"/>
              <a:gd name="connsiteY7" fmla="*/ 1118383 h 1152128"/>
              <a:gd name="connsiteX8" fmla="*/ 2411363 w 2526576"/>
              <a:gd name="connsiteY8" fmla="*/ 1152128 h 1152128"/>
              <a:gd name="connsiteX9" fmla="*/ 115213 w 2526576"/>
              <a:gd name="connsiteY9" fmla="*/ 1152128 h 1152128"/>
              <a:gd name="connsiteX10" fmla="*/ 33745 w 2526576"/>
              <a:gd name="connsiteY10" fmla="*/ 1118383 h 1152128"/>
              <a:gd name="connsiteX11" fmla="*/ 0 w 2526576"/>
              <a:gd name="connsiteY11" fmla="*/ 1036915 h 1152128"/>
              <a:gd name="connsiteX12" fmla="*/ 0 w 2526576"/>
              <a:gd name="connsiteY12" fmla="*/ 115213 h 115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6576" h="1152128">
                <a:moveTo>
                  <a:pt x="0" y="115213"/>
                </a:moveTo>
                <a:cubicBezTo>
                  <a:pt x="0" y="84657"/>
                  <a:pt x="12139" y="55352"/>
                  <a:pt x="33745" y="33745"/>
                </a:cubicBezTo>
                <a:cubicBezTo>
                  <a:pt x="55352" y="12138"/>
                  <a:pt x="84657" y="0"/>
                  <a:pt x="115213" y="0"/>
                </a:cubicBezTo>
                <a:lnTo>
                  <a:pt x="2411363" y="0"/>
                </a:lnTo>
                <a:cubicBezTo>
                  <a:pt x="2441919" y="0"/>
                  <a:pt x="2471224" y="12139"/>
                  <a:pt x="2492831" y="33745"/>
                </a:cubicBezTo>
                <a:cubicBezTo>
                  <a:pt x="2514438" y="55352"/>
                  <a:pt x="2526576" y="84657"/>
                  <a:pt x="2526576" y="115213"/>
                </a:cubicBezTo>
                <a:lnTo>
                  <a:pt x="2526576" y="1036915"/>
                </a:lnTo>
                <a:cubicBezTo>
                  <a:pt x="2526576" y="1067471"/>
                  <a:pt x="2514438" y="1096776"/>
                  <a:pt x="2492831" y="1118383"/>
                </a:cubicBezTo>
                <a:cubicBezTo>
                  <a:pt x="2471224" y="1139990"/>
                  <a:pt x="2441919" y="1152128"/>
                  <a:pt x="2411363" y="1152128"/>
                </a:cubicBezTo>
                <a:lnTo>
                  <a:pt x="115213" y="1152128"/>
                </a:lnTo>
                <a:cubicBezTo>
                  <a:pt x="84657" y="1152128"/>
                  <a:pt x="55352" y="1139989"/>
                  <a:pt x="33745" y="1118383"/>
                </a:cubicBezTo>
                <a:cubicBezTo>
                  <a:pt x="12138" y="1096776"/>
                  <a:pt x="0" y="1067471"/>
                  <a:pt x="0" y="1036915"/>
                </a:cubicBezTo>
                <a:lnTo>
                  <a:pt x="0" y="115213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985" tIns="175985" rIns="175985" bIns="175985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 smtClean="0"/>
              <a:t>Электроэнергетика</a:t>
            </a:r>
            <a:endParaRPr lang="ru-RU" sz="2000" kern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37480" y="0"/>
            <a:ext cx="6069162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Вспомогательные отрасли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3707904" y="697770"/>
            <a:ext cx="2175980" cy="1224136"/>
          </a:xfrm>
          <a:custGeom>
            <a:avLst/>
            <a:gdLst>
              <a:gd name="connsiteX0" fmla="*/ 0 w 2526576"/>
              <a:gd name="connsiteY0" fmla="*/ 115213 h 1152128"/>
              <a:gd name="connsiteX1" fmla="*/ 33745 w 2526576"/>
              <a:gd name="connsiteY1" fmla="*/ 33745 h 1152128"/>
              <a:gd name="connsiteX2" fmla="*/ 115213 w 2526576"/>
              <a:gd name="connsiteY2" fmla="*/ 0 h 1152128"/>
              <a:gd name="connsiteX3" fmla="*/ 2411363 w 2526576"/>
              <a:gd name="connsiteY3" fmla="*/ 0 h 1152128"/>
              <a:gd name="connsiteX4" fmla="*/ 2492831 w 2526576"/>
              <a:gd name="connsiteY4" fmla="*/ 33745 h 1152128"/>
              <a:gd name="connsiteX5" fmla="*/ 2526576 w 2526576"/>
              <a:gd name="connsiteY5" fmla="*/ 115213 h 1152128"/>
              <a:gd name="connsiteX6" fmla="*/ 2526576 w 2526576"/>
              <a:gd name="connsiteY6" fmla="*/ 1036915 h 1152128"/>
              <a:gd name="connsiteX7" fmla="*/ 2492831 w 2526576"/>
              <a:gd name="connsiteY7" fmla="*/ 1118383 h 1152128"/>
              <a:gd name="connsiteX8" fmla="*/ 2411363 w 2526576"/>
              <a:gd name="connsiteY8" fmla="*/ 1152128 h 1152128"/>
              <a:gd name="connsiteX9" fmla="*/ 115213 w 2526576"/>
              <a:gd name="connsiteY9" fmla="*/ 1152128 h 1152128"/>
              <a:gd name="connsiteX10" fmla="*/ 33745 w 2526576"/>
              <a:gd name="connsiteY10" fmla="*/ 1118383 h 1152128"/>
              <a:gd name="connsiteX11" fmla="*/ 0 w 2526576"/>
              <a:gd name="connsiteY11" fmla="*/ 1036915 h 1152128"/>
              <a:gd name="connsiteX12" fmla="*/ 0 w 2526576"/>
              <a:gd name="connsiteY12" fmla="*/ 115213 h 115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6576" h="1152128">
                <a:moveTo>
                  <a:pt x="0" y="115213"/>
                </a:moveTo>
                <a:cubicBezTo>
                  <a:pt x="0" y="84657"/>
                  <a:pt x="12139" y="55352"/>
                  <a:pt x="33745" y="33745"/>
                </a:cubicBezTo>
                <a:cubicBezTo>
                  <a:pt x="55352" y="12138"/>
                  <a:pt x="84657" y="0"/>
                  <a:pt x="115213" y="0"/>
                </a:cubicBezTo>
                <a:lnTo>
                  <a:pt x="2411363" y="0"/>
                </a:lnTo>
                <a:cubicBezTo>
                  <a:pt x="2441919" y="0"/>
                  <a:pt x="2471224" y="12139"/>
                  <a:pt x="2492831" y="33745"/>
                </a:cubicBezTo>
                <a:cubicBezTo>
                  <a:pt x="2514438" y="55352"/>
                  <a:pt x="2526576" y="84657"/>
                  <a:pt x="2526576" y="115213"/>
                </a:cubicBezTo>
                <a:lnTo>
                  <a:pt x="2526576" y="1036915"/>
                </a:lnTo>
                <a:cubicBezTo>
                  <a:pt x="2526576" y="1067471"/>
                  <a:pt x="2514438" y="1096776"/>
                  <a:pt x="2492831" y="1118383"/>
                </a:cubicBezTo>
                <a:cubicBezTo>
                  <a:pt x="2471224" y="1139990"/>
                  <a:pt x="2441919" y="1152128"/>
                  <a:pt x="2411363" y="1152128"/>
                </a:cubicBezTo>
                <a:lnTo>
                  <a:pt x="115213" y="1152128"/>
                </a:lnTo>
                <a:cubicBezTo>
                  <a:pt x="84657" y="1152128"/>
                  <a:pt x="55352" y="1139989"/>
                  <a:pt x="33745" y="1118383"/>
                </a:cubicBezTo>
                <a:cubicBezTo>
                  <a:pt x="12138" y="1096776"/>
                  <a:pt x="0" y="1067471"/>
                  <a:pt x="0" y="1036915"/>
                </a:cubicBezTo>
                <a:lnTo>
                  <a:pt x="0" y="115213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985" tIns="175985" rIns="175985" bIns="175985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 smtClean="0"/>
              <a:t>Военно-промышленный комплекс</a:t>
            </a:r>
            <a:endParaRPr lang="ru-RU" sz="2000" kern="1200" dirty="0"/>
          </a:p>
        </p:txBody>
      </p:sp>
      <p:sp>
        <p:nvSpPr>
          <p:cNvPr id="9" name="Полилиния 8"/>
          <p:cNvSpPr/>
          <p:nvPr/>
        </p:nvSpPr>
        <p:spPr>
          <a:xfrm>
            <a:off x="6732240" y="664023"/>
            <a:ext cx="2160240" cy="1224136"/>
          </a:xfrm>
          <a:custGeom>
            <a:avLst/>
            <a:gdLst>
              <a:gd name="connsiteX0" fmla="*/ 0 w 2526576"/>
              <a:gd name="connsiteY0" fmla="*/ 115213 h 1152128"/>
              <a:gd name="connsiteX1" fmla="*/ 33745 w 2526576"/>
              <a:gd name="connsiteY1" fmla="*/ 33745 h 1152128"/>
              <a:gd name="connsiteX2" fmla="*/ 115213 w 2526576"/>
              <a:gd name="connsiteY2" fmla="*/ 0 h 1152128"/>
              <a:gd name="connsiteX3" fmla="*/ 2411363 w 2526576"/>
              <a:gd name="connsiteY3" fmla="*/ 0 h 1152128"/>
              <a:gd name="connsiteX4" fmla="*/ 2492831 w 2526576"/>
              <a:gd name="connsiteY4" fmla="*/ 33745 h 1152128"/>
              <a:gd name="connsiteX5" fmla="*/ 2526576 w 2526576"/>
              <a:gd name="connsiteY5" fmla="*/ 115213 h 1152128"/>
              <a:gd name="connsiteX6" fmla="*/ 2526576 w 2526576"/>
              <a:gd name="connsiteY6" fmla="*/ 1036915 h 1152128"/>
              <a:gd name="connsiteX7" fmla="*/ 2492831 w 2526576"/>
              <a:gd name="connsiteY7" fmla="*/ 1118383 h 1152128"/>
              <a:gd name="connsiteX8" fmla="*/ 2411363 w 2526576"/>
              <a:gd name="connsiteY8" fmla="*/ 1152128 h 1152128"/>
              <a:gd name="connsiteX9" fmla="*/ 115213 w 2526576"/>
              <a:gd name="connsiteY9" fmla="*/ 1152128 h 1152128"/>
              <a:gd name="connsiteX10" fmla="*/ 33745 w 2526576"/>
              <a:gd name="connsiteY10" fmla="*/ 1118383 h 1152128"/>
              <a:gd name="connsiteX11" fmla="*/ 0 w 2526576"/>
              <a:gd name="connsiteY11" fmla="*/ 1036915 h 1152128"/>
              <a:gd name="connsiteX12" fmla="*/ 0 w 2526576"/>
              <a:gd name="connsiteY12" fmla="*/ 115213 h 115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6576" h="1152128">
                <a:moveTo>
                  <a:pt x="0" y="115213"/>
                </a:moveTo>
                <a:cubicBezTo>
                  <a:pt x="0" y="84657"/>
                  <a:pt x="12139" y="55352"/>
                  <a:pt x="33745" y="33745"/>
                </a:cubicBezTo>
                <a:cubicBezTo>
                  <a:pt x="55352" y="12138"/>
                  <a:pt x="84657" y="0"/>
                  <a:pt x="115213" y="0"/>
                </a:cubicBezTo>
                <a:lnTo>
                  <a:pt x="2411363" y="0"/>
                </a:lnTo>
                <a:cubicBezTo>
                  <a:pt x="2441919" y="0"/>
                  <a:pt x="2471224" y="12139"/>
                  <a:pt x="2492831" y="33745"/>
                </a:cubicBezTo>
                <a:cubicBezTo>
                  <a:pt x="2514438" y="55352"/>
                  <a:pt x="2526576" y="84657"/>
                  <a:pt x="2526576" y="115213"/>
                </a:cubicBezTo>
                <a:lnTo>
                  <a:pt x="2526576" y="1036915"/>
                </a:lnTo>
                <a:cubicBezTo>
                  <a:pt x="2526576" y="1067471"/>
                  <a:pt x="2514438" y="1096776"/>
                  <a:pt x="2492831" y="1118383"/>
                </a:cubicBezTo>
                <a:cubicBezTo>
                  <a:pt x="2471224" y="1139990"/>
                  <a:pt x="2441919" y="1152128"/>
                  <a:pt x="2411363" y="1152128"/>
                </a:cubicBezTo>
                <a:lnTo>
                  <a:pt x="115213" y="1152128"/>
                </a:lnTo>
                <a:cubicBezTo>
                  <a:pt x="84657" y="1152128"/>
                  <a:pt x="55352" y="1139989"/>
                  <a:pt x="33745" y="1118383"/>
                </a:cubicBezTo>
                <a:cubicBezTo>
                  <a:pt x="12138" y="1096776"/>
                  <a:pt x="0" y="1067471"/>
                  <a:pt x="0" y="1036915"/>
                </a:cubicBezTo>
                <a:lnTo>
                  <a:pt x="0" y="115213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chilly" dir="t"/>
          </a:scene3d>
          <a:sp3d z="12700" extrusionH="1700" prstMaterial="dkEdge">
            <a:bevelT w="25400" h="6350" prst="softRound"/>
            <a:bevelB w="0" h="0" prst="convex"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985" tIns="175985" rIns="175985" bIns="175985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 smtClean="0"/>
              <a:t>Агро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/>
              <a:t>п</a:t>
            </a:r>
            <a:r>
              <a:rPr lang="ru-RU" sz="2000" dirty="0" smtClean="0"/>
              <a:t>ромышленный 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 smtClean="0"/>
              <a:t>комплекс</a:t>
            </a:r>
            <a:endParaRPr lang="ru-RU" sz="2000" kern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288647" y="611044"/>
            <a:ext cx="2783663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Электроэнергетика района представлена электростанциями различного типа. На реках  Кольского полуострова и Карелии  построены каскады небольших ГЭС. Тепловые электростанции работают на Печорском угле и газе. Построена Кольская АЭС и </a:t>
            </a:r>
            <a:r>
              <a:rPr lang="ru-RU" sz="2000" dirty="0" err="1" smtClean="0"/>
              <a:t>Кислогубская</a:t>
            </a:r>
            <a:r>
              <a:rPr lang="ru-RU" sz="2000" dirty="0" smtClean="0"/>
              <a:t> приливная  электростанция</a:t>
            </a:r>
            <a:endParaRPr lang="ru-RU" sz="2000" dirty="0"/>
          </a:p>
        </p:txBody>
      </p:sp>
      <p:pic>
        <p:nvPicPr>
          <p:cNvPr id="11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855" y="4838755"/>
            <a:ext cx="5271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61" y="611044"/>
            <a:ext cx="6078957" cy="5016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75155" y="586454"/>
            <a:ext cx="6051967" cy="4448473"/>
            <a:chOff x="154184" y="631997"/>
            <a:chExt cx="6051967" cy="444847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84" y="631997"/>
              <a:ext cx="6051967" cy="44484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331639" y="4680360"/>
              <a:ext cx="3976180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Кольская атомная электростанция </a:t>
              </a:r>
              <a:endParaRPr lang="ru-RU" sz="20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5460" y="602908"/>
            <a:ext cx="6085038" cy="4489334"/>
            <a:chOff x="121113" y="619421"/>
            <a:chExt cx="6085038" cy="448933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13" y="619421"/>
              <a:ext cx="6085038" cy="44610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714344" y="4708645"/>
              <a:ext cx="500978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err="1" smtClean="0"/>
                <a:t>Кислогубская</a:t>
              </a:r>
              <a:r>
                <a:rPr lang="ru-RU" sz="2000" dirty="0" smtClean="0"/>
                <a:t> приливная электростанция</a:t>
              </a:r>
              <a:endParaRPr lang="ru-RU" sz="200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Рукописные данные 26"/>
              <p14:cNvContentPartPr/>
              <p14:nvPr/>
            </p14:nvContentPartPr>
            <p14:xfrm>
              <a:off x="1448640" y="1311480"/>
              <a:ext cx="360" cy="360"/>
            </p14:xfrm>
          </p:contentPart>
        </mc:Choice>
        <mc:Fallback xmlns="">
          <p:pic>
            <p:nvPicPr>
              <p:cNvPr id="27" name="Рукописные данные 2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39280" y="130212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/>
          <p:cNvSpPr txBox="1"/>
          <p:nvPr/>
        </p:nvSpPr>
        <p:spPr>
          <a:xfrm>
            <a:off x="6234031" y="586454"/>
            <a:ext cx="2838279" cy="53245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В районе расположены военно-морские базы Северного флота </a:t>
            </a:r>
            <a:r>
              <a:rPr lang="ru-RU" sz="2000" dirty="0" smtClean="0"/>
              <a:t>.В </a:t>
            </a:r>
            <a:r>
              <a:rPr lang="ru-RU" sz="2000" dirty="0"/>
              <a:t>городе </a:t>
            </a:r>
            <a:r>
              <a:rPr lang="ru-RU" sz="2000" dirty="0" smtClean="0"/>
              <a:t>Северодвинске идет строительство </a:t>
            </a:r>
            <a:r>
              <a:rPr lang="ru-RU" sz="2000" dirty="0"/>
              <a:t>и </a:t>
            </a:r>
            <a:r>
              <a:rPr lang="ru-RU" sz="2000" dirty="0" smtClean="0"/>
              <a:t>ремонт </a:t>
            </a:r>
            <a:r>
              <a:rPr lang="ru-RU" sz="2000" dirty="0"/>
              <a:t>атомных подводных лодок, </a:t>
            </a:r>
            <a:r>
              <a:rPr lang="ru-RU" sz="2000" dirty="0" smtClean="0"/>
              <a:t>Другие </a:t>
            </a:r>
            <a:r>
              <a:rPr lang="ru-RU" sz="2000" dirty="0"/>
              <a:t>важные военные объекты Европейского Севера: космодром у станции Плесецк и полигоны для испытания ядерного оружия на Новой Земле. </a:t>
            </a:r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34538" y="611044"/>
            <a:ext cx="6108660" cy="5531222"/>
            <a:chOff x="43025" y="666614"/>
            <a:chExt cx="6108660" cy="5531222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044" y="673632"/>
              <a:ext cx="3069209" cy="28095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253" y="666614"/>
              <a:ext cx="3019236" cy="28400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5" y="3483211"/>
              <a:ext cx="6108660" cy="2714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TextBox 32"/>
            <p:cNvSpPr txBox="1"/>
            <p:nvPr/>
          </p:nvSpPr>
          <p:spPr>
            <a:xfrm>
              <a:off x="280314" y="3082255"/>
              <a:ext cx="263066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err="1" smtClean="0"/>
                <a:t>Плисецк.Космодром</a:t>
              </a:r>
              <a:endParaRPr lang="ru-RU" sz="2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8726" y="5797726"/>
              <a:ext cx="5184575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Северодвинск. Атомная подводная лодка.</a:t>
              </a:r>
              <a:endParaRPr lang="ru-RU" sz="2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57651" y="3082255"/>
              <a:ext cx="2764439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Северный флот</a:t>
              </a:r>
              <a:endParaRPr lang="ru-RU" sz="2000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234947" y="586454"/>
            <a:ext cx="2838279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Европейский Север расположен в зоне тундры и тайги. Ведущими отраслями сельского хозяйства являются</a:t>
            </a:r>
          </a:p>
          <a:p>
            <a:r>
              <a:rPr lang="ru-RU" sz="2000" dirty="0" smtClean="0"/>
              <a:t> -оленеводство </a:t>
            </a:r>
          </a:p>
          <a:p>
            <a:r>
              <a:rPr lang="ru-RU" sz="2000" dirty="0" smtClean="0"/>
              <a:t>-свиноводство</a:t>
            </a:r>
          </a:p>
          <a:p>
            <a:r>
              <a:rPr lang="ru-RU" sz="2000" dirty="0" smtClean="0"/>
              <a:t>-молочно-мясное скотоводство</a:t>
            </a:r>
          </a:p>
          <a:p>
            <a:r>
              <a:rPr lang="ru-RU" sz="2000" dirty="0" smtClean="0"/>
              <a:t>- льноводство</a:t>
            </a:r>
          </a:p>
          <a:p>
            <a:endParaRPr lang="ru-RU" sz="2000" dirty="0"/>
          </a:p>
        </p:txBody>
      </p:sp>
      <p:pic>
        <p:nvPicPr>
          <p:cNvPr id="37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10" y="2459472"/>
            <a:ext cx="408388" cy="41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906" y="611044"/>
            <a:ext cx="5112568" cy="477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771425" y="5015324"/>
            <a:ext cx="186338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Условные знаки</a:t>
            </a:r>
            <a:endParaRPr lang="ru-RU" dirty="0"/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2190" y="586454"/>
            <a:ext cx="2556284" cy="164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1" name="Рукописные данные 40"/>
              <p14:cNvContentPartPr/>
              <p14:nvPr/>
            </p14:nvContentPartPr>
            <p14:xfrm>
              <a:off x="7560720" y="1354320"/>
              <a:ext cx="360" cy="360"/>
            </p14:xfrm>
          </p:contentPart>
        </mc:Choice>
        <mc:Fallback xmlns="">
          <p:pic>
            <p:nvPicPr>
              <p:cNvPr id="41" name="Рукописные данные 4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51360" y="134496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246" y="613824"/>
            <a:ext cx="5112568" cy="3774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3" name="Рукописные данные 42"/>
              <p14:cNvContentPartPr/>
              <p14:nvPr/>
            </p14:nvContentPartPr>
            <p14:xfrm>
              <a:off x="7569360" y="1217160"/>
              <a:ext cx="360" cy="360"/>
            </p14:xfrm>
          </p:contentPart>
        </mc:Choice>
        <mc:Fallback xmlns="">
          <p:pic>
            <p:nvPicPr>
              <p:cNvPr id="43" name="Рукописные данные 4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60000" y="120780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4" name="Рукописные данные 43"/>
              <p14:cNvContentPartPr/>
              <p14:nvPr/>
            </p14:nvContentPartPr>
            <p14:xfrm>
              <a:off x="7277760" y="968760"/>
              <a:ext cx="360" cy="360"/>
            </p14:xfrm>
          </p:contentPart>
        </mc:Choice>
        <mc:Fallback xmlns="">
          <p:pic>
            <p:nvPicPr>
              <p:cNvPr id="44" name="Рукописные данные 4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68400" y="9594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51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8" grpId="0" animBg="1"/>
      <p:bldP spid="28" grpId="1" animBg="1"/>
      <p:bldP spid="36" grpId="0" animBg="1"/>
      <p:bldP spid="36" grpId="1" animBg="1"/>
      <p:bldP spid="39" grpId="0" animBg="1"/>
      <p:bldP spid="3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39" y="703209"/>
            <a:ext cx="5569417" cy="500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3105257" y="1130190"/>
            <a:ext cx="2580399" cy="1354218"/>
            <a:chOff x="714344" y="116632"/>
            <a:chExt cx="2580399" cy="1354218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44" y="116632"/>
              <a:ext cx="2580399" cy="130576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835696" y="1163073"/>
              <a:ext cx="1023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Порты</a:t>
              </a:r>
              <a:endPara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615554" y="703209"/>
            <a:ext cx="207010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Условные знаки</a:t>
            </a:r>
            <a:endParaRPr lang="ru-RU" sz="2000" dirty="0"/>
          </a:p>
        </p:txBody>
      </p:sp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5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71870" y="0"/>
            <a:ext cx="4200381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Транспорт района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64643" y="670182"/>
            <a:ext cx="5472608" cy="5096599"/>
            <a:chOff x="135726" y="753304"/>
            <a:chExt cx="5472608" cy="509659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5726" y="753305"/>
              <a:ext cx="5472608" cy="5096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71601" y="753304"/>
              <a:ext cx="374441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Железнодорожный транспорт</a:t>
              </a:r>
              <a:endParaRPr lang="ru-RU" sz="20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802626" y="681017"/>
            <a:ext cx="3161862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Транспортный комплекс Европейского Севера можно считать развитым относительно других северных регионов. Основной вид транспорта-железнодорожный.</a:t>
            </a:r>
          </a:p>
          <a:p>
            <a:r>
              <a:rPr lang="ru-RU" sz="2000" dirty="0" smtClean="0"/>
              <a:t>Территорию района пересекает сеть трубопроводов. </a:t>
            </a:r>
          </a:p>
          <a:p>
            <a:r>
              <a:rPr lang="ru-RU" sz="2000" dirty="0" smtClean="0"/>
              <a:t>Важную роль играет речной  и морской транспорт.</a:t>
            </a:r>
          </a:p>
          <a:p>
            <a:r>
              <a:rPr lang="ru-RU" sz="2000" dirty="0" smtClean="0"/>
              <a:t> С Мурманска начинается северный морской путь.</a:t>
            </a:r>
          </a:p>
          <a:p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11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536944"/>
            <a:ext cx="381755" cy="39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55606"/>
            <a:ext cx="381755" cy="39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79" y="4390164"/>
            <a:ext cx="381755" cy="39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136422" y="690044"/>
            <a:ext cx="5472608" cy="5243926"/>
            <a:chOff x="49694" y="1036097"/>
            <a:chExt cx="6133908" cy="5107528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694" y="1036097"/>
              <a:ext cx="6133908" cy="51075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123728" y="1036097"/>
              <a:ext cx="252674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Нефтепроводы</a:t>
              </a:r>
              <a:endParaRPr lang="ru-RU" sz="20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24399" y="638900"/>
            <a:ext cx="5533493" cy="5159164"/>
            <a:chOff x="714345" y="674432"/>
            <a:chExt cx="6204679" cy="5346856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714345" y="674432"/>
              <a:ext cx="6147120" cy="5346856"/>
              <a:chOff x="714345" y="674432"/>
              <a:chExt cx="6147120" cy="5346856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29"/>
              <a:stretch/>
            </p:blipFill>
            <p:spPr>
              <a:xfrm>
                <a:off x="714345" y="674432"/>
                <a:ext cx="6147120" cy="53468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2354022" y="717201"/>
                <a:ext cx="2880320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/>
                  <a:t>Водный транспорт</a:t>
                </a:r>
                <a:endParaRPr lang="ru-RU" sz="2000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 rot="2313534">
              <a:off x="3937435" y="3579017"/>
              <a:ext cx="29815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Северный морской путь</a:t>
              </a:r>
              <a:endParaRPr lang="ru-RU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557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32656" y="414500"/>
            <a:ext cx="6696744" cy="4732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4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9316" y="0"/>
            <a:ext cx="7665496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Подрайоны Европейского Севера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593" y="3429000"/>
            <a:ext cx="376962" cy="3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24" y="3154939"/>
            <a:ext cx="376962" cy="3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39952" y="973347"/>
            <a:ext cx="4752528" cy="200054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Кольско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–Карельский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В </a:t>
            </a:r>
            <a:r>
              <a:rPr lang="ru-RU" sz="2000" dirty="0" smtClean="0"/>
              <a:t>подрайоне </a:t>
            </a:r>
            <a:r>
              <a:rPr lang="ru-RU" sz="2000" dirty="0"/>
              <a:t>работают комбинаты, производящие медь, никель, кобальт («</a:t>
            </a:r>
            <a:r>
              <a:rPr lang="ru-RU" sz="2000" dirty="0" err="1"/>
              <a:t>Североникель</a:t>
            </a:r>
            <a:r>
              <a:rPr lang="ru-RU" sz="2000" dirty="0"/>
              <a:t>» и «</a:t>
            </a:r>
            <a:r>
              <a:rPr lang="ru-RU" sz="2000" dirty="0" err="1"/>
              <a:t>Печеганикель</a:t>
            </a:r>
            <a:r>
              <a:rPr lang="ru-RU" sz="2000" dirty="0"/>
              <a:t>»). </a:t>
            </a:r>
            <a:r>
              <a:rPr lang="ru-RU" sz="2000" dirty="0" smtClean="0"/>
              <a:t>Два </a:t>
            </a:r>
            <a:r>
              <a:rPr lang="ru-RU" sz="2000" dirty="0"/>
              <a:t>алюминиевых завода построены на юге Кольского полуострова в Карелии (Кандалакша и Надвоицы). </a:t>
            </a:r>
            <a:endParaRPr lang="ru-RU" sz="2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139952" y="3185501"/>
            <a:ext cx="4752528" cy="251350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Двинско-Печорский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северо-востоке подрайона расположен Печорский угольный бассейн, Тимано-Печорская нефтегазоносная провинция. В подрайоне развита лесная промышленность (Архангельск), машиностроение (Северодвинск),черная металлургия (Череповец).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4929" y="797964"/>
            <a:ext cx="4462571" cy="548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0299" y="786963"/>
            <a:ext cx="2090057" cy="256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30643" y="5870570"/>
            <a:ext cx="200521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Условные знаки</a:t>
            </a:r>
            <a:endParaRPr lang="ru-RU" sz="20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6051" y="786963"/>
            <a:ext cx="5226429" cy="5468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6051" y="786963"/>
            <a:ext cx="2090057" cy="256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936666" y="5855115"/>
            <a:ext cx="195581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Условные знаки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767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6949" y="0"/>
            <a:ext cx="8150244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Проблемы и перспективы развития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871752"/>
              </p:ext>
            </p:extLst>
          </p:nvPr>
        </p:nvGraphicFramePr>
        <p:xfrm>
          <a:off x="251520" y="548681"/>
          <a:ext cx="8640960" cy="57606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20480"/>
                <a:gridCol w="4320480"/>
              </a:tblGrid>
              <a:tr h="466445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Проблемы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Перспективы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1280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Будущее лесного комплекса.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Экологизация</a:t>
                      </a:r>
                      <a:r>
                        <a:rPr lang="ru-RU" sz="2000" dirty="0" smtClean="0"/>
                        <a:t> всего лесного комплекса («щадящая» рубка леса, очистка сточных вод ЦБК)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2802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Экологические</a:t>
                      </a:r>
                      <a:r>
                        <a:rPr lang="ru-RU" sz="2000" baseline="0" dirty="0" smtClean="0"/>
                        <a:t> проблемы, связанные с добычей полезных ископаемых и выбросами вредных производств.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Освобождение</a:t>
                      </a:r>
                      <a:r>
                        <a:rPr lang="ru-RU" sz="2000" baseline="0" dirty="0" smtClean="0"/>
                        <a:t> региона от непрофильных и экологически вредных производств.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9712"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Миллитаризованность</a:t>
                      </a:r>
                      <a:r>
                        <a:rPr lang="ru-RU" sz="2000" dirty="0" smtClean="0"/>
                        <a:t> района. Испытание атомного оружия на Новой Земле.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Развитие</a:t>
                      </a:r>
                      <a:r>
                        <a:rPr lang="ru-RU" sz="2000" baseline="0" dirty="0" smtClean="0"/>
                        <a:t> железнодорожного и трубопроводного транспорта, возрастание экспортного значения портов.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2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Недостаток трудовых ресурсов из-за большого оттока населения.</a:t>
                      </a:r>
                    </a:p>
                    <a:p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Развитие</a:t>
                      </a:r>
                      <a:r>
                        <a:rPr lang="ru-RU" sz="2000" baseline="0" dirty="0" smtClean="0"/>
                        <a:t> экономического сотрудничества с Финляндией и Норвегией.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6075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2000" dirty="0" smtClean="0"/>
                        <a:t>Освоение месторождений</a:t>
                      </a:r>
                      <a:r>
                        <a:rPr lang="ru-RU" sz="2000" baseline="0" dirty="0" smtClean="0"/>
                        <a:t> алмазов в Архангельской области, нефти и газа в шельфе Баренцева моря.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0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72757" y="0"/>
            <a:ext cx="2153155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Вопросы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99734" y="1026907"/>
            <a:ext cx="648072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3850" y="2101212"/>
            <a:ext cx="648072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Овал 6"/>
          <p:cNvSpPr/>
          <p:nvPr/>
        </p:nvSpPr>
        <p:spPr>
          <a:xfrm>
            <a:off x="273850" y="3101617"/>
            <a:ext cx="648072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Овал 7"/>
          <p:cNvSpPr/>
          <p:nvPr/>
        </p:nvSpPr>
        <p:spPr>
          <a:xfrm>
            <a:off x="273850" y="4137409"/>
            <a:ext cx="648072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Овал 8"/>
          <p:cNvSpPr/>
          <p:nvPr/>
        </p:nvSpPr>
        <p:spPr>
          <a:xfrm>
            <a:off x="273850" y="5144823"/>
            <a:ext cx="648072" cy="57606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71532" y="1026907"/>
            <a:ext cx="7748939" cy="720080"/>
          </a:xfrm>
          <a:prstGeom prst="rect">
            <a:avLst/>
          </a:prstGeom>
          <a:solidFill>
            <a:srgbClr val="FFEBF8"/>
          </a:solidFill>
          <a:ln w="952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Какие субъекты РФ входят в состав Северного экономического района?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1533" y="2029204"/>
            <a:ext cx="7748939" cy="720080"/>
          </a:xfrm>
          <a:prstGeom prst="rect">
            <a:avLst/>
          </a:prstGeom>
          <a:solidFill>
            <a:srgbClr val="FFEBF8"/>
          </a:solidFill>
          <a:ln w="952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Назовите город, который получил название «Всероссийская лесопилка»?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1533" y="3068960"/>
            <a:ext cx="7748939" cy="720080"/>
          </a:xfrm>
          <a:prstGeom prst="rect">
            <a:avLst/>
          </a:prstGeom>
          <a:solidFill>
            <a:srgbClr val="FFEBF8"/>
          </a:solidFill>
          <a:ln w="952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Какая АЭС расположена на территории Северного района?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1531" y="4109370"/>
            <a:ext cx="7748939" cy="720080"/>
          </a:xfrm>
          <a:prstGeom prst="rect">
            <a:avLst/>
          </a:prstGeom>
          <a:solidFill>
            <a:srgbClr val="FFEBF8"/>
          </a:solidFill>
          <a:ln w="952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Какие отрасли являются отраслями  специализации Северного района?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80681" y="5144823"/>
            <a:ext cx="7748939" cy="720080"/>
          </a:xfrm>
          <a:prstGeom prst="rect">
            <a:avLst/>
          </a:prstGeom>
          <a:solidFill>
            <a:srgbClr val="FFEBF8"/>
          </a:solidFill>
          <a:ln w="952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Какие народы проживают на территории Северного района?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84754" y="1026907"/>
            <a:ext cx="7748937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Мурманская область, Архангельская область, Вологодская область республики: Коми и Карелия, Ненецкий АО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84754" y="2029204"/>
            <a:ext cx="7748937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Архангельск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80681" y="3068960"/>
            <a:ext cx="7748937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Кольская АЭС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61284" y="4109370"/>
            <a:ext cx="7748937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Топливная, черная и цветная металлургия, лесная, химическая, машиностроение, рыбная, маслосыродельная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84754" y="5144823"/>
            <a:ext cx="7748937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Русские, карелы,  вепсы, саами, </a:t>
            </a:r>
            <a:r>
              <a:rPr lang="ru-RU" sz="2000" dirty="0" err="1" smtClean="0">
                <a:solidFill>
                  <a:schemeClr val="tx1"/>
                </a:solidFill>
              </a:rPr>
              <a:t>коми</a:t>
            </a:r>
            <a:r>
              <a:rPr lang="ru-RU" sz="2000" dirty="0" smtClean="0">
                <a:solidFill>
                  <a:schemeClr val="tx1"/>
                </a:solidFill>
              </a:rPr>
              <a:t>, поморы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2" y="49322"/>
            <a:ext cx="7200800" cy="100811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Экономико-географическое положение района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олилиния 4">
            <a:hlinkClick r:id="rId4" action="ppaction://hlinksldjump"/>
          </p:cNvPr>
          <p:cNvSpPr/>
          <p:nvPr/>
        </p:nvSpPr>
        <p:spPr>
          <a:xfrm>
            <a:off x="971601" y="1057434"/>
            <a:ext cx="7437500" cy="716689"/>
          </a:xfrm>
          <a:custGeom>
            <a:avLst/>
            <a:gdLst>
              <a:gd name="connsiteX0" fmla="*/ 119450 w 716688"/>
              <a:gd name="connsiteY0" fmla="*/ 0 h 7437499"/>
              <a:gd name="connsiteX1" fmla="*/ 597238 w 716688"/>
              <a:gd name="connsiteY1" fmla="*/ 0 h 7437499"/>
              <a:gd name="connsiteX2" fmla="*/ 681702 w 716688"/>
              <a:gd name="connsiteY2" fmla="*/ 34986 h 7437499"/>
              <a:gd name="connsiteX3" fmla="*/ 716688 w 716688"/>
              <a:gd name="connsiteY3" fmla="*/ 119450 h 7437499"/>
              <a:gd name="connsiteX4" fmla="*/ 716688 w 716688"/>
              <a:gd name="connsiteY4" fmla="*/ 7437499 h 7437499"/>
              <a:gd name="connsiteX5" fmla="*/ 716688 w 716688"/>
              <a:gd name="connsiteY5" fmla="*/ 7437499 h 7437499"/>
              <a:gd name="connsiteX6" fmla="*/ 716688 w 716688"/>
              <a:gd name="connsiteY6" fmla="*/ 7437499 h 7437499"/>
              <a:gd name="connsiteX7" fmla="*/ 0 w 716688"/>
              <a:gd name="connsiteY7" fmla="*/ 7437499 h 7437499"/>
              <a:gd name="connsiteX8" fmla="*/ 0 w 716688"/>
              <a:gd name="connsiteY8" fmla="*/ 7437499 h 7437499"/>
              <a:gd name="connsiteX9" fmla="*/ 0 w 716688"/>
              <a:gd name="connsiteY9" fmla="*/ 7437499 h 7437499"/>
              <a:gd name="connsiteX10" fmla="*/ 0 w 716688"/>
              <a:gd name="connsiteY10" fmla="*/ 119450 h 7437499"/>
              <a:gd name="connsiteX11" fmla="*/ 34986 w 716688"/>
              <a:gd name="connsiteY11" fmla="*/ 34986 h 7437499"/>
              <a:gd name="connsiteX12" fmla="*/ 119450 w 716688"/>
              <a:gd name="connsiteY12" fmla="*/ 0 h 743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6688" h="7437499">
                <a:moveTo>
                  <a:pt x="716688" y="1239607"/>
                </a:moveTo>
                <a:lnTo>
                  <a:pt x="716688" y="6197892"/>
                </a:lnTo>
                <a:cubicBezTo>
                  <a:pt x="716688" y="6526653"/>
                  <a:pt x="715475" y="6841956"/>
                  <a:pt x="713317" y="7074424"/>
                </a:cubicBezTo>
                <a:cubicBezTo>
                  <a:pt x="711158" y="7306892"/>
                  <a:pt x="708230" y="7437494"/>
                  <a:pt x="705178" y="7437494"/>
                </a:cubicBezTo>
                <a:lnTo>
                  <a:pt x="0" y="7437494"/>
                </a:lnTo>
                <a:lnTo>
                  <a:pt x="0" y="7437494"/>
                </a:lnTo>
                <a:lnTo>
                  <a:pt x="0" y="7437494"/>
                </a:ln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lnTo>
                  <a:pt x="705178" y="5"/>
                </a:lnTo>
                <a:cubicBezTo>
                  <a:pt x="708230" y="5"/>
                  <a:pt x="711158" y="130607"/>
                  <a:pt x="713317" y="363075"/>
                </a:cubicBezTo>
                <a:cubicBezTo>
                  <a:pt x="715475" y="595543"/>
                  <a:pt x="716688" y="910846"/>
                  <a:pt x="716688" y="123960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9" tIns="50226" rIns="50226" bIns="50227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400" kern="1200" dirty="0" smtClean="0"/>
              <a:t>Положение района на территории страны</a:t>
            </a:r>
            <a:endParaRPr lang="ru-RU" sz="2400" kern="1200" dirty="0"/>
          </a:p>
        </p:txBody>
      </p:sp>
      <p:sp>
        <p:nvSpPr>
          <p:cNvPr id="6" name="Полилиния 5">
            <a:hlinkClick r:id="rId5" action="ppaction://hlinksldjump"/>
          </p:cNvPr>
          <p:cNvSpPr/>
          <p:nvPr/>
        </p:nvSpPr>
        <p:spPr>
          <a:xfrm>
            <a:off x="950924" y="2042706"/>
            <a:ext cx="7437499" cy="716311"/>
          </a:xfrm>
          <a:custGeom>
            <a:avLst/>
            <a:gdLst>
              <a:gd name="connsiteX0" fmla="*/ 119388 w 716311"/>
              <a:gd name="connsiteY0" fmla="*/ 0 h 7437499"/>
              <a:gd name="connsiteX1" fmla="*/ 596923 w 716311"/>
              <a:gd name="connsiteY1" fmla="*/ 0 h 7437499"/>
              <a:gd name="connsiteX2" fmla="*/ 681343 w 716311"/>
              <a:gd name="connsiteY2" fmla="*/ 34968 h 7437499"/>
              <a:gd name="connsiteX3" fmla="*/ 716311 w 716311"/>
              <a:gd name="connsiteY3" fmla="*/ 119388 h 7437499"/>
              <a:gd name="connsiteX4" fmla="*/ 716311 w 716311"/>
              <a:gd name="connsiteY4" fmla="*/ 7437499 h 7437499"/>
              <a:gd name="connsiteX5" fmla="*/ 716311 w 716311"/>
              <a:gd name="connsiteY5" fmla="*/ 7437499 h 7437499"/>
              <a:gd name="connsiteX6" fmla="*/ 716311 w 716311"/>
              <a:gd name="connsiteY6" fmla="*/ 7437499 h 7437499"/>
              <a:gd name="connsiteX7" fmla="*/ 0 w 716311"/>
              <a:gd name="connsiteY7" fmla="*/ 7437499 h 7437499"/>
              <a:gd name="connsiteX8" fmla="*/ 0 w 716311"/>
              <a:gd name="connsiteY8" fmla="*/ 7437499 h 7437499"/>
              <a:gd name="connsiteX9" fmla="*/ 0 w 716311"/>
              <a:gd name="connsiteY9" fmla="*/ 7437499 h 7437499"/>
              <a:gd name="connsiteX10" fmla="*/ 0 w 716311"/>
              <a:gd name="connsiteY10" fmla="*/ 119388 h 7437499"/>
              <a:gd name="connsiteX11" fmla="*/ 34968 w 716311"/>
              <a:gd name="connsiteY11" fmla="*/ 34968 h 7437499"/>
              <a:gd name="connsiteX12" fmla="*/ 119388 w 716311"/>
              <a:gd name="connsiteY12" fmla="*/ 0 h 743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6311" h="7437499">
                <a:moveTo>
                  <a:pt x="716311" y="1239616"/>
                </a:moveTo>
                <a:lnTo>
                  <a:pt x="716311" y="6197883"/>
                </a:lnTo>
                <a:cubicBezTo>
                  <a:pt x="716311" y="6526652"/>
                  <a:pt x="715100" y="6841943"/>
                  <a:pt x="712943" y="7074420"/>
                </a:cubicBezTo>
                <a:cubicBezTo>
                  <a:pt x="710787" y="7306896"/>
                  <a:pt x="707862" y="7437494"/>
                  <a:pt x="704813" y="7437494"/>
                </a:cubicBezTo>
                <a:lnTo>
                  <a:pt x="0" y="7437494"/>
                </a:lnTo>
                <a:lnTo>
                  <a:pt x="0" y="7437494"/>
                </a:lnTo>
                <a:lnTo>
                  <a:pt x="0" y="7437494"/>
                </a:ln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lnTo>
                  <a:pt x="704813" y="5"/>
                </a:lnTo>
                <a:cubicBezTo>
                  <a:pt x="707862" y="5"/>
                  <a:pt x="710787" y="130603"/>
                  <a:pt x="712943" y="363079"/>
                </a:cubicBezTo>
                <a:cubicBezTo>
                  <a:pt x="715100" y="595556"/>
                  <a:pt x="716311" y="910847"/>
                  <a:pt x="716311" y="123961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9" tIns="50206" rIns="50206" bIns="50208" numCol="1" spcCol="1270" anchor="ctr" anchorCtr="0">
            <a:noAutofit/>
          </a:bodyPr>
          <a:lstStyle/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400" kern="1200" dirty="0" smtClean="0"/>
              <a:t>Экономическое окружение: соседние районы, страны, моря</a:t>
            </a:r>
            <a:endParaRPr lang="ru-RU" sz="2400" kern="1200" dirty="0"/>
          </a:p>
        </p:txBody>
      </p:sp>
      <p:sp>
        <p:nvSpPr>
          <p:cNvPr id="7" name="Полилиния 6">
            <a:hlinkClick r:id="rId6" action="ppaction://hlinksldjump"/>
          </p:cNvPr>
          <p:cNvSpPr/>
          <p:nvPr/>
        </p:nvSpPr>
        <p:spPr>
          <a:xfrm>
            <a:off x="960248" y="3043970"/>
            <a:ext cx="7437499" cy="716311"/>
          </a:xfrm>
          <a:custGeom>
            <a:avLst/>
            <a:gdLst>
              <a:gd name="connsiteX0" fmla="*/ 119388 w 716311"/>
              <a:gd name="connsiteY0" fmla="*/ 0 h 7437499"/>
              <a:gd name="connsiteX1" fmla="*/ 596923 w 716311"/>
              <a:gd name="connsiteY1" fmla="*/ 0 h 7437499"/>
              <a:gd name="connsiteX2" fmla="*/ 681343 w 716311"/>
              <a:gd name="connsiteY2" fmla="*/ 34968 h 7437499"/>
              <a:gd name="connsiteX3" fmla="*/ 716311 w 716311"/>
              <a:gd name="connsiteY3" fmla="*/ 119388 h 7437499"/>
              <a:gd name="connsiteX4" fmla="*/ 716311 w 716311"/>
              <a:gd name="connsiteY4" fmla="*/ 7437499 h 7437499"/>
              <a:gd name="connsiteX5" fmla="*/ 716311 w 716311"/>
              <a:gd name="connsiteY5" fmla="*/ 7437499 h 7437499"/>
              <a:gd name="connsiteX6" fmla="*/ 716311 w 716311"/>
              <a:gd name="connsiteY6" fmla="*/ 7437499 h 7437499"/>
              <a:gd name="connsiteX7" fmla="*/ 0 w 716311"/>
              <a:gd name="connsiteY7" fmla="*/ 7437499 h 7437499"/>
              <a:gd name="connsiteX8" fmla="*/ 0 w 716311"/>
              <a:gd name="connsiteY8" fmla="*/ 7437499 h 7437499"/>
              <a:gd name="connsiteX9" fmla="*/ 0 w 716311"/>
              <a:gd name="connsiteY9" fmla="*/ 7437499 h 7437499"/>
              <a:gd name="connsiteX10" fmla="*/ 0 w 716311"/>
              <a:gd name="connsiteY10" fmla="*/ 119388 h 7437499"/>
              <a:gd name="connsiteX11" fmla="*/ 34968 w 716311"/>
              <a:gd name="connsiteY11" fmla="*/ 34968 h 7437499"/>
              <a:gd name="connsiteX12" fmla="*/ 119388 w 716311"/>
              <a:gd name="connsiteY12" fmla="*/ 0 h 743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6311" h="7437499">
                <a:moveTo>
                  <a:pt x="716311" y="1239616"/>
                </a:moveTo>
                <a:lnTo>
                  <a:pt x="716311" y="6197883"/>
                </a:lnTo>
                <a:cubicBezTo>
                  <a:pt x="716311" y="6526652"/>
                  <a:pt x="715100" y="6841943"/>
                  <a:pt x="712943" y="7074420"/>
                </a:cubicBezTo>
                <a:cubicBezTo>
                  <a:pt x="710787" y="7306896"/>
                  <a:pt x="707862" y="7437494"/>
                  <a:pt x="704813" y="7437494"/>
                </a:cubicBezTo>
                <a:lnTo>
                  <a:pt x="0" y="7437494"/>
                </a:lnTo>
                <a:lnTo>
                  <a:pt x="0" y="7437494"/>
                </a:lnTo>
                <a:lnTo>
                  <a:pt x="0" y="7437494"/>
                </a:ln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lnTo>
                  <a:pt x="704813" y="5"/>
                </a:lnTo>
                <a:cubicBezTo>
                  <a:pt x="707862" y="5"/>
                  <a:pt x="710787" y="130603"/>
                  <a:pt x="712943" y="363079"/>
                </a:cubicBezTo>
                <a:cubicBezTo>
                  <a:pt x="715100" y="595556"/>
                  <a:pt x="716311" y="910847"/>
                  <a:pt x="716311" y="123961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9" tIns="50206" rIns="50206" bIns="50208" numCol="1" spcCol="1270" anchor="ctr" anchorCtr="0">
            <a:noAutofit/>
          </a:bodyPr>
          <a:lstStyle/>
          <a:p>
            <a:pPr marL="228600" lvl="1" indent="-228600" algn="l" defTabSz="1066800">
              <a:lnSpc>
                <a:spcPct val="75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400" kern="1200" dirty="0" smtClean="0"/>
              <a:t>Транспортное положение</a:t>
            </a:r>
            <a:endParaRPr lang="ru-RU" sz="2400" kern="1200" dirty="0"/>
          </a:p>
        </p:txBody>
      </p:sp>
      <p:sp>
        <p:nvSpPr>
          <p:cNvPr id="8" name="Полилиния 7">
            <a:hlinkClick r:id="rId7" action="ppaction://hlinksldjump"/>
          </p:cNvPr>
          <p:cNvSpPr/>
          <p:nvPr/>
        </p:nvSpPr>
        <p:spPr>
          <a:xfrm>
            <a:off x="971602" y="4042259"/>
            <a:ext cx="7437499" cy="716311"/>
          </a:xfrm>
          <a:custGeom>
            <a:avLst/>
            <a:gdLst>
              <a:gd name="connsiteX0" fmla="*/ 119388 w 716311"/>
              <a:gd name="connsiteY0" fmla="*/ 0 h 7437499"/>
              <a:gd name="connsiteX1" fmla="*/ 596923 w 716311"/>
              <a:gd name="connsiteY1" fmla="*/ 0 h 7437499"/>
              <a:gd name="connsiteX2" fmla="*/ 681343 w 716311"/>
              <a:gd name="connsiteY2" fmla="*/ 34968 h 7437499"/>
              <a:gd name="connsiteX3" fmla="*/ 716311 w 716311"/>
              <a:gd name="connsiteY3" fmla="*/ 119388 h 7437499"/>
              <a:gd name="connsiteX4" fmla="*/ 716311 w 716311"/>
              <a:gd name="connsiteY4" fmla="*/ 7437499 h 7437499"/>
              <a:gd name="connsiteX5" fmla="*/ 716311 w 716311"/>
              <a:gd name="connsiteY5" fmla="*/ 7437499 h 7437499"/>
              <a:gd name="connsiteX6" fmla="*/ 716311 w 716311"/>
              <a:gd name="connsiteY6" fmla="*/ 7437499 h 7437499"/>
              <a:gd name="connsiteX7" fmla="*/ 0 w 716311"/>
              <a:gd name="connsiteY7" fmla="*/ 7437499 h 7437499"/>
              <a:gd name="connsiteX8" fmla="*/ 0 w 716311"/>
              <a:gd name="connsiteY8" fmla="*/ 7437499 h 7437499"/>
              <a:gd name="connsiteX9" fmla="*/ 0 w 716311"/>
              <a:gd name="connsiteY9" fmla="*/ 7437499 h 7437499"/>
              <a:gd name="connsiteX10" fmla="*/ 0 w 716311"/>
              <a:gd name="connsiteY10" fmla="*/ 119388 h 7437499"/>
              <a:gd name="connsiteX11" fmla="*/ 34968 w 716311"/>
              <a:gd name="connsiteY11" fmla="*/ 34968 h 7437499"/>
              <a:gd name="connsiteX12" fmla="*/ 119388 w 716311"/>
              <a:gd name="connsiteY12" fmla="*/ 0 h 743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6311" h="7437499">
                <a:moveTo>
                  <a:pt x="716311" y="1239616"/>
                </a:moveTo>
                <a:lnTo>
                  <a:pt x="716311" y="6197883"/>
                </a:lnTo>
                <a:cubicBezTo>
                  <a:pt x="716311" y="6526652"/>
                  <a:pt x="715100" y="6841943"/>
                  <a:pt x="712943" y="7074420"/>
                </a:cubicBezTo>
                <a:cubicBezTo>
                  <a:pt x="710787" y="7306896"/>
                  <a:pt x="707862" y="7437494"/>
                  <a:pt x="704813" y="7437494"/>
                </a:cubicBezTo>
                <a:lnTo>
                  <a:pt x="0" y="7437494"/>
                </a:lnTo>
                <a:lnTo>
                  <a:pt x="0" y="7437494"/>
                </a:lnTo>
                <a:lnTo>
                  <a:pt x="0" y="7437494"/>
                </a:ln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lnTo>
                  <a:pt x="704813" y="5"/>
                </a:lnTo>
                <a:cubicBezTo>
                  <a:pt x="707862" y="5"/>
                  <a:pt x="710787" y="130603"/>
                  <a:pt x="712943" y="363079"/>
                </a:cubicBezTo>
                <a:cubicBezTo>
                  <a:pt x="715100" y="595556"/>
                  <a:pt x="716311" y="910847"/>
                  <a:pt x="716311" y="123961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9" tIns="50206" rIns="50206" bIns="50208" numCol="1" spcCol="1270" anchor="ctr" anchorCtr="0">
            <a:noAutofit/>
          </a:bodyPr>
          <a:lstStyle/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itchFamily="34" charset="0"/>
              <a:buChar char="•"/>
            </a:pPr>
            <a:r>
              <a:rPr lang="ru-RU" sz="2400" kern="1200" dirty="0" smtClean="0"/>
              <a:t>Положение относительно топливно-энергетических и сырьевых баз </a:t>
            </a:r>
            <a:endParaRPr lang="ru-RU" sz="2400" kern="1200" dirty="0"/>
          </a:p>
        </p:txBody>
      </p:sp>
      <p:sp>
        <p:nvSpPr>
          <p:cNvPr id="9" name="Полилиния 8">
            <a:hlinkClick r:id="rId8" action="ppaction://hlinksldjump"/>
          </p:cNvPr>
          <p:cNvSpPr/>
          <p:nvPr/>
        </p:nvSpPr>
        <p:spPr>
          <a:xfrm>
            <a:off x="971602" y="5107082"/>
            <a:ext cx="7437499" cy="716312"/>
          </a:xfrm>
          <a:custGeom>
            <a:avLst/>
            <a:gdLst>
              <a:gd name="connsiteX0" fmla="*/ 119388 w 716311"/>
              <a:gd name="connsiteY0" fmla="*/ 0 h 7437499"/>
              <a:gd name="connsiteX1" fmla="*/ 596923 w 716311"/>
              <a:gd name="connsiteY1" fmla="*/ 0 h 7437499"/>
              <a:gd name="connsiteX2" fmla="*/ 681343 w 716311"/>
              <a:gd name="connsiteY2" fmla="*/ 34968 h 7437499"/>
              <a:gd name="connsiteX3" fmla="*/ 716311 w 716311"/>
              <a:gd name="connsiteY3" fmla="*/ 119388 h 7437499"/>
              <a:gd name="connsiteX4" fmla="*/ 716311 w 716311"/>
              <a:gd name="connsiteY4" fmla="*/ 7437499 h 7437499"/>
              <a:gd name="connsiteX5" fmla="*/ 716311 w 716311"/>
              <a:gd name="connsiteY5" fmla="*/ 7437499 h 7437499"/>
              <a:gd name="connsiteX6" fmla="*/ 716311 w 716311"/>
              <a:gd name="connsiteY6" fmla="*/ 7437499 h 7437499"/>
              <a:gd name="connsiteX7" fmla="*/ 0 w 716311"/>
              <a:gd name="connsiteY7" fmla="*/ 7437499 h 7437499"/>
              <a:gd name="connsiteX8" fmla="*/ 0 w 716311"/>
              <a:gd name="connsiteY8" fmla="*/ 7437499 h 7437499"/>
              <a:gd name="connsiteX9" fmla="*/ 0 w 716311"/>
              <a:gd name="connsiteY9" fmla="*/ 7437499 h 7437499"/>
              <a:gd name="connsiteX10" fmla="*/ 0 w 716311"/>
              <a:gd name="connsiteY10" fmla="*/ 119388 h 7437499"/>
              <a:gd name="connsiteX11" fmla="*/ 34968 w 716311"/>
              <a:gd name="connsiteY11" fmla="*/ 34968 h 7437499"/>
              <a:gd name="connsiteX12" fmla="*/ 119388 w 716311"/>
              <a:gd name="connsiteY12" fmla="*/ 0 h 743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6311" h="7437499">
                <a:moveTo>
                  <a:pt x="716311" y="1239616"/>
                </a:moveTo>
                <a:lnTo>
                  <a:pt x="716311" y="6197883"/>
                </a:lnTo>
                <a:cubicBezTo>
                  <a:pt x="716311" y="6526652"/>
                  <a:pt x="715100" y="6841943"/>
                  <a:pt x="712943" y="7074420"/>
                </a:cubicBezTo>
                <a:cubicBezTo>
                  <a:pt x="710787" y="7306896"/>
                  <a:pt x="707862" y="7437494"/>
                  <a:pt x="704813" y="7437494"/>
                </a:cubicBezTo>
                <a:lnTo>
                  <a:pt x="0" y="7437494"/>
                </a:lnTo>
                <a:lnTo>
                  <a:pt x="0" y="7437494"/>
                </a:lnTo>
                <a:lnTo>
                  <a:pt x="0" y="7437494"/>
                </a:ln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lnTo>
                  <a:pt x="704813" y="5"/>
                </a:lnTo>
                <a:cubicBezTo>
                  <a:pt x="707862" y="5"/>
                  <a:pt x="710787" y="130603"/>
                  <a:pt x="712943" y="363079"/>
                </a:cubicBezTo>
                <a:cubicBezTo>
                  <a:pt x="715100" y="595556"/>
                  <a:pt x="716311" y="910847"/>
                  <a:pt x="716311" y="123961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9" tIns="50207" rIns="50206" bIns="50208" numCol="1" spcCol="1270" anchor="ctr" anchorCtr="0">
            <a:noAutofit/>
          </a:bodyPr>
          <a:lstStyle/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400" b="0" kern="1200" dirty="0" smtClean="0"/>
              <a:t>Оценка  ЭГП. Влияние  ЭГП на развитие района</a:t>
            </a:r>
            <a:endParaRPr lang="ru-RU" sz="2400" b="0" kern="1200" dirty="0"/>
          </a:p>
        </p:txBody>
      </p:sp>
      <p:sp>
        <p:nvSpPr>
          <p:cNvPr id="10" name="Полилиния 9"/>
          <p:cNvSpPr/>
          <p:nvPr/>
        </p:nvSpPr>
        <p:spPr>
          <a:xfrm>
            <a:off x="170175" y="998797"/>
            <a:ext cx="771412" cy="1102019"/>
          </a:xfrm>
          <a:custGeom>
            <a:avLst/>
            <a:gdLst>
              <a:gd name="connsiteX0" fmla="*/ 0 w 1102018"/>
              <a:gd name="connsiteY0" fmla="*/ 0 h 771412"/>
              <a:gd name="connsiteX1" fmla="*/ 716312 w 1102018"/>
              <a:gd name="connsiteY1" fmla="*/ 0 h 771412"/>
              <a:gd name="connsiteX2" fmla="*/ 1102018 w 1102018"/>
              <a:gd name="connsiteY2" fmla="*/ 385706 h 771412"/>
              <a:gd name="connsiteX3" fmla="*/ 716312 w 1102018"/>
              <a:gd name="connsiteY3" fmla="*/ 771412 h 771412"/>
              <a:gd name="connsiteX4" fmla="*/ 0 w 1102018"/>
              <a:gd name="connsiteY4" fmla="*/ 771412 h 771412"/>
              <a:gd name="connsiteX5" fmla="*/ 385706 w 1102018"/>
              <a:gd name="connsiteY5" fmla="*/ 385706 h 771412"/>
              <a:gd name="connsiteX6" fmla="*/ 0 w 1102018"/>
              <a:gd name="connsiteY6" fmla="*/ 0 h 77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2018" h="771412">
                <a:moveTo>
                  <a:pt x="1102017" y="0"/>
                </a:moveTo>
                <a:lnTo>
                  <a:pt x="1102017" y="501418"/>
                </a:lnTo>
                <a:lnTo>
                  <a:pt x="551009" y="771412"/>
                </a:lnTo>
                <a:lnTo>
                  <a:pt x="1" y="501418"/>
                </a:lnTo>
                <a:lnTo>
                  <a:pt x="1" y="0"/>
                </a:lnTo>
                <a:lnTo>
                  <a:pt x="551009" y="269994"/>
                </a:lnTo>
                <a:lnTo>
                  <a:pt x="1102017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403487" rIns="17780" bIns="40348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/>
              <a:t>1</a:t>
            </a:r>
            <a:endParaRPr lang="ru-RU" sz="2800" kern="1200" dirty="0"/>
          </a:p>
        </p:txBody>
      </p:sp>
      <p:sp>
        <p:nvSpPr>
          <p:cNvPr id="11" name="Полилиния 10"/>
          <p:cNvSpPr/>
          <p:nvPr/>
        </p:nvSpPr>
        <p:spPr>
          <a:xfrm>
            <a:off x="170175" y="1988840"/>
            <a:ext cx="771412" cy="1102018"/>
          </a:xfrm>
          <a:custGeom>
            <a:avLst/>
            <a:gdLst>
              <a:gd name="connsiteX0" fmla="*/ 0 w 1102018"/>
              <a:gd name="connsiteY0" fmla="*/ 0 h 771412"/>
              <a:gd name="connsiteX1" fmla="*/ 716312 w 1102018"/>
              <a:gd name="connsiteY1" fmla="*/ 0 h 771412"/>
              <a:gd name="connsiteX2" fmla="*/ 1102018 w 1102018"/>
              <a:gd name="connsiteY2" fmla="*/ 385706 h 771412"/>
              <a:gd name="connsiteX3" fmla="*/ 716312 w 1102018"/>
              <a:gd name="connsiteY3" fmla="*/ 771412 h 771412"/>
              <a:gd name="connsiteX4" fmla="*/ 0 w 1102018"/>
              <a:gd name="connsiteY4" fmla="*/ 771412 h 771412"/>
              <a:gd name="connsiteX5" fmla="*/ 385706 w 1102018"/>
              <a:gd name="connsiteY5" fmla="*/ 385706 h 771412"/>
              <a:gd name="connsiteX6" fmla="*/ 0 w 1102018"/>
              <a:gd name="connsiteY6" fmla="*/ 0 h 77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2018" h="771412">
                <a:moveTo>
                  <a:pt x="1102017" y="0"/>
                </a:moveTo>
                <a:lnTo>
                  <a:pt x="1102017" y="501418"/>
                </a:lnTo>
                <a:lnTo>
                  <a:pt x="551009" y="771412"/>
                </a:lnTo>
                <a:lnTo>
                  <a:pt x="1" y="501418"/>
                </a:lnTo>
                <a:lnTo>
                  <a:pt x="1" y="0"/>
                </a:lnTo>
                <a:lnTo>
                  <a:pt x="551009" y="269994"/>
                </a:lnTo>
                <a:lnTo>
                  <a:pt x="1102017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403486" rIns="17780" bIns="40348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/>
              <a:t>2</a:t>
            </a:r>
            <a:endParaRPr lang="ru-RU" sz="2800" kern="1200" dirty="0"/>
          </a:p>
        </p:txBody>
      </p:sp>
      <p:sp>
        <p:nvSpPr>
          <p:cNvPr id="12" name="Полилиния 11"/>
          <p:cNvSpPr/>
          <p:nvPr/>
        </p:nvSpPr>
        <p:spPr>
          <a:xfrm>
            <a:off x="170175" y="2941933"/>
            <a:ext cx="771412" cy="1102018"/>
          </a:xfrm>
          <a:custGeom>
            <a:avLst/>
            <a:gdLst>
              <a:gd name="connsiteX0" fmla="*/ 0 w 1102018"/>
              <a:gd name="connsiteY0" fmla="*/ 0 h 771412"/>
              <a:gd name="connsiteX1" fmla="*/ 716312 w 1102018"/>
              <a:gd name="connsiteY1" fmla="*/ 0 h 771412"/>
              <a:gd name="connsiteX2" fmla="*/ 1102018 w 1102018"/>
              <a:gd name="connsiteY2" fmla="*/ 385706 h 771412"/>
              <a:gd name="connsiteX3" fmla="*/ 716312 w 1102018"/>
              <a:gd name="connsiteY3" fmla="*/ 771412 h 771412"/>
              <a:gd name="connsiteX4" fmla="*/ 0 w 1102018"/>
              <a:gd name="connsiteY4" fmla="*/ 771412 h 771412"/>
              <a:gd name="connsiteX5" fmla="*/ 385706 w 1102018"/>
              <a:gd name="connsiteY5" fmla="*/ 385706 h 771412"/>
              <a:gd name="connsiteX6" fmla="*/ 0 w 1102018"/>
              <a:gd name="connsiteY6" fmla="*/ 0 h 77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2018" h="771412">
                <a:moveTo>
                  <a:pt x="1102017" y="0"/>
                </a:moveTo>
                <a:lnTo>
                  <a:pt x="1102017" y="501418"/>
                </a:lnTo>
                <a:lnTo>
                  <a:pt x="551009" y="771412"/>
                </a:lnTo>
                <a:lnTo>
                  <a:pt x="1" y="501418"/>
                </a:lnTo>
                <a:lnTo>
                  <a:pt x="1" y="0"/>
                </a:lnTo>
                <a:lnTo>
                  <a:pt x="551009" y="269994"/>
                </a:lnTo>
                <a:lnTo>
                  <a:pt x="1102017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403486" rIns="17780" bIns="403486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0" kern="1200" dirty="0" smtClean="0"/>
              <a:t>   3</a:t>
            </a:r>
            <a:endParaRPr lang="ru-RU" sz="2800" b="0" kern="1200" dirty="0"/>
          </a:p>
        </p:txBody>
      </p:sp>
      <p:sp>
        <p:nvSpPr>
          <p:cNvPr id="13" name="Полилиния 12"/>
          <p:cNvSpPr/>
          <p:nvPr/>
        </p:nvSpPr>
        <p:spPr>
          <a:xfrm>
            <a:off x="179512" y="4005064"/>
            <a:ext cx="771412" cy="1102018"/>
          </a:xfrm>
          <a:custGeom>
            <a:avLst/>
            <a:gdLst>
              <a:gd name="connsiteX0" fmla="*/ 0 w 1102018"/>
              <a:gd name="connsiteY0" fmla="*/ 0 h 771412"/>
              <a:gd name="connsiteX1" fmla="*/ 716312 w 1102018"/>
              <a:gd name="connsiteY1" fmla="*/ 0 h 771412"/>
              <a:gd name="connsiteX2" fmla="*/ 1102018 w 1102018"/>
              <a:gd name="connsiteY2" fmla="*/ 385706 h 771412"/>
              <a:gd name="connsiteX3" fmla="*/ 716312 w 1102018"/>
              <a:gd name="connsiteY3" fmla="*/ 771412 h 771412"/>
              <a:gd name="connsiteX4" fmla="*/ 0 w 1102018"/>
              <a:gd name="connsiteY4" fmla="*/ 771412 h 771412"/>
              <a:gd name="connsiteX5" fmla="*/ 385706 w 1102018"/>
              <a:gd name="connsiteY5" fmla="*/ 385706 h 771412"/>
              <a:gd name="connsiteX6" fmla="*/ 0 w 1102018"/>
              <a:gd name="connsiteY6" fmla="*/ 0 h 77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2018" h="771412">
                <a:moveTo>
                  <a:pt x="1102017" y="0"/>
                </a:moveTo>
                <a:lnTo>
                  <a:pt x="1102017" y="501418"/>
                </a:lnTo>
                <a:lnTo>
                  <a:pt x="551009" y="771412"/>
                </a:lnTo>
                <a:lnTo>
                  <a:pt x="1" y="501418"/>
                </a:lnTo>
                <a:lnTo>
                  <a:pt x="1" y="0"/>
                </a:lnTo>
                <a:lnTo>
                  <a:pt x="551009" y="269994"/>
                </a:lnTo>
                <a:lnTo>
                  <a:pt x="1102017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403486" rIns="17780" bIns="40348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/>
              <a:t>4</a:t>
            </a:r>
            <a:endParaRPr lang="ru-RU" sz="2800" kern="1200" dirty="0"/>
          </a:p>
        </p:txBody>
      </p:sp>
      <p:sp>
        <p:nvSpPr>
          <p:cNvPr id="14" name="Полилиния 13"/>
          <p:cNvSpPr/>
          <p:nvPr/>
        </p:nvSpPr>
        <p:spPr>
          <a:xfrm>
            <a:off x="200188" y="5040269"/>
            <a:ext cx="771412" cy="1102018"/>
          </a:xfrm>
          <a:custGeom>
            <a:avLst/>
            <a:gdLst>
              <a:gd name="connsiteX0" fmla="*/ 0 w 1102018"/>
              <a:gd name="connsiteY0" fmla="*/ 0 h 771412"/>
              <a:gd name="connsiteX1" fmla="*/ 716312 w 1102018"/>
              <a:gd name="connsiteY1" fmla="*/ 0 h 771412"/>
              <a:gd name="connsiteX2" fmla="*/ 1102018 w 1102018"/>
              <a:gd name="connsiteY2" fmla="*/ 385706 h 771412"/>
              <a:gd name="connsiteX3" fmla="*/ 716312 w 1102018"/>
              <a:gd name="connsiteY3" fmla="*/ 771412 h 771412"/>
              <a:gd name="connsiteX4" fmla="*/ 0 w 1102018"/>
              <a:gd name="connsiteY4" fmla="*/ 771412 h 771412"/>
              <a:gd name="connsiteX5" fmla="*/ 385706 w 1102018"/>
              <a:gd name="connsiteY5" fmla="*/ 385706 h 771412"/>
              <a:gd name="connsiteX6" fmla="*/ 0 w 1102018"/>
              <a:gd name="connsiteY6" fmla="*/ 0 h 77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2018" h="771412">
                <a:moveTo>
                  <a:pt x="1102017" y="0"/>
                </a:moveTo>
                <a:lnTo>
                  <a:pt x="1102017" y="501418"/>
                </a:lnTo>
                <a:lnTo>
                  <a:pt x="551009" y="771412"/>
                </a:lnTo>
                <a:lnTo>
                  <a:pt x="1" y="501418"/>
                </a:lnTo>
                <a:lnTo>
                  <a:pt x="1" y="0"/>
                </a:lnTo>
                <a:lnTo>
                  <a:pt x="551009" y="269994"/>
                </a:lnTo>
                <a:lnTo>
                  <a:pt x="1102017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403486" rIns="17780" bIns="40348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 dirty="0" smtClean="0"/>
              <a:t>5</a:t>
            </a:r>
            <a:endParaRPr lang="ru-RU" sz="2800" kern="1200" dirty="0"/>
          </a:p>
        </p:txBody>
      </p:sp>
      <p:sp>
        <p:nvSpPr>
          <p:cNvPr id="15" name="Скругленный прямоугольник 14">
            <a:hlinkClick r:id="rId9" action="ppaction://hlinksldjump"/>
          </p:cNvPr>
          <p:cNvSpPr/>
          <p:nvPr/>
        </p:nvSpPr>
        <p:spPr>
          <a:xfrm>
            <a:off x="1176993" y="1057433"/>
            <a:ext cx="7437499" cy="716689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>
          <a:xfrm>
            <a:off x="961262" y="2042706"/>
            <a:ext cx="7416821" cy="716311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hlinkClick r:id="rId5" action="ppaction://hlinksldjump"/>
          </p:cNvPr>
          <p:cNvSpPr/>
          <p:nvPr/>
        </p:nvSpPr>
        <p:spPr>
          <a:xfrm>
            <a:off x="971600" y="3043970"/>
            <a:ext cx="7416823" cy="716311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hlinkClick r:id="rId6" action="ppaction://hlinksldjump"/>
          </p:cNvPr>
          <p:cNvSpPr/>
          <p:nvPr/>
        </p:nvSpPr>
        <p:spPr>
          <a:xfrm>
            <a:off x="971602" y="4042259"/>
            <a:ext cx="7426145" cy="716311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>
            <a:hlinkClick r:id="rId7" action="ppaction://hlinksldjump"/>
          </p:cNvPr>
          <p:cNvSpPr/>
          <p:nvPr/>
        </p:nvSpPr>
        <p:spPr>
          <a:xfrm>
            <a:off x="971602" y="5107082"/>
            <a:ext cx="7426145" cy="71631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43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1411" y="0"/>
            <a:ext cx="2635850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Практикум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3429000"/>
            <a:ext cx="1512168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Образец</a:t>
            </a:r>
            <a:endParaRPr lang="ru-RU" sz="2000" dirty="0"/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3851920" y="3429000"/>
            <a:ext cx="1512168" cy="4001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7158" y="681017"/>
            <a:ext cx="8495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 контурной карте:</a:t>
            </a:r>
          </a:p>
          <a:p>
            <a:r>
              <a:rPr lang="ru-RU" sz="2000" dirty="0" smtClean="0"/>
              <a:t>1.Обозначьте границы Европейского Севера</a:t>
            </a:r>
          </a:p>
          <a:p>
            <a:r>
              <a:rPr lang="ru-RU" sz="2000" dirty="0" smtClean="0"/>
              <a:t>2.Подпишите государства, с которыми граничит Европейский Север</a:t>
            </a:r>
          </a:p>
          <a:p>
            <a:r>
              <a:rPr lang="ru-RU" sz="2000" dirty="0"/>
              <a:t>3</a:t>
            </a:r>
            <a:r>
              <a:rPr lang="ru-RU" sz="2000" dirty="0" smtClean="0"/>
              <a:t>.Подпишите субъекты Российской Федерации, входящие в состав Европейского Севера</a:t>
            </a:r>
          </a:p>
          <a:p>
            <a:r>
              <a:rPr lang="ru-RU" sz="2000" dirty="0"/>
              <a:t>4</a:t>
            </a:r>
            <a:r>
              <a:rPr lang="ru-RU" sz="2000" dirty="0" smtClean="0"/>
              <a:t>.Обозначьте крупные промышленные центры района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0130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6434437" y="681017"/>
            <a:ext cx="2515638" cy="5331354"/>
            <a:chOff x="6434437" y="681017"/>
            <a:chExt cx="2515638" cy="533135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434437" y="681017"/>
              <a:ext cx="2418117" cy="53313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6" y="802377"/>
              <a:ext cx="216024" cy="28238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264" y="738688"/>
              <a:ext cx="14042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порт</a:t>
              </a:r>
              <a:endParaRPr lang="ru-RU" sz="2000" dirty="0"/>
            </a:p>
          </p:txBody>
        </p:sp>
        <p:sp>
          <p:nvSpPr>
            <p:cNvPr id="8" name="Овал 7"/>
            <p:cNvSpPr/>
            <p:nvPr/>
          </p:nvSpPr>
          <p:spPr>
            <a:xfrm flipV="1">
              <a:off x="6471874" y="1243988"/>
              <a:ext cx="241836" cy="219306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13710" y="1084762"/>
              <a:ext cx="21203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Алюминиевая промышленность</a:t>
              </a:r>
              <a:endParaRPr lang="ru-RU" sz="2000" dirty="0"/>
            </a:p>
          </p:txBody>
        </p:sp>
        <p:sp>
          <p:nvSpPr>
            <p:cNvPr id="10" name="Овал 9"/>
            <p:cNvSpPr/>
            <p:nvPr/>
          </p:nvSpPr>
          <p:spPr>
            <a:xfrm>
              <a:off x="6491242" y="1818029"/>
              <a:ext cx="251496" cy="244850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42738" y="1739571"/>
              <a:ext cx="18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Черная металлургия</a:t>
              </a:r>
              <a:endParaRPr lang="ru-RU" sz="2000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6480744" y="2459615"/>
              <a:ext cx="251496" cy="244850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67712" y="2403913"/>
              <a:ext cx="2182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Машиностроение</a:t>
              </a:r>
              <a:endParaRPr lang="ru-RU" sz="2000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6486409" y="2878636"/>
              <a:ext cx="240165" cy="228385"/>
            </a:xfrm>
            <a:prstGeom prst="ellipse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71620" y="2804023"/>
              <a:ext cx="20624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Лесная</a:t>
              </a:r>
              <a:endParaRPr lang="ru-RU" sz="2000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460028" y="3268034"/>
              <a:ext cx="275188" cy="269541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6643" y="3228945"/>
              <a:ext cx="1736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Рыбная</a:t>
              </a:r>
              <a:endParaRPr lang="ru-RU" sz="20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551187" y="3754926"/>
              <a:ext cx="235723" cy="1870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06643" y="3652428"/>
              <a:ext cx="20562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Добыча каменного угля</a:t>
              </a:r>
              <a:endParaRPr lang="ru-RU" sz="2000" dirty="0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6467550" y="4367094"/>
              <a:ext cx="275188" cy="269541"/>
            </a:xfrm>
            <a:prstGeom prst="ellipse">
              <a:avLst/>
            </a:prstGeom>
            <a:solidFill>
              <a:srgbClr val="FF993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26751" y="4311237"/>
              <a:ext cx="177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Цветная металлургия</a:t>
              </a:r>
              <a:endParaRPr lang="ru-RU" sz="2000" dirty="0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3500009" y="0"/>
            <a:ext cx="2098651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Образец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38394" y="720162"/>
            <a:ext cx="5602433" cy="5634826"/>
            <a:chOff x="1320800" y="651673"/>
            <a:chExt cx="5602433" cy="563482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0800" y="651673"/>
              <a:ext cx="5602433" cy="5634826"/>
            </a:xfrm>
            <a:prstGeom prst="rect">
              <a:avLst/>
            </a:prstGeom>
            <a:ln w="28575"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Полилиния 24"/>
            <p:cNvSpPr/>
            <p:nvPr/>
          </p:nvSpPr>
          <p:spPr>
            <a:xfrm>
              <a:off x="1990520" y="3962400"/>
              <a:ext cx="2595682" cy="2090057"/>
            </a:xfrm>
            <a:custGeom>
              <a:avLst/>
              <a:gdLst>
                <a:gd name="connsiteX0" fmla="*/ 188686 w 2322286"/>
                <a:gd name="connsiteY0" fmla="*/ 0 h 2090057"/>
                <a:gd name="connsiteX1" fmla="*/ 304800 w 2322286"/>
                <a:gd name="connsiteY1" fmla="*/ 29029 h 2090057"/>
                <a:gd name="connsiteX2" fmla="*/ 391886 w 2322286"/>
                <a:gd name="connsiteY2" fmla="*/ 72571 h 2090057"/>
                <a:gd name="connsiteX3" fmla="*/ 435429 w 2322286"/>
                <a:gd name="connsiteY3" fmla="*/ 101600 h 2090057"/>
                <a:gd name="connsiteX4" fmla="*/ 406400 w 2322286"/>
                <a:gd name="connsiteY4" fmla="*/ 188686 h 2090057"/>
                <a:gd name="connsiteX5" fmla="*/ 319315 w 2322286"/>
                <a:gd name="connsiteY5" fmla="*/ 232229 h 2090057"/>
                <a:gd name="connsiteX6" fmla="*/ 275772 w 2322286"/>
                <a:gd name="connsiteY6" fmla="*/ 275771 h 2090057"/>
                <a:gd name="connsiteX7" fmla="*/ 188686 w 2322286"/>
                <a:gd name="connsiteY7" fmla="*/ 333829 h 2090057"/>
                <a:gd name="connsiteX8" fmla="*/ 159658 w 2322286"/>
                <a:gd name="connsiteY8" fmla="*/ 420914 h 2090057"/>
                <a:gd name="connsiteX9" fmla="*/ 116115 w 2322286"/>
                <a:gd name="connsiteY9" fmla="*/ 464457 h 2090057"/>
                <a:gd name="connsiteX10" fmla="*/ 87086 w 2322286"/>
                <a:gd name="connsiteY10" fmla="*/ 508000 h 2090057"/>
                <a:gd name="connsiteX11" fmla="*/ 29029 w 2322286"/>
                <a:gd name="connsiteY11" fmla="*/ 682171 h 2090057"/>
                <a:gd name="connsiteX12" fmla="*/ 14515 w 2322286"/>
                <a:gd name="connsiteY12" fmla="*/ 725714 h 2090057"/>
                <a:gd name="connsiteX13" fmla="*/ 0 w 2322286"/>
                <a:gd name="connsiteY13" fmla="*/ 769257 h 2090057"/>
                <a:gd name="connsiteX14" fmla="*/ 43543 w 2322286"/>
                <a:gd name="connsiteY14" fmla="*/ 812800 h 2090057"/>
                <a:gd name="connsiteX15" fmla="*/ 58058 w 2322286"/>
                <a:gd name="connsiteY15" fmla="*/ 856343 h 2090057"/>
                <a:gd name="connsiteX16" fmla="*/ 145143 w 2322286"/>
                <a:gd name="connsiteY16" fmla="*/ 899886 h 2090057"/>
                <a:gd name="connsiteX17" fmla="*/ 232229 w 2322286"/>
                <a:gd name="connsiteY17" fmla="*/ 972457 h 2090057"/>
                <a:gd name="connsiteX18" fmla="*/ 275772 w 2322286"/>
                <a:gd name="connsiteY18" fmla="*/ 986971 h 2090057"/>
                <a:gd name="connsiteX19" fmla="*/ 304800 w 2322286"/>
                <a:gd name="connsiteY19" fmla="*/ 1030514 h 2090057"/>
                <a:gd name="connsiteX20" fmla="*/ 348343 w 2322286"/>
                <a:gd name="connsiteY20" fmla="*/ 1059543 h 2090057"/>
                <a:gd name="connsiteX21" fmla="*/ 406400 w 2322286"/>
                <a:gd name="connsiteY21" fmla="*/ 1146629 h 2090057"/>
                <a:gd name="connsiteX22" fmla="*/ 435429 w 2322286"/>
                <a:gd name="connsiteY22" fmla="*/ 1190171 h 2090057"/>
                <a:gd name="connsiteX23" fmla="*/ 464458 w 2322286"/>
                <a:gd name="connsiteY23" fmla="*/ 1233714 h 2090057"/>
                <a:gd name="connsiteX24" fmla="*/ 508000 w 2322286"/>
                <a:gd name="connsiteY24" fmla="*/ 1364343 h 2090057"/>
                <a:gd name="connsiteX25" fmla="*/ 551543 w 2322286"/>
                <a:gd name="connsiteY25" fmla="*/ 1451429 h 2090057"/>
                <a:gd name="connsiteX26" fmla="*/ 595086 w 2322286"/>
                <a:gd name="connsiteY26" fmla="*/ 1465943 h 2090057"/>
                <a:gd name="connsiteX27" fmla="*/ 653143 w 2322286"/>
                <a:gd name="connsiteY27" fmla="*/ 1553029 h 2090057"/>
                <a:gd name="connsiteX28" fmla="*/ 725715 w 2322286"/>
                <a:gd name="connsiteY28" fmla="*/ 1567543 h 2090057"/>
                <a:gd name="connsiteX29" fmla="*/ 812800 w 2322286"/>
                <a:gd name="connsiteY29" fmla="*/ 1596571 h 2090057"/>
                <a:gd name="connsiteX30" fmla="*/ 856343 w 2322286"/>
                <a:gd name="connsiteY30" fmla="*/ 1611086 h 2090057"/>
                <a:gd name="connsiteX31" fmla="*/ 899886 w 2322286"/>
                <a:gd name="connsiteY31" fmla="*/ 1640114 h 2090057"/>
                <a:gd name="connsiteX32" fmla="*/ 986972 w 2322286"/>
                <a:gd name="connsiteY32" fmla="*/ 1669143 h 2090057"/>
                <a:gd name="connsiteX33" fmla="*/ 1161143 w 2322286"/>
                <a:gd name="connsiteY33" fmla="*/ 1640114 h 2090057"/>
                <a:gd name="connsiteX34" fmla="*/ 1291772 w 2322286"/>
                <a:gd name="connsiteY34" fmla="*/ 1538514 h 2090057"/>
                <a:gd name="connsiteX35" fmla="*/ 1335315 w 2322286"/>
                <a:gd name="connsiteY35" fmla="*/ 1509486 h 2090057"/>
                <a:gd name="connsiteX36" fmla="*/ 1465943 w 2322286"/>
                <a:gd name="connsiteY36" fmla="*/ 1465943 h 2090057"/>
                <a:gd name="connsiteX37" fmla="*/ 1509486 w 2322286"/>
                <a:gd name="connsiteY37" fmla="*/ 1451429 h 2090057"/>
                <a:gd name="connsiteX38" fmla="*/ 1611086 w 2322286"/>
                <a:gd name="connsiteY38" fmla="*/ 1393371 h 2090057"/>
                <a:gd name="connsiteX39" fmla="*/ 1625600 w 2322286"/>
                <a:gd name="connsiteY39" fmla="*/ 1436914 h 2090057"/>
                <a:gd name="connsiteX40" fmla="*/ 1611086 w 2322286"/>
                <a:gd name="connsiteY40" fmla="*/ 1538514 h 2090057"/>
                <a:gd name="connsiteX41" fmla="*/ 1567543 w 2322286"/>
                <a:gd name="connsiteY41" fmla="*/ 1582057 h 2090057"/>
                <a:gd name="connsiteX42" fmla="*/ 1494972 w 2322286"/>
                <a:gd name="connsiteY42" fmla="*/ 1669143 h 2090057"/>
                <a:gd name="connsiteX43" fmla="*/ 1451429 w 2322286"/>
                <a:gd name="connsiteY43" fmla="*/ 1683657 h 2090057"/>
                <a:gd name="connsiteX44" fmla="*/ 1393372 w 2322286"/>
                <a:gd name="connsiteY44" fmla="*/ 1756229 h 2090057"/>
                <a:gd name="connsiteX45" fmla="*/ 1320800 w 2322286"/>
                <a:gd name="connsiteY45" fmla="*/ 1814286 h 2090057"/>
                <a:gd name="connsiteX46" fmla="*/ 1320800 w 2322286"/>
                <a:gd name="connsiteY46" fmla="*/ 2046514 h 2090057"/>
                <a:gd name="connsiteX47" fmla="*/ 1364343 w 2322286"/>
                <a:gd name="connsiteY47" fmla="*/ 2090057 h 2090057"/>
                <a:gd name="connsiteX48" fmla="*/ 1538515 w 2322286"/>
                <a:gd name="connsiteY48" fmla="*/ 2075543 h 2090057"/>
                <a:gd name="connsiteX49" fmla="*/ 1582058 w 2322286"/>
                <a:gd name="connsiteY49" fmla="*/ 2061029 h 2090057"/>
                <a:gd name="connsiteX50" fmla="*/ 1611086 w 2322286"/>
                <a:gd name="connsiteY50" fmla="*/ 2017486 h 2090057"/>
                <a:gd name="connsiteX51" fmla="*/ 1654629 w 2322286"/>
                <a:gd name="connsiteY51" fmla="*/ 2002971 h 2090057"/>
                <a:gd name="connsiteX52" fmla="*/ 1698172 w 2322286"/>
                <a:gd name="connsiteY52" fmla="*/ 1973943 h 2090057"/>
                <a:gd name="connsiteX53" fmla="*/ 1756229 w 2322286"/>
                <a:gd name="connsiteY53" fmla="*/ 1944914 h 2090057"/>
                <a:gd name="connsiteX54" fmla="*/ 2133600 w 2322286"/>
                <a:gd name="connsiteY54" fmla="*/ 1959429 h 2090057"/>
                <a:gd name="connsiteX55" fmla="*/ 2220686 w 2322286"/>
                <a:gd name="connsiteY55" fmla="*/ 2002971 h 2090057"/>
                <a:gd name="connsiteX56" fmla="*/ 2278743 w 2322286"/>
                <a:gd name="connsiteY56" fmla="*/ 2017486 h 2090057"/>
                <a:gd name="connsiteX57" fmla="*/ 2322286 w 2322286"/>
                <a:gd name="connsiteY57" fmla="*/ 2032000 h 209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322286" h="2090057">
                  <a:moveTo>
                    <a:pt x="188686" y="0"/>
                  </a:moveTo>
                  <a:cubicBezTo>
                    <a:pt x="216297" y="5522"/>
                    <a:pt x="275041" y="14149"/>
                    <a:pt x="304800" y="29029"/>
                  </a:cubicBezTo>
                  <a:cubicBezTo>
                    <a:pt x="417334" y="85297"/>
                    <a:pt x="282449" y="36093"/>
                    <a:pt x="391886" y="72571"/>
                  </a:cubicBezTo>
                  <a:cubicBezTo>
                    <a:pt x="406400" y="82247"/>
                    <a:pt x="424532" y="87978"/>
                    <a:pt x="435429" y="101600"/>
                  </a:cubicBezTo>
                  <a:cubicBezTo>
                    <a:pt x="470837" y="145860"/>
                    <a:pt x="441437" y="159488"/>
                    <a:pt x="406400" y="188686"/>
                  </a:cubicBezTo>
                  <a:cubicBezTo>
                    <a:pt x="368886" y="219948"/>
                    <a:pt x="362954" y="217682"/>
                    <a:pt x="319315" y="232229"/>
                  </a:cubicBezTo>
                  <a:cubicBezTo>
                    <a:pt x="304801" y="246743"/>
                    <a:pt x="291974" y="263169"/>
                    <a:pt x="275772" y="275771"/>
                  </a:cubicBezTo>
                  <a:cubicBezTo>
                    <a:pt x="248233" y="297190"/>
                    <a:pt x="188686" y="333829"/>
                    <a:pt x="188686" y="333829"/>
                  </a:cubicBezTo>
                  <a:lnTo>
                    <a:pt x="159658" y="420914"/>
                  </a:lnTo>
                  <a:cubicBezTo>
                    <a:pt x="153167" y="440387"/>
                    <a:pt x="129256" y="448688"/>
                    <a:pt x="116115" y="464457"/>
                  </a:cubicBezTo>
                  <a:cubicBezTo>
                    <a:pt x="104948" y="477858"/>
                    <a:pt x="96762" y="493486"/>
                    <a:pt x="87086" y="508000"/>
                  </a:cubicBezTo>
                  <a:lnTo>
                    <a:pt x="29029" y="682171"/>
                  </a:lnTo>
                  <a:lnTo>
                    <a:pt x="14515" y="725714"/>
                  </a:lnTo>
                  <a:lnTo>
                    <a:pt x="0" y="769257"/>
                  </a:lnTo>
                  <a:cubicBezTo>
                    <a:pt x="14514" y="783771"/>
                    <a:pt x="32157" y="795721"/>
                    <a:pt x="43543" y="812800"/>
                  </a:cubicBezTo>
                  <a:cubicBezTo>
                    <a:pt x="52030" y="825530"/>
                    <a:pt x="48500" y="844396"/>
                    <a:pt x="58058" y="856343"/>
                  </a:cubicBezTo>
                  <a:cubicBezTo>
                    <a:pt x="85787" y="891004"/>
                    <a:pt x="110086" y="882358"/>
                    <a:pt x="145143" y="899886"/>
                  </a:cubicBezTo>
                  <a:cubicBezTo>
                    <a:pt x="240124" y="947376"/>
                    <a:pt x="135921" y="908252"/>
                    <a:pt x="232229" y="972457"/>
                  </a:cubicBezTo>
                  <a:cubicBezTo>
                    <a:pt x="244959" y="980944"/>
                    <a:pt x="261258" y="982133"/>
                    <a:pt x="275772" y="986971"/>
                  </a:cubicBezTo>
                  <a:cubicBezTo>
                    <a:pt x="285448" y="1001485"/>
                    <a:pt x="292465" y="1018179"/>
                    <a:pt x="304800" y="1030514"/>
                  </a:cubicBezTo>
                  <a:cubicBezTo>
                    <a:pt x="317135" y="1042849"/>
                    <a:pt x="336856" y="1046415"/>
                    <a:pt x="348343" y="1059543"/>
                  </a:cubicBezTo>
                  <a:cubicBezTo>
                    <a:pt x="371317" y="1085799"/>
                    <a:pt x="387047" y="1117600"/>
                    <a:pt x="406400" y="1146629"/>
                  </a:cubicBezTo>
                  <a:lnTo>
                    <a:pt x="435429" y="1190171"/>
                  </a:lnTo>
                  <a:lnTo>
                    <a:pt x="464458" y="1233714"/>
                  </a:lnTo>
                  <a:lnTo>
                    <a:pt x="508000" y="1364343"/>
                  </a:lnTo>
                  <a:cubicBezTo>
                    <a:pt x="517561" y="1393025"/>
                    <a:pt x="525967" y="1430968"/>
                    <a:pt x="551543" y="1451429"/>
                  </a:cubicBezTo>
                  <a:cubicBezTo>
                    <a:pt x="563490" y="1460986"/>
                    <a:pt x="580572" y="1461105"/>
                    <a:pt x="595086" y="1465943"/>
                  </a:cubicBezTo>
                  <a:cubicBezTo>
                    <a:pt x="607987" y="1504648"/>
                    <a:pt x="609654" y="1531285"/>
                    <a:pt x="653143" y="1553029"/>
                  </a:cubicBezTo>
                  <a:cubicBezTo>
                    <a:pt x="675208" y="1564062"/>
                    <a:pt x="701915" y="1561052"/>
                    <a:pt x="725715" y="1567543"/>
                  </a:cubicBezTo>
                  <a:cubicBezTo>
                    <a:pt x="755235" y="1575594"/>
                    <a:pt x="783772" y="1586895"/>
                    <a:pt x="812800" y="1596571"/>
                  </a:cubicBezTo>
                  <a:cubicBezTo>
                    <a:pt x="827314" y="1601409"/>
                    <a:pt x="843613" y="1602599"/>
                    <a:pt x="856343" y="1611086"/>
                  </a:cubicBezTo>
                  <a:cubicBezTo>
                    <a:pt x="870857" y="1620762"/>
                    <a:pt x="883946" y="1633029"/>
                    <a:pt x="899886" y="1640114"/>
                  </a:cubicBezTo>
                  <a:cubicBezTo>
                    <a:pt x="927848" y="1652541"/>
                    <a:pt x="986972" y="1669143"/>
                    <a:pt x="986972" y="1669143"/>
                  </a:cubicBezTo>
                  <a:cubicBezTo>
                    <a:pt x="1045029" y="1659467"/>
                    <a:pt x="1119524" y="1681733"/>
                    <a:pt x="1161143" y="1640114"/>
                  </a:cubicBezTo>
                  <a:cubicBezTo>
                    <a:pt x="1332822" y="1468437"/>
                    <a:pt x="1181789" y="1593505"/>
                    <a:pt x="1291772" y="1538514"/>
                  </a:cubicBezTo>
                  <a:cubicBezTo>
                    <a:pt x="1307374" y="1530713"/>
                    <a:pt x="1319375" y="1516571"/>
                    <a:pt x="1335315" y="1509486"/>
                  </a:cubicBezTo>
                  <a:cubicBezTo>
                    <a:pt x="1335329" y="1509480"/>
                    <a:pt x="1444165" y="1473202"/>
                    <a:pt x="1465943" y="1465943"/>
                  </a:cubicBezTo>
                  <a:lnTo>
                    <a:pt x="1509486" y="1451429"/>
                  </a:lnTo>
                  <a:cubicBezTo>
                    <a:pt x="1523066" y="1442376"/>
                    <a:pt x="1596921" y="1390538"/>
                    <a:pt x="1611086" y="1393371"/>
                  </a:cubicBezTo>
                  <a:cubicBezTo>
                    <a:pt x="1626088" y="1396371"/>
                    <a:pt x="1620762" y="1422400"/>
                    <a:pt x="1625600" y="1436914"/>
                  </a:cubicBezTo>
                  <a:cubicBezTo>
                    <a:pt x="1620762" y="1470781"/>
                    <a:pt x="1623791" y="1506750"/>
                    <a:pt x="1611086" y="1538514"/>
                  </a:cubicBezTo>
                  <a:cubicBezTo>
                    <a:pt x="1603463" y="1557572"/>
                    <a:pt x="1580684" y="1566288"/>
                    <a:pt x="1567543" y="1582057"/>
                  </a:cubicBezTo>
                  <a:cubicBezTo>
                    <a:pt x="1534074" y="1622220"/>
                    <a:pt x="1542678" y="1637339"/>
                    <a:pt x="1494972" y="1669143"/>
                  </a:cubicBezTo>
                  <a:cubicBezTo>
                    <a:pt x="1482242" y="1677630"/>
                    <a:pt x="1465943" y="1678819"/>
                    <a:pt x="1451429" y="1683657"/>
                  </a:cubicBezTo>
                  <a:cubicBezTo>
                    <a:pt x="1423174" y="1768424"/>
                    <a:pt x="1459023" y="1690579"/>
                    <a:pt x="1393372" y="1756229"/>
                  </a:cubicBezTo>
                  <a:cubicBezTo>
                    <a:pt x="1327720" y="1821880"/>
                    <a:pt x="1405569" y="1786028"/>
                    <a:pt x="1320800" y="1814286"/>
                  </a:cubicBezTo>
                  <a:cubicBezTo>
                    <a:pt x="1312886" y="1885512"/>
                    <a:pt x="1291986" y="1974480"/>
                    <a:pt x="1320800" y="2046514"/>
                  </a:cubicBezTo>
                  <a:cubicBezTo>
                    <a:pt x="1328423" y="2065572"/>
                    <a:pt x="1349829" y="2075543"/>
                    <a:pt x="1364343" y="2090057"/>
                  </a:cubicBezTo>
                  <a:cubicBezTo>
                    <a:pt x="1422400" y="2085219"/>
                    <a:pt x="1480767" y="2083242"/>
                    <a:pt x="1538515" y="2075543"/>
                  </a:cubicBezTo>
                  <a:cubicBezTo>
                    <a:pt x="1553680" y="2073521"/>
                    <a:pt x="1570111" y="2070586"/>
                    <a:pt x="1582058" y="2061029"/>
                  </a:cubicBezTo>
                  <a:cubicBezTo>
                    <a:pt x="1595679" y="2050132"/>
                    <a:pt x="1597465" y="2028383"/>
                    <a:pt x="1611086" y="2017486"/>
                  </a:cubicBezTo>
                  <a:cubicBezTo>
                    <a:pt x="1623033" y="2007928"/>
                    <a:pt x="1640945" y="2009813"/>
                    <a:pt x="1654629" y="2002971"/>
                  </a:cubicBezTo>
                  <a:cubicBezTo>
                    <a:pt x="1670231" y="1995170"/>
                    <a:pt x="1683026" y="1982598"/>
                    <a:pt x="1698172" y="1973943"/>
                  </a:cubicBezTo>
                  <a:cubicBezTo>
                    <a:pt x="1716958" y="1963208"/>
                    <a:pt x="1736877" y="1954590"/>
                    <a:pt x="1756229" y="1944914"/>
                  </a:cubicBezTo>
                  <a:cubicBezTo>
                    <a:pt x="1882019" y="1949752"/>
                    <a:pt x="2008015" y="1950768"/>
                    <a:pt x="2133600" y="1959429"/>
                  </a:cubicBezTo>
                  <a:cubicBezTo>
                    <a:pt x="2182192" y="1962780"/>
                    <a:pt x="2177525" y="1984473"/>
                    <a:pt x="2220686" y="2002971"/>
                  </a:cubicBezTo>
                  <a:cubicBezTo>
                    <a:pt x="2239021" y="2010829"/>
                    <a:pt x="2259563" y="2012006"/>
                    <a:pt x="2278743" y="2017486"/>
                  </a:cubicBezTo>
                  <a:cubicBezTo>
                    <a:pt x="2293454" y="2021689"/>
                    <a:pt x="2322286" y="2032000"/>
                    <a:pt x="2322286" y="2032000"/>
                  </a:cubicBez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4423972" y="4702629"/>
              <a:ext cx="2499261" cy="1416900"/>
            </a:xfrm>
            <a:custGeom>
              <a:avLst/>
              <a:gdLst>
                <a:gd name="connsiteX0" fmla="*/ 0 w 2236020"/>
                <a:gd name="connsiteY0" fmla="*/ 1219200 h 1416900"/>
                <a:gd name="connsiteX1" fmla="*/ 72572 w 2236020"/>
                <a:gd name="connsiteY1" fmla="*/ 1291771 h 1416900"/>
                <a:gd name="connsiteX2" fmla="*/ 203200 w 2236020"/>
                <a:gd name="connsiteY2" fmla="*/ 1335314 h 1416900"/>
                <a:gd name="connsiteX3" fmla="*/ 246743 w 2236020"/>
                <a:gd name="connsiteY3" fmla="*/ 1364342 h 1416900"/>
                <a:gd name="connsiteX4" fmla="*/ 362857 w 2236020"/>
                <a:gd name="connsiteY4" fmla="*/ 1393371 h 1416900"/>
                <a:gd name="connsiteX5" fmla="*/ 406400 w 2236020"/>
                <a:gd name="connsiteY5" fmla="*/ 1407885 h 1416900"/>
                <a:gd name="connsiteX6" fmla="*/ 624115 w 2236020"/>
                <a:gd name="connsiteY6" fmla="*/ 1393371 h 1416900"/>
                <a:gd name="connsiteX7" fmla="*/ 653143 w 2236020"/>
                <a:gd name="connsiteY7" fmla="*/ 1175657 h 1416900"/>
                <a:gd name="connsiteX8" fmla="*/ 754743 w 2236020"/>
                <a:gd name="connsiteY8" fmla="*/ 1117600 h 1416900"/>
                <a:gd name="connsiteX9" fmla="*/ 914400 w 2236020"/>
                <a:gd name="connsiteY9" fmla="*/ 1059542 h 1416900"/>
                <a:gd name="connsiteX10" fmla="*/ 972457 w 2236020"/>
                <a:gd name="connsiteY10" fmla="*/ 1030514 h 1416900"/>
                <a:gd name="connsiteX11" fmla="*/ 1045029 w 2236020"/>
                <a:gd name="connsiteY11" fmla="*/ 943428 h 1416900"/>
                <a:gd name="connsiteX12" fmla="*/ 1059543 w 2236020"/>
                <a:gd name="connsiteY12" fmla="*/ 899885 h 1416900"/>
                <a:gd name="connsiteX13" fmla="*/ 1117600 w 2236020"/>
                <a:gd name="connsiteY13" fmla="*/ 856342 h 1416900"/>
                <a:gd name="connsiteX14" fmla="*/ 1175657 w 2236020"/>
                <a:gd name="connsiteY14" fmla="*/ 754742 h 1416900"/>
                <a:gd name="connsiteX15" fmla="*/ 1219200 w 2236020"/>
                <a:gd name="connsiteY15" fmla="*/ 740228 h 1416900"/>
                <a:gd name="connsiteX16" fmla="*/ 1262743 w 2236020"/>
                <a:gd name="connsiteY16" fmla="*/ 711200 h 1416900"/>
                <a:gd name="connsiteX17" fmla="*/ 1567543 w 2236020"/>
                <a:gd name="connsiteY17" fmla="*/ 667657 h 1416900"/>
                <a:gd name="connsiteX18" fmla="*/ 1611086 w 2236020"/>
                <a:gd name="connsiteY18" fmla="*/ 653142 h 1416900"/>
                <a:gd name="connsiteX19" fmla="*/ 1654629 w 2236020"/>
                <a:gd name="connsiteY19" fmla="*/ 624114 h 1416900"/>
                <a:gd name="connsiteX20" fmla="*/ 1712686 w 2236020"/>
                <a:gd name="connsiteY20" fmla="*/ 609600 h 1416900"/>
                <a:gd name="connsiteX21" fmla="*/ 1799772 w 2236020"/>
                <a:gd name="connsiteY21" fmla="*/ 580571 h 1416900"/>
                <a:gd name="connsiteX22" fmla="*/ 1872343 w 2236020"/>
                <a:gd name="connsiteY22" fmla="*/ 566057 h 1416900"/>
                <a:gd name="connsiteX23" fmla="*/ 1915886 w 2236020"/>
                <a:gd name="connsiteY23" fmla="*/ 551542 h 1416900"/>
                <a:gd name="connsiteX24" fmla="*/ 2017486 w 2236020"/>
                <a:gd name="connsiteY24" fmla="*/ 537028 h 1416900"/>
                <a:gd name="connsiteX25" fmla="*/ 2032000 w 2236020"/>
                <a:gd name="connsiteY25" fmla="*/ 478971 h 1416900"/>
                <a:gd name="connsiteX26" fmla="*/ 2046515 w 2236020"/>
                <a:gd name="connsiteY26" fmla="*/ 391885 h 1416900"/>
                <a:gd name="connsiteX27" fmla="*/ 2075543 w 2236020"/>
                <a:gd name="connsiteY27" fmla="*/ 348342 h 1416900"/>
                <a:gd name="connsiteX28" fmla="*/ 2206172 w 2236020"/>
                <a:gd name="connsiteY28" fmla="*/ 333828 h 1416900"/>
                <a:gd name="connsiteX29" fmla="*/ 2235200 w 2236020"/>
                <a:gd name="connsiteY29" fmla="*/ 290285 h 1416900"/>
                <a:gd name="connsiteX30" fmla="*/ 2220686 w 2236020"/>
                <a:gd name="connsiteY30" fmla="*/ 116114 h 1416900"/>
                <a:gd name="connsiteX31" fmla="*/ 2206172 w 2236020"/>
                <a:gd name="connsiteY31" fmla="*/ 72571 h 1416900"/>
                <a:gd name="connsiteX32" fmla="*/ 2206172 w 2236020"/>
                <a:gd name="connsiteY32" fmla="*/ 0 h 141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236020" h="1416900">
                  <a:moveTo>
                    <a:pt x="0" y="1219200"/>
                  </a:moveTo>
                  <a:cubicBezTo>
                    <a:pt x="24191" y="1243390"/>
                    <a:pt x="43710" y="1273404"/>
                    <a:pt x="72572" y="1291771"/>
                  </a:cubicBezTo>
                  <a:cubicBezTo>
                    <a:pt x="72577" y="1291774"/>
                    <a:pt x="181426" y="1328056"/>
                    <a:pt x="203200" y="1335314"/>
                  </a:cubicBezTo>
                  <a:cubicBezTo>
                    <a:pt x="219749" y="1340830"/>
                    <a:pt x="231141" y="1356541"/>
                    <a:pt x="246743" y="1364342"/>
                  </a:cubicBezTo>
                  <a:cubicBezTo>
                    <a:pt x="279925" y="1380933"/>
                    <a:pt x="329726" y="1385088"/>
                    <a:pt x="362857" y="1393371"/>
                  </a:cubicBezTo>
                  <a:cubicBezTo>
                    <a:pt x="377700" y="1397082"/>
                    <a:pt x="391886" y="1403047"/>
                    <a:pt x="406400" y="1407885"/>
                  </a:cubicBezTo>
                  <a:cubicBezTo>
                    <a:pt x="478972" y="1403047"/>
                    <a:pt x="567666" y="1439236"/>
                    <a:pt x="624115" y="1393371"/>
                  </a:cubicBezTo>
                  <a:cubicBezTo>
                    <a:pt x="737943" y="1300886"/>
                    <a:pt x="594459" y="1249013"/>
                    <a:pt x="653143" y="1175657"/>
                  </a:cubicBezTo>
                  <a:cubicBezTo>
                    <a:pt x="666026" y="1159553"/>
                    <a:pt x="741441" y="1123512"/>
                    <a:pt x="754743" y="1117600"/>
                  </a:cubicBezTo>
                  <a:cubicBezTo>
                    <a:pt x="897542" y="1054134"/>
                    <a:pt x="753488" y="1123907"/>
                    <a:pt x="914400" y="1059542"/>
                  </a:cubicBezTo>
                  <a:cubicBezTo>
                    <a:pt x="934489" y="1051506"/>
                    <a:pt x="953105" y="1040190"/>
                    <a:pt x="972457" y="1030514"/>
                  </a:cubicBezTo>
                  <a:cubicBezTo>
                    <a:pt x="1004556" y="998415"/>
                    <a:pt x="1024822" y="983842"/>
                    <a:pt x="1045029" y="943428"/>
                  </a:cubicBezTo>
                  <a:cubicBezTo>
                    <a:pt x="1051871" y="929744"/>
                    <a:pt x="1049749" y="911638"/>
                    <a:pt x="1059543" y="899885"/>
                  </a:cubicBezTo>
                  <a:cubicBezTo>
                    <a:pt x="1075029" y="881301"/>
                    <a:pt x="1098248" y="870856"/>
                    <a:pt x="1117600" y="856342"/>
                  </a:cubicBezTo>
                  <a:cubicBezTo>
                    <a:pt x="1124741" y="842059"/>
                    <a:pt x="1158563" y="768417"/>
                    <a:pt x="1175657" y="754742"/>
                  </a:cubicBezTo>
                  <a:cubicBezTo>
                    <a:pt x="1187604" y="745185"/>
                    <a:pt x="1205516" y="747070"/>
                    <a:pt x="1219200" y="740228"/>
                  </a:cubicBezTo>
                  <a:cubicBezTo>
                    <a:pt x="1234802" y="732427"/>
                    <a:pt x="1247597" y="719855"/>
                    <a:pt x="1262743" y="711200"/>
                  </a:cubicBezTo>
                  <a:cubicBezTo>
                    <a:pt x="1376136" y="646404"/>
                    <a:pt x="1369098" y="679330"/>
                    <a:pt x="1567543" y="667657"/>
                  </a:cubicBezTo>
                  <a:cubicBezTo>
                    <a:pt x="1582057" y="662819"/>
                    <a:pt x="1597402" y="659984"/>
                    <a:pt x="1611086" y="653142"/>
                  </a:cubicBezTo>
                  <a:cubicBezTo>
                    <a:pt x="1626688" y="645341"/>
                    <a:pt x="1638595" y="630985"/>
                    <a:pt x="1654629" y="624114"/>
                  </a:cubicBezTo>
                  <a:cubicBezTo>
                    <a:pt x="1672964" y="616256"/>
                    <a:pt x="1693579" y="615332"/>
                    <a:pt x="1712686" y="609600"/>
                  </a:cubicBezTo>
                  <a:cubicBezTo>
                    <a:pt x="1741994" y="600807"/>
                    <a:pt x="1769767" y="586572"/>
                    <a:pt x="1799772" y="580571"/>
                  </a:cubicBezTo>
                  <a:cubicBezTo>
                    <a:pt x="1823962" y="575733"/>
                    <a:pt x="1848410" y="572040"/>
                    <a:pt x="1872343" y="566057"/>
                  </a:cubicBezTo>
                  <a:cubicBezTo>
                    <a:pt x="1887186" y="562346"/>
                    <a:pt x="1900884" y="554543"/>
                    <a:pt x="1915886" y="551542"/>
                  </a:cubicBezTo>
                  <a:cubicBezTo>
                    <a:pt x="1949432" y="544833"/>
                    <a:pt x="1983619" y="541866"/>
                    <a:pt x="2017486" y="537028"/>
                  </a:cubicBezTo>
                  <a:cubicBezTo>
                    <a:pt x="2022324" y="517676"/>
                    <a:pt x="2028088" y="498532"/>
                    <a:pt x="2032000" y="478971"/>
                  </a:cubicBezTo>
                  <a:cubicBezTo>
                    <a:pt x="2037772" y="450113"/>
                    <a:pt x="2037209" y="419804"/>
                    <a:pt x="2046515" y="391885"/>
                  </a:cubicBezTo>
                  <a:cubicBezTo>
                    <a:pt x="2052031" y="375336"/>
                    <a:pt x="2059149" y="354303"/>
                    <a:pt x="2075543" y="348342"/>
                  </a:cubicBezTo>
                  <a:cubicBezTo>
                    <a:pt x="2116716" y="333370"/>
                    <a:pt x="2162629" y="338666"/>
                    <a:pt x="2206172" y="333828"/>
                  </a:cubicBezTo>
                  <a:cubicBezTo>
                    <a:pt x="2215848" y="319314"/>
                    <a:pt x="2234040" y="307690"/>
                    <a:pt x="2235200" y="290285"/>
                  </a:cubicBezTo>
                  <a:cubicBezTo>
                    <a:pt x="2239075" y="232156"/>
                    <a:pt x="2228385" y="173861"/>
                    <a:pt x="2220686" y="116114"/>
                  </a:cubicBezTo>
                  <a:cubicBezTo>
                    <a:pt x="2218664" y="100949"/>
                    <a:pt x="2208070" y="87752"/>
                    <a:pt x="2206172" y="72571"/>
                  </a:cubicBezTo>
                  <a:cubicBezTo>
                    <a:pt x="2203172" y="48567"/>
                    <a:pt x="2206172" y="24190"/>
                    <a:pt x="2206172" y="0"/>
                  </a:cubicBez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1795844" y="2133600"/>
              <a:ext cx="2482121" cy="1698171"/>
            </a:xfrm>
            <a:custGeom>
              <a:avLst/>
              <a:gdLst>
                <a:gd name="connsiteX0" fmla="*/ 2220686 w 2220686"/>
                <a:gd name="connsiteY0" fmla="*/ 0 h 1698171"/>
                <a:gd name="connsiteX1" fmla="*/ 2046514 w 2220686"/>
                <a:gd name="connsiteY1" fmla="*/ 14514 h 1698171"/>
                <a:gd name="connsiteX2" fmla="*/ 2017486 w 2220686"/>
                <a:gd name="connsiteY2" fmla="*/ 72571 h 1698171"/>
                <a:gd name="connsiteX3" fmla="*/ 1901371 w 2220686"/>
                <a:gd name="connsiteY3" fmla="*/ 116114 h 1698171"/>
                <a:gd name="connsiteX4" fmla="*/ 1843314 w 2220686"/>
                <a:gd name="connsiteY4" fmla="*/ 145143 h 1698171"/>
                <a:gd name="connsiteX5" fmla="*/ 1785257 w 2220686"/>
                <a:gd name="connsiteY5" fmla="*/ 203200 h 1698171"/>
                <a:gd name="connsiteX6" fmla="*/ 1712686 w 2220686"/>
                <a:gd name="connsiteY6" fmla="*/ 290286 h 1698171"/>
                <a:gd name="connsiteX7" fmla="*/ 1698171 w 2220686"/>
                <a:gd name="connsiteY7" fmla="*/ 377371 h 1698171"/>
                <a:gd name="connsiteX8" fmla="*/ 1654629 w 2220686"/>
                <a:gd name="connsiteY8" fmla="*/ 391886 h 1698171"/>
                <a:gd name="connsiteX9" fmla="*/ 1596571 w 2220686"/>
                <a:gd name="connsiteY9" fmla="*/ 406400 h 1698171"/>
                <a:gd name="connsiteX10" fmla="*/ 1509486 w 2220686"/>
                <a:gd name="connsiteY10" fmla="*/ 435429 h 1698171"/>
                <a:gd name="connsiteX11" fmla="*/ 1465943 w 2220686"/>
                <a:gd name="connsiteY11" fmla="*/ 478971 h 1698171"/>
                <a:gd name="connsiteX12" fmla="*/ 1378857 w 2220686"/>
                <a:gd name="connsiteY12" fmla="*/ 537029 h 1698171"/>
                <a:gd name="connsiteX13" fmla="*/ 1335314 w 2220686"/>
                <a:gd name="connsiteY13" fmla="*/ 624114 h 1698171"/>
                <a:gd name="connsiteX14" fmla="*/ 1378857 w 2220686"/>
                <a:gd name="connsiteY14" fmla="*/ 653143 h 1698171"/>
                <a:gd name="connsiteX15" fmla="*/ 1335314 w 2220686"/>
                <a:gd name="connsiteY15" fmla="*/ 667657 h 1698171"/>
                <a:gd name="connsiteX16" fmla="*/ 1219200 w 2220686"/>
                <a:gd name="connsiteY16" fmla="*/ 696686 h 1698171"/>
                <a:gd name="connsiteX17" fmla="*/ 1175657 w 2220686"/>
                <a:gd name="connsiteY17" fmla="*/ 725714 h 1698171"/>
                <a:gd name="connsiteX18" fmla="*/ 1103086 w 2220686"/>
                <a:gd name="connsiteY18" fmla="*/ 812800 h 1698171"/>
                <a:gd name="connsiteX19" fmla="*/ 1059543 w 2220686"/>
                <a:gd name="connsiteY19" fmla="*/ 841829 h 1698171"/>
                <a:gd name="connsiteX20" fmla="*/ 972457 w 2220686"/>
                <a:gd name="connsiteY20" fmla="*/ 899886 h 1698171"/>
                <a:gd name="connsiteX21" fmla="*/ 928914 w 2220686"/>
                <a:gd name="connsiteY21" fmla="*/ 943429 h 1698171"/>
                <a:gd name="connsiteX22" fmla="*/ 899886 w 2220686"/>
                <a:gd name="connsiteY22" fmla="*/ 986971 h 1698171"/>
                <a:gd name="connsiteX23" fmla="*/ 841829 w 2220686"/>
                <a:gd name="connsiteY23" fmla="*/ 1030514 h 1698171"/>
                <a:gd name="connsiteX24" fmla="*/ 783771 w 2220686"/>
                <a:gd name="connsiteY24" fmla="*/ 1117600 h 1698171"/>
                <a:gd name="connsiteX25" fmla="*/ 769257 w 2220686"/>
                <a:gd name="connsiteY25" fmla="*/ 1161143 h 1698171"/>
                <a:gd name="connsiteX26" fmla="*/ 667657 w 2220686"/>
                <a:gd name="connsiteY26" fmla="*/ 1262743 h 1698171"/>
                <a:gd name="connsiteX27" fmla="*/ 624114 w 2220686"/>
                <a:gd name="connsiteY27" fmla="*/ 1277257 h 1698171"/>
                <a:gd name="connsiteX28" fmla="*/ 551543 w 2220686"/>
                <a:gd name="connsiteY28" fmla="*/ 1335314 h 1698171"/>
                <a:gd name="connsiteX29" fmla="*/ 508000 w 2220686"/>
                <a:gd name="connsiteY29" fmla="*/ 1364343 h 1698171"/>
                <a:gd name="connsiteX30" fmla="*/ 464457 w 2220686"/>
                <a:gd name="connsiteY30" fmla="*/ 1378857 h 1698171"/>
                <a:gd name="connsiteX31" fmla="*/ 130629 w 2220686"/>
                <a:gd name="connsiteY31" fmla="*/ 1393371 h 1698171"/>
                <a:gd name="connsiteX32" fmla="*/ 87086 w 2220686"/>
                <a:gd name="connsiteY32" fmla="*/ 1422400 h 1698171"/>
                <a:gd name="connsiteX33" fmla="*/ 43543 w 2220686"/>
                <a:gd name="connsiteY33" fmla="*/ 1436914 h 1698171"/>
                <a:gd name="connsiteX34" fmla="*/ 29029 w 2220686"/>
                <a:gd name="connsiteY34" fmla="*/ 1494971 h 1698171"/>
                <a:gd name="connsiteX35" fmla="*/ 0 w 2220686"/>
                <a:gd name="connsiteY35" fmla="*/ 1582057 h 1698171"/>
                <a:gd name="connsiteX36" fmla="*/ 14514 w 2220686"/>
                <a:gd name="connsiteY36" fmla="*/ 1625600 h 1698171"/>
                <a:gd name="connsiteX37" fmla="*/ 87086 w 2220686"/>
                <a:gd name="connsiteY37" fmla="*/ 1698171 h 169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220686" h="1698171">
                  <a:moveTo>
                    <a:pt x="2220686" y="0"/>
                  </a:moveTo>
                  <a:cubicBezTo>
                    <a:pt x="2162629" y="4838"/>
                    <a:pt x="2101379" y="-5080"/>
                    <a:pt x="2046514" y="14514"/>
                  </a:cubicBezTo>
                  <a:cubicBezTo>
                    <a:pt x="2026138" y="21791"/>
                    <a:pt x="2032785" y="57272"/>
                    <a:pt x="2017486" y="72571"/>
                  </a:cubicBezTo>
                  <a:cubicBezTo>
                    <a:pt x="1992185" y="97872"/>
                    <a:pt x="1933770" y="108015"/>
                    <a:pt x="1901371" y="116114"/>
                  </a:cubicBezTo>
                  <a:cubicBezTo>
                    <a:pt x="1882019" y="125790"/>
                    <a:pt x="1858613" y="129843"/>
                    <a:pt x="1843314" y="145143"/>
                  </a:cubicBezTo>
                  <a:cubicBezTo>
                    <a:pt x="1765906" y="222552"/>
                    <a:pt x="1901370" y="164497"/>
                    <a:pt x="1785257" y="203200"/>
                  </a:cubicBezTo>
                  <a:cubicBezTo>
                    <a:pt x="1738557" y="234333"/>
                    <a:pt x="1731101" y="228903"/>
                    <a:pt x="1712686" y="290286"/>
                  </a:cubicBezTo>
                  <a:cubicBezTo>
                    <a:pt x="1704230" y="318474"/>
                    <a:pt x="1712772" y="351820"/>
                    <a:pt x="1698171" y="377371"/>
                  </a:cubicBezTo>
                  <a:cubicBezTo>
                    <a:pt x="1690580" y="390654"/>
                    <a:pt x="1669340" y="387683"/>
                    <a:pt x="1654629" y="391886"/>
                  </a:cubicBezTo>
                  <a:cubicBezTo>
                    <a:pt x="1635448" y="397366"/>
                    <a:pt x="1615678" y="400668"/>
                    <a:pt x="1596571" y="406400"/>
                  </a:cubicBezTo>
                  <a:cubicBezTo>
                    <a:pt x="1567263" y="415192"/>
                    <a:pt x="1509486" y="435429"/>
                    <a:pt x="1509486" y="435429"/>
                  </a:cubicBezTo>
                  <a:cubicBezTo>
                    <a:pt x="1494972" y="449943"/>
                    <a:pt x="1482145" y="466369"/>
                    <a:pt x="1465943" y="478971"/>
                  </a:cubicBezTo>
                  <a:cubicBezTo>
                    <a:pt x="1438404" y="500390"/>
                    <a:pt x="1378857" y="537029"/>
                    <a:pt x="1378857" y="537029"/>
                  </a:cubicBezTo>
                  <a:cubicBezTo>
                    <a:pt x="1372745" y="546198"/>
                    <a:pt x="1327803" y="605336"/>
                    <a:pt x="1335314" y="624114"/>
                  </a:cubicBezTo>
                  <a:cubicBezTo>
                    <a:pt x="1341792" y="640311"/>
                    <a:pt x="1364343" y="643467"/>
                    <a:pt x="1378857" y="653143"/>
                  </a:cubicBezTo>
                  <a:cubicBezTo>
                    <a:pt x="1364343" y="657981"/>
                    <a:pt x="1350157" y="663946"/>
                    <a:pt x="1335314" y="667657"/>
                  </a:cubicBezTo>
                  <a:cubicBezTo>
                    <a:pt x="1302183" y="675940"/>
                    <a:pt x="1252382" y="680095"/>
                    <a:pt x="1219200" y="696686"/>
                  </a:cubicBezTo>
                  <a:cubicBezTo>
                    <a:pt x="1203598" y="704487"/>
                    <a:pt x="1189058" y="714547"/>
                    <a:pt x="1175657" y="725714"/>
                  </a:cubicBezTo>
                  <a:cubicBezTo>
                    <a:pt x="1032999" y="844594"/>
                    <a:pt x="1217248" y="698636"/>
                    <a:pt x="1103086" y="812800"/>
                  </a:cubicBezTo>
                  <a:cubicBezTo>
                    <a:pt x="1090751" y="825135"/>
                    <a:pt x="1072944" y="830662"/>
                    <a:pt x="1059543" y="841829"/>
                  </a:cubicBezTo>
                  <a:cubicBezTo>
                    <a:pt x="987062" y="902229"/>
                    <a:pt x="1048979" y="874378"/>
                    <a:pt x="972457" y="899886"/>
                  </a:cubicBezTo>
                  <a:cubicBezTo>
                    <a:pt x="957943" y="914400"/>
                    <a:pt x="942055" y="927660"/>
                    <a:pt x="928914" y="943429"/>
                  </a:cubicBezTo>
                  <a:cubicBezTo>
                    <a:pt x="917747" y="956830"/>
                    <a:pt x="912221" y="974636"/>
                    <a:pt x="899886" y="986971"/>
                  </a:cubicBezTo>
                  <a:cubicBezTo>
                    <a:pt x="882781" y="1004076"/>
                    <a:pt x="857900" y="1012434"/>
                    <a:pt x="841829" y="1030514"/>
                  </a:cubicBezTo>
                  <a:cubicBezTo>
                    <a:pt x="818650" y="1056590"/>
                    <a:pt x="783771" y="1117600"/>
                    <a:pt x="783771" y="1117600"/>
                  </a:cubicBezTo>
                  <a:cubicBezTo>
                    <a:pt x="778933" y="1132114"/>
                    <a:pt x="776848" y="1147859"/>
                    <a:pt x="769257" y="1161143"/>
                  </a:cubicBezTo>
                  <a:cubicBezTo>
                    <a:pt x="743454" y="1206298"/>
                    <a:pt x="712812" y="1236940"/>
                    <a:pt x="667657" y="1262743"/>
                  </a:cubicBezTo>
                  <a:cubicBezTo>
                    <a:pt x="654373" y="1270334"/>
                    <a:pt x="638628" y="1272419"/>
                    <a:pt x="624114" y="1277257"/>
                  </a:cubicBezTo>
                  <a:cubicBezTo>
                    <a:pt x="575180" y="1350659"/>
                    <a:pt x="621650" y="1300260"/>
                    <a:pt x="551543" y="1335314"/>
                  </a:cubicBezTo>
                  <a:cubicBezTo>
                    <a:pt x="535941" y="1343115"/>
                    <a:pt x="523602" y="1356542"/>
                    <a:pt x="508000" y="1364343"/>
                  </a:cubicBezTo>
                  <a:cubicBezTo>
                    <a:pt x="494316" y="1371185"/>
                    <a:pt x="479711" y="1377684"/>
                    <a:pt x="464457" y="1378857"/>
                  </a:cubicBezTo>
                  <a:cubicBezTo>
                    <a:pt x="353404" y="1387399"/>
                    <a:pt x="241905" y="1388533"/>
                    <a:pt x="130629" y="1393371"/>
                  </a:cubicBezTo>
                  <a:cubicBezTo>
                    <a:pt x="116115" y="1403047"/>
                    <a:pt x="102688" y="1414599"/>
                    <a:pt x="87086" y="1422400"/>
                  </a:cubicBezTo>
                  <a:cubicBezTo>
                    <a:pt x="73402" y="1429242"/>
                    <a:pt x="53100" y="1424967"/>
                    <a:pt x="43543" y="1436914"/>
                  </a:cubicBezTo>
                  <a:cubicBezTo>
                    <a:pt x="31082" y="1452491"/>
                    <a:pt x="34761" y="1475864"/>
                    <a:pt x="29029" y="1494971"/>
                  </a:cubicBezTo>
                  <a:cubicBezTo>
                    <a:pt x="20236" y="1524279"/>
                    <a:pt x="0" y="1582057"/>
                    <a:pt x="0" y="1582057"/>
                  </a:cubicBezTo>
                  <a:cubicBezTo>
                    <a:pt x="4838" y="1596571"/>
                    <a:pt x="6027" y="1612870"/>
                    <a:pt x="14514" y="1625600"/>
                  </a:cubicBezTo>
                  <a:cubicBezTo>
                    <a:pt x="14518" y="1625605"/>
                    <a:pt x="79019" y="1690104"/>
                    <a:pt x="87086" y="1698171"/>
                  </a:cubicBez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TextBox 27"/>
          <p:cNvSpPr txBox="1"/>
          <p:nvPr/>
        </p:nvSpPr>
        <p:spPr>
          <a:xfrm rot="911396">
            <a:off x="2338913" y="1263774"/>
            <a:ext cx="146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Норвегия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630021" y="2062879"/>
            <a:ext cx="143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Никель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3324439" y="2098042"/>
            <a:ext cx="275188" cy="269541"/>
          </a:xfrm>
          <a:prstGeom prst="ellipse">
            <a:avLst/>
          </a:prstGeom>
          <a:solidFill>
            <a:srgbClr val="FF993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331419" y="2369963"/>
            <a:ext cx="173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Мурманск</a:t>
            </a:r>
            <a:endParaRPr lang="ru-RU" u="sng" dirty="0"/>
          </a:p>
        </p:txBody>
      </p:sp>
      <p:sp>
        <p:nvSpPr>
          <p:cNvPr id="32" name="TextBox 31"/>
          <p:cNvSpPr txBox="1"/>
          <p:nvPr/>
        </p:nvSpPr>
        <p:spPr>
          <a:xfrm>
            <a:off x="4204899" y="5321244"/>
            <a:ext cx="1663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Сыктывкар</a:t>
            </a:r>
            <a:endParaRPr lang="ru-RU" u="sng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4659324" y="5189358"/>
            <a:ext cx="235723" cy="1870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4572074" y="4820026"/>
            <a:ext cx="140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Нарьян-Мар</a:t>
            </a:r>
            <a:endParaRPr lang="ru-RU" u="sng" dirty="0"/>
          </a:p>
        </p:txBody>
      </p:sp>
      <p:sp>
        <p:nvSpPr>
          <p:cNvPr id="36" name="TextBox 35"/>
          <p:cNvSpPr txBox="1"/>
          <p:nvPr/>
        </p:nvSpPr>
        <p:spPr>
          <a:xfrm rot="1101765">
            <a:off x="4365564" y="4554743"/>
            <a:ext cx="2058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Ненецкий АО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1518824" y="4175499"/>
            <a:ext cx="4222395" cy="1515077"/>
          </a:xfrm>
          <a:custGeom>
            <a:avLst/>
            <a:gdLst>
              <a:gd name="connsiteX0" fmla="*/ 0 w 4093028"/>
              <a:gd name="connsiteY0" fmla="*/ 43542 h 1074057"/>
              <a:gd name="connsiteX1" fmla="*/ 43543 w 4093028"/>
              <a:gd name="connsiteY1" fmla="*/ 203200 h 1074057"/>
              <a:gd name="connsiteX2" fmla="*/ 72571 w 4093028"/>
              <a:gd name="connsiteY2" fmla="*/ 246742 h 1074057"/>
              <a:gd name="connsiteX3" fmla="*/ 101600 w 4093028"/>
              <a:gd name="connsiteY3" fmla="*/ 333828 h 1074057"/>
              <a:gd name="connsiteX4" fmla="*/ 188686 w 4093028"/>
              <a:gd name="connsiteY4" fmla="*/ 420914 h 1074057"/>
              <a:gd name="connsiteX5" fmla="*/ 217714 w 4093028"/>
              <a:gd name="connsiteY5" fmla="*/ 464457 h 1074057"/>
              <a:gd name="connsiteX6" fmla="*/ 304800 w 4093028"/>
              <a:gd name="connsiteY6" fmla="*/ 508000 h 1074057"/>
              <a:gd name="connsiteX7" fmla="*/ 348343 w 4093028"/>
              <a:gd name="connsiteY7" fmla="*/ 551542 h 1074057"/>
              <a:gd name="connsiteX8" fmla="*/ 391886 w 4093028"/>
              <a:gd name="connsiteY8" fmla="*/ 566057 h 1074057"/>
              <a:gd name="connsiteX9" fmla="*/ 420914 w 4093028"/>
              <a:gd name="connsiteY9" fmla="*/ 609600 h 1074057"/>
              <a:gd name="connsiteX10" fmla="*/ 464457 w 4093028"/>
              <a:gd name="connsiteY10" fmla="*/ 638628 h 1074057"/>
              <a:gd name="connsiteX11" fmla="*/ 551543 w 4093028"/>
              <a:gd name="connsiteY11" fmla="*/ 725714 h 1074057"/>
              <a:gd name="connsiteX12" fmla="*/ 609600 w 4093028"/>
              <a:gd name="connsiteY12" fmla="*/ 856342 h 1074057"/>
              <a:gd name="connsiteX13" fmla="*/ 624114 w 4093028"/>
              <a:gd name="connsiteY13" fmla="*/ 899885 h 1074057"/>
              <a:gd name="connsiteX14" fmla="*/ 740228 w 4093028"/>
              <a:gd name="connsiteY14" fmla="*/ 957942 h 1074057"/>
              <a:gd name="connsiteX15" fmla="*/ 769257 w 4093028"/>
              <a:gd name="connsiteY15" fmla="*/ 1001485 h 1074057"/>
              <a:gd name="connsiteX16" fmla="*/ 1016000 w 4093028"/>
              <a:gd name="connsiteY16" fmla="*/ 1074057 h 1074057"/>
              <a:gd name="connsiteX17" fmla="*/ 1088571 w 4093028"/>
              <a:gd name="connsiteY17" fmla="*/ 928914 h 1074057"/>
              <a:gd name="connsiteX18" fmla="*/ 1074057 w 4093028"/>
              <a:gd name="connsiteY18" fmla="*/ 841828 h 1074057"/>
              <a:gd name="connsiteX19" fmla="*/ 1030514 w 4093028"/>
              <a:gd name="connsiteY19" fmla="*/ 827314 h 1074057"/>
              <a:gd name="connsiteX20" fmla="*/ 885371 w 4093028"/>
              <a:gd name="connsiteY20" fmla="*/ 841828 h 1074057"/>
              <a:gd name="connsiteX21" fmla="*/ 827314 w 4093028"/>
              <a:gd name="connsiteY21" fmla="*/ 740228 h 1074057"/>
              <a:gd name="connsiteX22" fmla="*/ 870857 w 4093028"/>
              <a:gd name="connsiteY22" fmla="*/ 725714 h 1074057"/>
              <a:gd name="connsiteX23" fmla="*/ 1045028 w 4093028"/>
              <a:gd name="connsiteY23" fmla="*/ 696685 h 1074057"/>
              <a:gd name="connsiteX24" fmla="*/ 1088571 w 4093028"/>
              <a:gd name="connsiteY24" fmla="*/ 653142 h 1074057"/>
              <a:gd name="connsiteX25" fmla="*/ 1117600 w 4093028"/>
              <a:gd name="connsiteY25" fmla="*/ 566057 h 1074057"/>
              <a:gd name="connsiteX26" fmla="*/ 1132114 w 4093028"/>
              <a:gd name="connsiteY26" fmla="*/ 232228 h 1074057"/>
              <a:gd name="connsiteX27" fmla="*/ 1161143 w 4093028"/>
              <a:gd name="connsiteY27" fmla="*/ 275771 h 1074057"/>
              <a:gd name="connsiteX28" fmla="*/ 1204686 w 4093028"/>
              <a:gd name="connsiteY28" fmla="*/ 319314 h 1074057"/>
              <a:gd name="connsiteX29" fmla="*/ 1233714 w 4093028"/>
              <a:gd name="connsiteY29" fmla="*/ 362857 h 1074057"/>
              <a:gd name="connsiteX30" fmla="*/ 1277257 w 4093028"/>
              <a:gd name="connsiteY30" fmla="*/ 377371 h 1074057"/>
              <a:gd name="connsiteX31" fmla="*/ 1320800 w 4093028"/>
              <a:gd name="connsiteY31" fmla="*/ 406400 h 1074057"/>
              <a:gd name="connsiteX32" fmla="*/ 1567543 w 4093028"/>
              <a:gd name="connsiteY32" fmla="*/ 478971 h 1074057"/>
              <a:gd name="connsiteX33" fmla="*/ 1611086 w 4093028"/>
              <a:gd name="connsiteY33" fmla="*/ 435428 h 1074057"/>
              <a:gd name="connsiteX34" fmla="*/ 1669143 w 4093028"/>
              <a:gd name="connsiteY34" fmla="*/ 348342 h 1074057"/>
              <a:gd name="connsiteX35" fmla="*/ 1683657 w 4093028"/>
              <a:gd name="connsiteY35" fmla="*/ 304800 h 1074057"/>
              <a:gd name="connsiteX36" fmla="*/ 1741714 w 4093028"/>
              <a:gd name="connsiteY36" fmla="*/ 217714 h 1074057"/>
              <a:gd name="connsiteX37" fmla="*/ 1799771 w 4093028"/>
              <a:gd name="connsiteY37" fmla="*/ 130628 h 1074057"/>
              <a:gd name="connsiteX38" fmla="*/ 1828800 w 4093028"/>
              <a:gd name="connsiteY38" fmla="*/ 43542 h 1074057"/>
              <a:gd name="connsiteX39" fmla="*/ 1872343 w 4093028"/>
              <a:gd name="connsiteY39" fmla="*/ 29028 h 1074057"/>
              <a:gd name="connsiteX40" fmla="*/ 1915886 w 4093028"/>
              <a:gd name="connsiteY40" fmla="*/ 0 h 1074057"/>
              <a:gd name="connsiteX41" fmla="*/ 2249714 w 4093028"/>
              <a:gd name="connsiteY41" fmla="*/ 29028 h 1074057"/>
              <a:gd name="connsiteX42" fmla="*/ 2293257 w 4093028"/>
              <a:gd name="connsiteY42" fmla="*/ 43542 h 1074057"/>
              <a:gd name="connsiteX43" fmla="*/ 2336800 w 4093028"/>
              <a:gd name="connsiteY43" fmla="*/ 72571 h 1074057"/>
              <a:gd name="connsiteX44" fmla="*/ 2380343 w 4093028"/>
              <a:gd name="connsiteY44" fmla="*/ 87085 h 1074057"/>
              <a:gd name="connsiteX45" fmla="*/ 2423886 w 4093028"/>
              <a:gd name="connsiteY45" fmla="*/ 130628 h 1074057"/>
              <a:gd name="connsiteX46" fmla="*/ 2467428 w 4093028"/>
              <a:gd name="connsiteY46" fmla="*/ 145142 h 1074057"/>
              <a:gd name="connsiteX47" fmla="*/ 2612571 w 4093028"/>
              <a:gd name="connsiteY47" fmla="*/ 203200 h 1074057"/>
              <a:gd name="connsiteX48" fmla="*/ 2656114 w 4093028"/>
              <a:gd name="connsiteY48" fmla="*/ 232228 h 1074057"/>
              <a:gd name="connsiteX49" fmla="*/ 2830286 w 4093028"/>
              <a:gd name="connsiteY49" fmla="*/ 275771 h 1074057"/>
              <a:gd name="connsiteX50" fmla="*/ 2917371 w 4093028"/>
              <a:gd name="connsiteY50" fmla="*/ 319314 h 1074057"/>
              <a:gd name="connsiteX51" fmla="*/ 3004457 w 4093028"/>
              <a:gd name="connsiteY51" fmla="*/ 348342 h 1074057"/>
              <a:gd name="connsiteX52" fmla="*/ 3048000 w 4093028"/>
              <a:gd name="connsiteY52" fmla="*/ 362857 h 1074057"/>
              <a:gd name="connsiteX53" fmla="*/ 3106057 w 4093028"/>
              <a:gd name="connsiteY53" fmla="*/ 391885 h 1074057"/>
              <a:gd name="connsiteX54" fmla="*/ 3193143 w 4093028"/>
              <a:gd name="connsiteY54" fmla="*/ 420914 h 1074057"/>
              <a:gd name="connsiteX55" fmla="*/ 3251200 w 4093028"/>
              <a:gd name="connsiteY55" fmla="*/ 478971 h 1074057"/>
              <a:gd name="connsiteX56" fmla="*/ 3425371 w 4093028"/>
              <a:gd name="connsiteY56" fmla="*/ 537028 h 1074057"/>
              <a:gd name="connsiteX57" fmla="*/ 3556000 w 4093028"/>
              <a:gd name="connsiteY57" fmla="*/ 595085 h 1074057"/>
              <a:gd name="connsiteX58" fmla="*/ 3599543 w 4093028"/>
              <a:gd name="connsiteY58" fmla="*/ 609600 h 1074057"/>
              <a:gd name="connsiteX59" fmla="*/ 3686628 w 4093028"/>
              <a:gd name="connsiteY59" fmla="*/ 667657 h 1074057"/>
              <a:gd name="connsiteX60" fmla="*/ 3933371 w 4093028"/>
              <a:gd name="connsiteY60" fmla="*/ 711200 h 1074057"/>
              <a:gd name="connsiteX61" fmla="*/ 3976914 w 4093028"/>
              <a:gd name="connsiteY61" fmla="*/ 725714 h 1074057"/>
              <a:gd name="connsiteX62" fmla="*/ 4064000 w 4093028"/>
              <a:gd name="connsiteY62" fmla="*/ 740228 h 1074057"/>
              <a:gd name="connsiteX63" fmla="*/ 4093028 w 4093028"/>
              <a:gd name="connsiteY63" fmla="*/ 769257 h 107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093028" h="1074057">
                <a:moveTo>
                  <a:pt x="0" y="43542"/>
                </a:moveTo>
                <a:cubicBezTo>
                  <a:pt x="20515" y="146119"/>
                  <a:pt x="6713" y="92710"/>
                  <a:pt x="43543" y="203200"/>
                </a:cubicBezTo>
                <a:cubicBezTo>
                  <a:pt x="49059" y="219748"/>
                  <a:pt x="65486" y="230802"/>
                  <a:pt x="72571" y="246742"/>
                </a:cubicBezTo>
                <a:cubicBezTo>
                  <a:pt x="84998" y="274704"/>
                  <a:pt x="79963" y="312191"/>
                  <a:pt x="101600" y="333828"/>
                </a:cubicBezTo>
                <a:lnTo>
                  <a:pt x="188686" y="420914"/>
                </a:lnTo>
                <a:cubicBezTo>
                  <a:pt x="201021" y="433249"/>
                  <a:pt x="205379" y="452122"/>
                  <a:pt x="217714" y="464457"/>
                </a:cubicBezTo>
                <a:cubicBezTo>
                  <a:pt x="245849" y="492592"/>
                  <a:pt x="269388" y="496195"/>
                  <a:pt x="304800" y="508000"/>
                </a:cubicBezTo>
                <a:cubicBezTo>
                  <a:pt x="319314" y="522514"/>
                  <a:pt x="331264" y="540156"/>
                  <a:pt x="348343" y="551542"/>
                </a:cubicBezTo>
                <a:cubicBezTo>
                  <a:pt x="361073" y="560029"/>
                  <a:pt x="379939" y="556499"/>
                  <a:pt x="391886" y="566057"/>
                </a:cubicBezTo>
                <a:cubicBezTo>
                  <a:pt x="405507" y="576954"/>
                  <a:pt x="408579" y="597265"/>
                  <a:pt x="420914" y="609600"/>
                </a:cubicBezTo>
                <a:cubicBezTo>
                  <a:pt x="433249" y="621935"/>
                  <a:pt x="451419" y="627039"/>
                  <a:pt x="464457" y="638628"/>
                </a:cubicBezTo>
                <a:cubicBezTo>
                  <a:pt x="495140" y="665902"/>
                  <a:pt x="551543" y="725714"/>
                  <a:pt x="551543" y="725714"/>
                </a:cubicBezTo>
                <a:cubicBezTo>
                  <a:pt x="586087" y="829349"/>
                  <a:pt x="563597" y="787341"/>
                  <a:pt x="609600" y="856342"/>
                </a:cubicBezTo>
                <a:cubicBezTo>
                  <a:pt x="614438" y="870856"/>
                  <a:pt x="612037" y="890492"/>
                  <a:pt x="624114" y="899885"/>
                </a:cubicBezTo>
                <a:cubicBezTo>
                  <a:pt x="658272" y="926452"/>
                  <a:pt x="740228" y="957942"/>
                  <a:pt x="740228" y="957942"/>
                </a:cubicBezTo>
                <a:cubicBezTo>
                  <a:pt x="749904" y="972456"/>
                  <a:pt x="756129" y="989998"/>
                  <a:pt x="769257" y="1001485"/>
                </a:cubicBezTo>
                <a:cubicBezTo>
                  <a:pt x="865854" y="1086007"/>
                  <a:pt x="875136" y="1061251"/>
                  <a:pt x="1016000" y="1074057"/>
                </a:cubicBezTo>
                <a:cubicBezTo>
                  <a:pt x="1085122" y="970373"/>
                  <a:pt x="1065596" y="1020817"/>
                  <a:pt x="1088571" y="928914"/>
                </a:cubicBezTo>
                <a:cubicBezTo>
                  <a:pt x="1083733" y="899885"/>
                  <a:pt x="1088658" y="867380"/>
                  <a:pt x="1074057" y="841828"/>
                </a:cubicBezTo>
                <a:cubicBezTo>
                  <a:pt x="1066466" y="828544"/>
                  <a:pt x="1045813" y="827314"/>
                  <a:pt x="1030514" y="827314"/>
                </a:cubicBezTo>
                <a:cubicBezTo>
                  <a:pt x="981892" y="827314"/>
                  <a:pt x="933752" y="836990"/>
                  <a:pt x="885371" y="841828"/>
                </a:cubicBezTo>
                <a:cubicBezTo>
                  <a:pt x="817870" y="828328"/>
                  <a:pt x="768271" y="843553"/>
                  <a:pt x="827314" y="740228"/>
                </a:cubicBezTo>
                <a:cubicBezTo>
                  <a:pt x="834905" y="726944"/>
                  <a:pt x="855855" y="728714"/>
                  <a:pt x="870857" y="725714"/>
                </a:cubicBezTo>
                <a:cubicBezTo>
                  <a:pt x="928572" y="714171"/>
                  <a:pt x="1045028" y="696685"/>
                  <a:pt x="1045028" y="696685"/>
                </a:cubicBezTo>
                <a:cubicBezTo>
                  <a:pt x="1059542" y="682171"/>
                  <a:pt x="1078602" y="671085"/>
                  <a:pt x="1088571" y="653142"/>
                </a:cubicBezTo>
                <a:cubicBezTo>
                  <a:pt x="1103431" y="626394"/>
                  <a:pt x="1117600" y="566057"/>
                  <a:pt x="1117600" y="566057"/>
                </a:cubicBezTo>
                <a:cubicBezTo>
                  <a:pt x="1122438" y="454781"/>
                  <a:pt x="1115592" y="342377"/>
                  <a:pt x="1132114" y="232228"/>
                </a:cubicBezTo>
                <a:cubicBezTo>
                  <a:pt x="1134702" y="214977"/>
                  <a:pt x="1149976" y="262370"/>
                  <a:pt x="1161143" y="275771"/>
                </a:cubicBezTo>
                <a:cubicBezTo>
                  <a:pt x="1174284" y="291540"/>
                  <a:pt x="1191545" y="303545"/>
                  <a:pt x="1204686" y="319314"/>
                </a:cubicBezTo>
                <a:cubicBezTo>
                  <a:pt x="1215853" y="332715"/>
                  <a:pt x="1220093" y="351960"/>
                  <a:pt x="1233714" y="362857"/>
                </a:cubicBezTo>
                <a:cubicBezTo>
                  <a:pt x="1245661" y="372414"/>
                  <a:pt x="1262743" y="372533"/>
                  <a:pt x="1277257" y="377371"/>
                </a:cubicBezTo>
                <a:cubicBezTo>
                  <a:pt x="1291771" y="387047"/>
                  <a:pt x="1312999" y="390798"/>
                  <a:pt x="1320800" y="406400"/>
                </a:cubicBezTo>
                <a:cubicBezTo>
                  <a:pt x="1400943" y="566686"/>
                  <a:pt x="1166580" y="504031"/>
                  <a:pt x="1567543" y="478971"/>
                </a:cubicBezTo>
                <a:cubicBezTo>
                  <a:pt x="1582057" y="464457"/>
                  <a:pt x="1598484" y="451631"/>
                  <a:pt x="1611086" y="435428"/>
                </a:cubicBezTo>
                <a:cubicBezTo>
                  <a:pt x="1632505" y="407889"/>
                  <a:pt x="1669143" y="348342"/>
                  <a:pt x="1669143" y="348342"/>
                </a:cubicBezTo>
                <a:cubicBezTo>
                  <a:pt x="1673981" y="333828"/>
                  <a:pt x="1676227" y="318174"/>
                  <a:pt x="1683657" y="304800"/>
                </a:cubicBezTo>
                <a:cubicBezTo>
                  <a:pt x="1700600" y="274302"/>
                  <a:pt x="1722362" y="246743"/>
                  <a:pt x="1741714" y="217714"/>
                </a:cubicBezTo>
                <a:lnTo>
                  <a:pt x="1799771" y="130628"/>
                </a:lnTo>
                <a:cubicBezTo>
                  <a:pt x="1816744" y="105168"/>
                  <a:pt x="1819124" y="72571"/>
                  <a:pt x="1828800" y="43542"/>
                </a:cubicBezTo>
                <a:cubicBezTo>
                  <a:pt x="1833638" y="29028"/>
                  <a:pt x="1858659" y="35870"/>
                  <a:pt x="1872343" y="29028"/>
                </a:cubicBezTo>
                <a:cubicBezTo>
                  <a:pt x="1887945" y="21227"/>
                  <a:pt x="1901372" y="9676"/>
                  <a:pt x="1915886" y="0"/>
                </a:cubicBezTo>
                <a:cubicBezTo>
                  <a:pt x="2058044" y="7897"/>
                  <a:pt x="2132270" y="-333"/>
                  <a:pt x="2249714" y="29028"/>
                </a:cubicBezTo>
                <a:cubicBezTo>
                  <a:pt x="2264557" y="32739"/>
                  <a:pt x="2278743" y="38704"/>
                  <a:pt x="2293257" y="43542"/>
                </a:cubicBezTo>
                <a:cubicBezTo>
                  <a:pt x="2307771" y="53218"/>
                  <a:pt x="2321198" y="64770"/>
                  <a:pt x="2336800" y="72571"/>
                </a:cubicBezTo>
                <a:cubicBezTo>
                  <a:pt x="2350484" y="79413"/>
                  <a:pt x="2367613" y="78598"/>
                  <a:pt x="2380343" y="87085"/>
                </a:cubicBezTo>
                <a:cubicBezTo>
                  <a:pt x="2397422" y="98471"/>
                  <a:pt x="2406807" y="119242"/>
                  <a:pt x="2423886" y="130628"/>
                </a:cubicBezTo>
                <a:cubicBezTo>
                  <a:pt x="2436616" y="139114"/>
                  <a:pt x="2453366" y="139115"/>
                  <a:pt x="2467428" y="145142"/>
                </a:cubicBezTo>
                <a:cubicBezTo>
                  <a:pt x="2616927" y="209213"/>
                  <a:pt x="2414349" y="137124"/>
                  <a:pt x="2612571" y="203200"/>
                </a:cubicBezTo>
                <a:cubicBezTo>
                  <a:pt x="2629120" y="208716"/>
                  <a:pt x="2640174" y="225143"/>
                  <a:pt x="2656114" y="232228"/>
                </a:cubicBezTo>
                <a:cubicBezTo>
                  <a:pt x="2725120" y="262897"/>
                  <a:pt x="2757258" y="263600"/>
                  <a:pt x="2830286" y="275771"/>
                </a:cubicBezTo>
                <a:cubicBezTo>
                  <a:pt x="2989090" y="328706"/>
                  <a:pt x="2748546" y="244281"/>
                  <a:pt x="2917371" y="319314"/>
                </a:cubicBezTo>
                <a:cubicBezTo>
                  <a:pt x="2945333" y="331741"/>
                  <a:pt x="2975428" y="338666"/>
                  <a:pt x="3004457" y="348342"/>
                </a:cubicBezTo>
                <a:lnTo>
                  <a:pt x="3048000" y="362857"/>
                </a:lnTo>
                <a:cubicBezTo>
                  <a:pt x="3068526" y="369699"/>
                  <a:pt x="3085968" y="383849"/>
                  <a:pt x="3106057" y="391885"/>
                </a:cubicBezTo>
                <a:cubicBezTo>
                  <a:pt x="3134467" y="403249"/>
                  <a:pt x="3193143" y="420914"/>
                  <a:pt x="3193143" y="420914"/>
                </a:cubicBezTo>
                <a:cubicBezTo>
                  <a:pt x="3212495" y="440266"/>
                  <a:pt x="3226721" y="466732"/>
                  <a:pt x="3251200" y="478971"/>
                </a:cubicBezTo>
                <a:cubicBezTo>
                  <a:pt x="3305937" y="506339"/>
                  <a:pt x="3425371" y="537028"/>
                  <a:pt x="3425371" y="537028"/>
                </a:cubicBezTo>
                <a:cubicBezTo>
                  <a:pt x="3494375" y="583031"/>
                  <a:pt x="3452363" y="560539"/>
                  <a:pt x="3556000" y="595085"/>
                </a:cubicBezTo>
                <a:cubicBezTo>
                  <a:pt x="3570514" y="599923"/>
                  <a:pt x="3586813" y="601113"/>
                  <a:pt x="3599543" y="609600"/>
                </a:cubicBezTo>
                <a:cubicBezTo>
                  <a:pt x="3628571" y="628952"/>
                  <a:pt x="3653530" y="656625"/>
                  <a:pt x="3686628" y="667657"/>
                </a:cubicBezTo>
                <a:cubicBezTo>
                  <a:pt x="3824410" y="713583"/>
                  <a:pt x="3743241" y="693915"/>
                  <a:pt x="3933371" y="711200"/>
                </a:cubicBezTo>
                <a:cubicBezTo>
                  <a:pt x="3947885" y="716038"/>
                  <a:pt x="3961979" y="722395"/>
                  <a:pt x="3976914" y="725714"/>
                </a:cubicBezTo>
                <a:cubicBezTo>
                  <a:pt x="4005642" y="732098"/>
                  <a:pt x="4036445" y="729895"/>
                  <a:pt x="4064000" y="740228"/>
                </a:cubicBezTo>
                <a:cubicBezTo>
                  <a:pt x="4076813" y="745033"/>
                  <a:pt x="4083352" y="759581"/>
                  <a:pt x="4093028" y="769257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 rot="850531">
            <a:off x="3393816" y="4772414"/>
            <a:ext cx="118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Коми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544859">
            <a:off x="949556" y="4903136"/>
            <a:ext cx="2139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Вологодская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обл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21065886">
            <a:off x="2227135" y="3975443"/>
            <a:ext cx="2224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Архангельская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обл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 rot="20175592">
            <a:off x="1576938" y="3157130"/>
            <a:ext cx="110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Карелия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88211" y="3528558"/>
            <a:ext cx="195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Северодвинск</a:t>
            </a:r>
            <a:endParaRPr lang="ru-RU" dirty="0"/>
          </a:p>
        </p:txBody>
      </p:sp>
      <p:sp>
        <p:nvSpPr>
          <p:cNvPr id="43" name="Овал 42"/>
          <p:cNvSpPr/>
          <p:nvPr/>
        </p:nvSpPr>
        <p:spPr>
          <a:xfrm>
            <a:off x="2851997" y="3955432"/>
            <a:ext cx="240165" cy="228385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1265883" y="4575176"/>
            <a:ext cx="251496" cy="244850"/>
          </a:xfrm>
          <a:prstGeom prst="ellipse">
            <a:avLst/>
          </a:prstGeom>
          <a:solidFill>
            <a:schemeClr val="accent2"/>
          </a:solidFill>
          <a:ln w="31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1630266" y="4712527"/>
            <a:ext cx="124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Вологда</a:t>
            </a:r>
            <a:endParaRPr lang="ru-RU" u="sng" dirty="0"/>
          </a:p>
        </p:txBody>
      </p:sp>
      <p:sp>
        <p:nvSpPr>
          <p:cNvPr id="46" name="Овал 45"/>
          <p:cNvSpPr/>
          <p:nvPr/>
        </p:nvSpPr>
        <p:spPr>
          <a:xfrm flipV="1">
            <a:off x="2626303" y="2554628"/>
            <a:ext cx="277910" cy="249393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1397717" y="376210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Петрозаводск</a:t>
            </a:r>
            <a:endParaRPr lang="ru-RU" u="sng" dirty="0"/>
          </a:p>
        </p:txBody>
      </p:sp>
      <p:sp>
        <p:nvSpPr>
          <p:cNvPr id="53" name="TextBox 52"/>
          <p:cNvSpPr txBox="1"/>
          <p:nvPr/>
        </p:nvSpPr>
        <p:spPr>
          <a:xfrm rot="19826350">
            <a:off x="1655947" y="2159366"/>
            <a:ext cx="151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Финляндия</a:t>
            </a:r>
            <a:endParaRPr lang="ru-RU" dirty="0"/>
          </a:p>
        </p:txBody>
      </p:sp>
      <p:sp>
        <p:nvSpPr>
          <p:cNvPr id="54" name="Овал 53"/>
          <p:cNvSpPr/>
          <p:nvPr/>
        </p:nvSpPr>
        <p:spPr>
          <a:xfrm>
            <a:off x="1769213" y="3571688"/>
            <a:ext cx="240165" cy="228385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1889296" y="3429000"/>
            <a:ext cx="147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Кондопога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2447710" y="2973300"/>
            <a:ext cx="140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Надвоицы</a:t>
            </a:r>
            <a:endParaRPr lang="ru-RU" dirty="0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597" y="2367583"/>
            <a:ext cx="216024" cy="282385"/>
          </a:xfrm>
          <a:prstGeom prst="rect">
            <a:avLst/>
          </a:prstGeom>
        </p:spPr>
      </p:pic>
      <p:sp>
        <p:nvSpPr>
          <p:cNvPr id="59" name="Овал 58"/>
          <p:cNvSpPr/>
          <p:nvPr/>
        </p:nvSpPr>
        <p:spPr>
          <a:xfrm flipV="1">
            <a:off x="2316044" y="2878631"/>
            <a:ext cx="310259" cy="279331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2821482" y="2603968"/>
            <a:ext cx="1476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Кандалакша</a:t>
            </a:r>
            <a:endParaRPr lang="ru-RU" dirty="0"/>
          </a:p>
        </p:txBody>
      </p:sp>
      <p:sp>
        <p:nvSpPr>
          <p:cNvPr id="61" name="Овал 60"/>
          <p:cNvSpPr/>
          <p:nvPr/>
        </p:nvSpPr>
        <p:spPr>
          <a:xfrm>
            <a:off x="3069295" y="2250450"/>
            <a:ext cx="275188" cy="269541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1517379" y="3677648"/>
            <a:ext cx="251496" cy="24485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2652716" y="3686978"/>
            <a:ext cx="251496" cy="24485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 rot="3425852">
            <a:off x="2227155" y="2970036"/>
            <a:ext cx="2403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Мурманская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обл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27" y="3723986"/>
            <a:ext cx="216024" cy="28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7186" y="0"/>
            <a:ext cx="7934672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Тест по теме «Европейский Север»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57806"/>
            <a:ext cx="8601034" cy="1015663"/>
          </a:xfrm>
          <a:prstGeom prst="rect">
            <a:avLst/>
          </a:prstGeom>
          <a:solidFill>
            <a:srgbClr val="FFF3FB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1.В состав Европейского Севера  не входит:</a:t>
            </a:r>
          </a:p>
          <a:p>
            <a:r>
              <a:rPr lang="ru-RU" sz="2000" dirty="0" smtClean="0"/>
              <a:t>А)Карелия                                                      В)Коми</a:t>
            </a:r>
          </a:p>
          <a:p>
            <a:r>
              <a:rPr lang="ru-RU" sz="2000" dirty="0" smtClean="0"/>
              <a:t>Б)Вологодская область                               Г)Республика Саха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1673469"/>
            <a:ext cx="860103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2.Европейский Север граничит с…</a:t>
            </a:r>
          </a:p>
          <a:p>
            <a:r>
              <a:rPr lang="ru-RU" sz="2000" dirty="0" smtClean="0"/>
              <a:t>А)Финляндией                                             В)Швецией                                   </a:t>
            </a:r>
          </a:p>
          <a:p>
            <a:r>
              <a:rPr lang="ru-RU" sz="2000" dirty="0" smtClean="0"/>
              <a:t>Б)Норвегией                                                 Г)Швейцарией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2689132"/>
            <a:ext cx="8601034" cy="1015663"/>
          </a:xfrm>
          <a:prstGeom prst="rect">
            <a:avLst/>
          </a:prstGeom>
          <a:solidFill>
            <a:srgbClr val="FFF3FB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3.В Северодвинске размещено производство</a:t>
            </a:r>
          </a:p>
          <a:p>
            <a:r>
              <a:rPr lang="ru-RU" sz="2000" dirty="0" smtClean="0"/>
              <a:t>А)Ледоколов                                                 В)Нефтеналивных танкеров</a:t>
            </a:r>
          </a:p>
          <a:p>
            <a:r>
              <a:rPr lang="ru-RU" sz="2000" dirty="0" smtClean="0"/>
              <a:t>Б)Подводных лодок                                    Г)Морских паромов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3704795"/>
            <a:ext cx="860103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4.Где производится выплавка алюминия?</a:t>
            </a:r>
          </a:p>
          <a:p>
            <a:r>
              <a:rPr lang="ru-RU" sz="2000" dirty="0" smtClean="0"/>
              <a:t>А)Мурманске                                                В)Котласе                                                  </a:t>
            </a:r>
          </a:p>
          <a:p>
            <a:r>
              <a:rPr lang="ru-RU" sz="2000" dirty="0" smtClean="0"/>
              <a:t>Б)Надвоицах                                                 Г)Ухте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4720458"/>
            <a:ext cx="8601034" cy="1323439"/>
          </a:xfrm>
          <a:prstGeom prst="rect">
            <a:avLst/>
          </a:prstGeom>
          <a:solidFill>
            <a:srgbClr val="FFF3FB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5.Какие из перечисленных народов компактно проживают на Европейском Севере?</a:t>
            </a:r>
          </a:p>
          <a:p>
            <a:r>
              <a:rPr lang="ru-RU" sz="2000" dirty="0" smtClean="0"/>
              <a:t>А)Удмурты и чуваши                                   В)Хакасы и </a:t>
            </a:r>
            <a:r>
              <a:rPr lang="ru-RU" sz="2000" dirty="0" err="1" smtClean="0"/>
              <a:t>адыги</a:t>
            </a:r>
            <a:endParaRPr lang="ru-RU" sz="2000" dirty="0" smtClean="0"/>
          </a:p>
          <a:p>
            <a:r>
              <a:rPr lang="ru-RU" sz="2000" dirty="0" smtClean="0"/>
              <a:t>Б)Ханты и эвенки                                         Г)Карелы и ненцы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851920" y="6316146"/>
            <a:ext cx="144016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Проверка</a:t>
            </a:r>
            <a:endParaRPr lang="ru-RU" sz="20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3851920" y="6286499"/>
            <a:ext cx="1440160" cy="42862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4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38111" y="0"/>
            <a:ext cx="4667945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Правильные ответы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657806"/>
            <a:ext cx="8601034" cy="1015663"/>
          </a:xfrm>
          <a:prstGeom prst="rect">
            <a:avLst/>
          </a:prstGeom>
          <a:solidFill>
            <a:srgbClr val="FFF3FB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1.В состав Европейского Севера  не входит:</a:t>
            </a:r>
          </a:p>
          <a:p>
            <a:r>
              <a:rPr lang="ru-RU" sz="2000" dirty="0" smtClean="0"/>
              <a:t>А)Карелия                                                      В)Коми</a:t>
            </a:r>
          </a:p>
          <a:p>
            <a:r>
              <a:rPr lang="ru-RU" sz="2000" dirty="0" smtClean="0"/>
              <a:t>Б)Вологодская область                               </a:t>
            </a:r>
            <a:r>
              <a:rPr lang="ru-RU" sz="2000" dirty="0" smtClean="0">
                <a:solidFill>
                  <a:srgbClr val="C00000"/>
                </a:solidFill>
              </a:rPr>
              <a:t>Г)Республика Саха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673469"/>
            <a:ext cx="860103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2.Европейский Север граничит с…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А)Финляндией </a:t>
            </a:r>
            <a:r>
              <a:rPr lang="ru-RU" sz="2000" dirty="0" smtClean="0"/>
              <a:t>                                            В)Швецией                                   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Б)Норвегией </a:t>
            </a:r>
            <a:r>
              <a:rPr lang="ru-RU" sz="2000" dirty="0" smtClean="0"/>
              <a:t>                                                Г)Швейцарией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2689132"/>
            <a:ext cx="8601034" cy="1015663"/>
          </a:xfrm>
          <a:prstGeom prst="rect">
            <a:avLst/>
          </a:prstGeom>
          <a:solidFill>
            <a:srgbClr val="FFF3FB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3.В Северодвинске размещено производство</a:t>
            </a:r>
          </a:p>
          <a:p>
            <a:r>
              <a:rPr lang="ru-RU" sz="2000" dirty="0" smtClean="0"/>
              <a:t>А)Ледоколов                                                 В)Нефтеналивных танкеров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Б)Подводных лодок                                    </a:t>
            </a:r>
            <a:r>
              <a:rPr lang="ru-RU" sz="2000" dirty="0" smtClean="0"/>
              <a:t>Г)Морских паромов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3704795"/>
            <a:ext cx="860103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4.Где производится выплавка алюминия?</a:t>
            </a:r>
          </a:p>
          <a:p>
            <a:r>
              <a:rPr lang="ru-RU" sz="2000" dirty="0" smtClean="0"/>
              <a:t>А)Мурманске                                                В)Котласе                                                  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Б)Надвоицах  </a:t>
            </a:r>
            <a:r>
              <a:rPr lang="ru-RU" sz="2000" dirty="0" smtClean="0"/>
              <a:t>                                               Г)Ухте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4720458"/>
            <a:ext cx="8601034" cy="1323439"/>
          </a:xfrm>
          <a:prstGeom prst="rect">
            <a:avLst/>
          </a:prstGeom>
          <a:solidFill>
            <a:srgbClr val="FFF3FB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5.Какие из перечисленных народов компактно проживают на Европейском Севере?</a:t>
            </a:r>
          </a:p>
          <a:p>
            <a:r>
              <a:rPr lang="ru-RU" sz="2000" dirty="0" smtClean="0"/>
              <a:t>А)Удмурты и чуваши                                   В)Хакасы и </a:t>
            </a:r>
            <a:r>
              <a:rPr lang="ru-RU" sz="2000" dirty="0" err="1" smtClean="0"/>
              <a:t>адыги</a:t>
            </a:r>
            <a:endParaRPr lang="ru-RU" sz="2000" dirty="0" smtClean="0"/>
          </a:p>
          <a:p>
            <a:r>
              <a:rPr lang="ru-RU" sz="2000" dirty="0" smtClean="0"/>
              <a:t>Б)Ханты и эвенки                                         </a:t>
            </a:r>
            <a:r>
              <a:rPr lang="ru-RU" sz="2000" dirty="0" smtClean="0">
                <a:solidFill>
                  <a:srgbClr val="C00000"/>
                </a:solidFill>
              </a:rPr>
              <a:t>Г)Карелы и ненцы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73055" y="0"/>
            <a:ext cx="2198038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Задания: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188162"/>
              </p:ext>
            </p:extLst>
          </p:nvPr>
        </p:nvGraphicFramePr>
        <p:xfrm>
          <a:off x="411980" y="548681"/>
          <a:ext cx="8286808" cy="53763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31628"/>
                <a:gridCol w="6192688"/>
                <a:gridCol w="720080"/>
                <a:gridCol w="742412"/>
              </a:tblGrid>
              <a:tr h="488984">
                <a:tc gridSpan="2"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Задание1.  </a:t>
                      </a:r>
                      <a:r>
                        <a:rPr lang="ru-RU" sz="2000" dirty="0" smtClean="0"/>
                        <a:t>Выберите верные утверждения:</a:t>
                      </a:r>
                      <a:endParaRPr lang="ru-RU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Да</a:t>
                      </a:r>
                      <a:endParaRPr lang="ru-RU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Нет </a:t>
                      </a:r>
                      <a:endParaRPr lang="ru-RU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Европейский</a:t>
                      </a:r>
                      <a:r>
                        <a:rPr lang="ru-RU" sz="2000" baseline="0" dirty="0" smtClean="0"/>
                        <a:t> Север граничит с Финляндией и Норвегией.</a:t>
                      </a:r>
                      <a:endParaRPr lang="ru-RU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Для</a:t>
                      </a:r>
                      <a:r>
                        <a:rPr lang="ru-RU" sz="2000" baseline="0" dirty="0" smtClean="0"/>
                        <a:t> Европейского Севера характерен отток населения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Приморское положение района создает хорошие экономические перспективы.</a:t>
                      </a:r>
                      <a:endParaRPr lang="ru-RU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Природные условия на большей территории</a:t>
                      </a:r>
                      <a:r>
                        <a:rPr lang="ru-RU" sz="2000" baseline="0" dirty="0" smtClean="0"/>
                        <a:t> Европейского Севера суровые</a:t>
                      </a:r>
                      <a:endParaRPr lang="ru-RU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На территории Европейского Севера расположен космодром  Плесецк</a:t>
                      </a:r>
                      <a:endParaRPr lang="ru-RU" sz="20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Район не достаточно обеспечен минеральными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dirty="0" smtClean="0"/>
                        <a:t> ресурсами.</a:t>
                      </a:r>
                      <a:endParaRPr lang="ru-RU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aseline="0" dirty="0" smtClean="0"/>
                        <a:t>Главные отрасли специализации-цветная </a:t>
                      </a:r>
                      <a:r>
                        <a:rPr lang="ru-RU" sz="2000" dirty="0" smtClean="0"/>
                        <a:t>металлургия, электроэнергетика</a:t>
                      </a:r>
                      <a:r>
                        <a:rPr lang="ru-RU" sz="2000" baseline="0" dirty="0" smtClean="0"/>
                        <a:t> и легкая промышленность.</a:t>
                      </a:r>
                      <a:endParaRPr lang="ru-RU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3779912" y="6143623"/>
            <a:ext cx="411747" cy="399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366200" y="6143625"/>
            <a:ext cx="411747" cy="399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Овал 8"/>
          <p:cNvSpPr/>
          <p:nvPr/>
        </p:nvSpPr>
        <p:spPr>
          <a:xfrm>
            <a:off x="7380312" y="1196752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151043" y="1196752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395837" y="1916832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137061" y="1933505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395837" y="2564904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 rot="511332">
            <a:off x="8151043" y="2564904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382774" y="3284984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180671" y="3284984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395837" y="3933056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8151043" y="3933056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380312" y="4653136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8185050" y="4653136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362693" y="5373216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151043" y="5373216"/>
            <a:ext cx="432048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Click r:id="rId5" action="ppaction://hlinksldjump"/>
          </p:cNvPr>
          <p:cNvSpPr/>
          <p:nvPr/>
        </p:nvSpPr>
        <p:spPr>
          <a:xfrm>
            <a:off x="3779912" y="6143625"/>
            <a:ext cx="411747" cy="3991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hlinkClick r:id="rId6" action="ppaction://hlinksldjump"/>
          </p:cNvPr>
          <p:cNvSpPr/>
          <p:nvPr/>
        </p:nvSpPr>
        <p:spPr>
          <a:xfrm>
            <a:off x="4366200" y="6143623"/>
            <a:ext cx="411747" cy="3991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2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19" grpId="0" animBg="1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4132" y="188640"/>
            <a:ext cx="7704082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2 </a:t>
            </a:r>
            <a:r>
              <a:rPr lang="ru-RU" sz="2000" dirty="0" smtClean="0">
                <a:solidFill>
                  <a:schemeClr val="tx1"/>
                </a:solidFill>
              </a:rPr>
              <a:t>Используя карты атласа и текст учебника, определите специализацию центров района и заполните таблицу.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3131840" y="6301240"/>
            <a:ext cx="411747" cy="399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1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4411169" y="6301239"/>
            <a:ext cx="411747" cy="399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3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657105"/>
              </p:ext>
            </p:extLst>
          </p:nvPr>
        </p:nvGraphicFramePr>
        <p:xfrm>
          <a:off x="1187623" y="1052736"/>
          <a:ext cx="6840761" cy="289711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89931"/>
                <a:gridCol w="5050830"/>
              </a:tblGrid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Мурманск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EBF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EBF8"/>
                    </a:solidFill>
                  </a:tcPr>
                </a:tc>
              </a:tr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Архангельск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Череповец</a:t>
                      </a:r>
                      <a:endParaRPr lang="ru-RU" sz="2000" dirty="0"/>
                    </a:p>
                  </a:txBody>
                  <a:tcPr>
                    <a:solidFill>
                      <a:srgbClr val="FFEBF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EBF8"/>
                    </a:solidFill>
                  </a:tcPr>
                </a:tc>
              </a:tr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Кандалакша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Воркута</a:t>
                      </a:r>
                      <a:endParaRPr lang="ru-RU" sz="2000" dirty="0"/>
                    </a:p>
                  </a:txBody>
                  <a:tcPr>
                    <a:solidFill>
                      <a:srgbClr val="FFEBF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EBF8"/>
                    </a:solidFill>
                  </a:tcPr>
                </a:tc>
              </a:tr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Никель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Плесецк</a:t>
                      </a:r>
                      <a:endParaRPr lang="ru-RU" sz="2000" dirty="0"/>
                    </a:p>
                  </a:txBody>
                  <a:tcPr>
                    <a:solidFill>
                      <a:srgbClr val="FFEBF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EBF8"/>
                    </a:solidFill>
                  </a:tcPr>
                </a:tc>
              </a:tr>
            </a:tbl>
          </a:graphicData>
        </a:graphic>
      </p:graphicFrame>
      <p:sp>
        <p:nvSpPr>
          <p:cNvPr id="9" name="Стрелка вправо 8"/>
          <p:cNvSpPr/>
          <p:nvPr/>
        </p:nvSpPr>
        <p:spPr>
          <a:xfrm>
            <a:off x="2843808" y="1196752"/>
            <a:ext cx="360040" cy="21602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837430" y="1565176"/>
            <a:ext cx="360040" cy="21602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837430" y="1988840"/>
            <a:ext cx="360040" cy="21602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2860623" y="2357264"/>
            <a:ext cx="360040" cy="21602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2829757" y="2852936"/>
            <a:ext cx="360040" cy="21602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2857377" y="3212976"/>
            <a:ext cx="360040" cy="21602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2829757" y="3645024"/>
            <a:ext cx="360040" cy="21602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4139119"/>
            <a:ext cx="3422754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Черная металлургия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58" y="4697431"/>
            <a:ext cx="3397804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Алюминиевое производство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7158" y="5231794"/>
            <a:ext cx="3422754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Производство никеля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03454" y="4139119"/>
            <a:ext cx="3422754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Добыча каменного угля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03319" y="4666729"/>
            <a:ext cx="3422754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Космодром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29800" y="5231794"/>
            <a:ext cx="3422754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Рыбная промышленность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60623" y="5767935"/>
            <a:ext cx="3422754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Лесная промышленность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hlinkClick r:id="rId5" action="ppaction://hlinksldjump"/>
          </p:cNvPr>
          <p:cNvSpPr/>
          <p:nvPr/>
        </p:nvSpPr>
        <p:spPr>
          <a:xfrm>
            <a:off x="3131840" y="6301239"/>
            <a:ext cx="411747" cy="4138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hlinkClick r:id="rId6" action="ppaction://hlinksldjump"/>
          </p:cNvPr>
          <p:cNvSpPr/>
          <p:nvPr/>
        </p:nvSpPr>
        <p:spPr>
          <a:xfrm>
            <a:off x="4411169" y="6286499"/>
            <a:ext cx="411747" cy="4138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46821E-7 L 0.36041 -0.33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16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87283E-6 L -0.1915 -0.169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8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98844E-6 L 0.3368 -0.304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15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98844E-6 L -0.22569 -0.60879 " pathEditMode="relative" rAng="0" ptsTypes="AA">
                                      <p:cBhvr>
                                        <p:cTn id="21" dur="7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5" y="-30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06358E-6 L 0.35399 -0.352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1" y="-17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2948E-6 L 0.06475 -0.627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-31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1017 L -0.1915 -0.2083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109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4302" y="188640"/>
            <a:ext cx="8495396" cy="720080"/>
          </a:xfrm>
          <a:prstGeom prst="rect">
            <a:avLst/>
          </a:prstGeom>
          <a:solidFill>
            <a:srgbClr val="E3EBF5"/>
          </a:solidFill>
          <a:ln w="95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3 </a:t>
            </a:r>
            <a:r>
              <a:rPr lang="ru-RU" sz="2000" dirty="0" smtClean="0">
                <a:solidFill>
                  <a:schemeClr val="tx1"/>
                </a:solidFill>
              </a:rPr>
              <a:t>По  данным таблицы построить столбчатую диаграмму «Отраслевая  структура промышленности Европейского Севера» 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6659" y="3066107"/>
            <a:ext cx="1440160" cy="357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Образец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191659" y="6315982"/>
            <a:ext cx="411747" cy="399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4769241" y="6315983"/>
            <a:ext cx="411747" cy="3991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Прямоугольник 8">
            <a:hlinkClick r:id="rId5" action="ppaction://hlinksldjump"/>
          </p:cNvPr>
          <p:cNvSpPr/>
          <p:nvPr/>
        </p:nvSpPr>
        <p:spPr>
          <a:xfrm>
            <a:off x="4191659" y="6315982"/>
            <a:ext cx="380341" cy="3991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4769241" y="6286499"/>
            <a:ext cx="411747" cy="42862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069418"/>
              </p:ext>
            </p:extLst>
          </p:nvPr>
        </p:nvGraphicFramePr>
        <p:xfrm>
          <a:off x="1654351" y="1203396"/>
          <a:ext cx="5835298" cy="4920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7649"/>
                <a:gridCol w="2917649"/>
              </a:tblGrid>
              <a:tr h="83836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Отрасль промышленности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Доля в промышленной продукции,%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80645">
                <a:tc>
                  <a:txBody>
                    <a:bodyPr/>
                    <a:lstStyle/>
                    <a:p>
                      <a:r>
                        <a:rPr lang="ru-RU" dirty="0" smtClean="0"/>
                        <a:t>Электроэнергетика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3,1</a:t>
                      </a:r>
                      <a:endParaRPr lang="ru-RU" dirty="0"/>
                    </a:p>
                  </a:txBody>
                  <a:tcPr/>
                </a:tc>
              </a:tr>
              <a:tr h="380645">
                <a:tc>
                  <a:txBody>
                    <a:bodyPr/>
                    <a:lstStyle/>
                    <a:p>
                      <a:r>
                        <a:rPr lang="ru-RU" dirty="0" smtClean="0"/>
                        <a:t>Топливная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  <a:tr h="550174">
                <a:tc>
                  <a:txBody>
                    <a:bodyPr/>
                    <a:lstStyle/>
                    <a:p>
                      <a:r>
                        <a:rPr lang="ru-RU" dirty="0" smtClean="0"/>
                        <a:t>Машиностроение и металлообработка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13,3</a:t>
                      </a:r>
                      <a:endParaRPr lang="ru-RU" dirty="0"/>
                    </a:p>
                  </a:txBody>
                  <a:tcPr/>
                </a:tc>
              </a:tr>
              <a:tr h="380645">
                <a:tc>
                  <a:txBody>
                    <a:bodyPr/>
                    <a:lstStyle/>
                    <a:p>
                      <a:r>
                        <a:rPr lang="ru-RU" dirty="0" smtClean="0"/>
                        <a:t>Лесная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23,8</a:t>
                      </a:r>
                      <a:endParaRPr lang="ru-RU" dirty="0"/>
                    </a:p>
                  </a:txBody>
                  <a:tcPr/>
                </a:tc>
              </a:tr>
              <a:tr h="380645">
                <a:tc>
                  <a:txBody>
                    <a:bodyPr/>
                    <a:lstStyle/>
                    <a:p>
                      <a:r>
                        <a:rPr lang="ru-RU" dirty="0" smtClean="0"/>
                        <a:t>Черная металлургия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13,1</a:t>
                      </a:r>
                      <a:endParaRPr lang="ru-RU" dirty="0"/>
                    </a:p>
                  </a:txBody>
                  <a:tcPr/>
                </a:tc>
              </a:tr>
              <a:tr h="380645">
                <a:tc>
                  <a:txBody>
                    <a:bodyPr/>
                    <a:lstStyle/>
                    <a:p>
                      <a:r>
                        <a:rPr lang="ru-RU" dirty="0" smtClean="0"/>
                        <a:t>Цветная металлургия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5,2</a:t>
                      </a:r>
                      <a:endParaRPr lang="ru-RU" dirty="0"/>
                    </a:p>
                  </a:txBody>
                  <a:tcPr/>
                </a:tc>
              </a:tr>
              <a:tr h="380645">
                <a:tc>
                  <a:txBody>
                    <a:bodyPr/>
                    <a:lstStyle/>
                    <a:p>
                      <a:r>
                        <a:rPr lang="ru-RU" dirty="0" smtClean="0"/>
                        <a:t>Химическая и нефтехимическая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3,5</a:t>
                      </a:r>
                      <a:endParaRPr lang="ru-RU" dirty="0"/>
                    </a:p>
                  </a:txBody>
                  <a:tcPr/>
                </a:tc>
              </a:tr>
              <a:tr h="380645">
                <a:tc>
                  <a:txBody>
                    <a:bodyPr/>
                    <a:lstStyle/>
                    <a:p>
                      <a:r>
                        <a:rPr lang="ru-RU" dirty="0" smtClean="0"/>
                        <a:t>Пищевая промышленность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19,1</a:t>
                      </a:r>
                      <a:endParaRPr lang="ru-RU" dirty="0"/>
                    </a:p>
                  </a:txBody>
                  <a:tcPr/>
                </a:tc>
              </a:tr>
              <a:tr h="380645">
                <a:tc>
                  <a:txBody>
                    <a:bodyPr/>
                    <a:lstStyle/>
                    <a:p>
                      <a:r>
                        <a:rPr lang="ru-RU" dirty="0" smtClean="0"/>
                        <a:t>Прочие</a:t>
                      </a:r>
                      <a:r>
                        <a:rPr lang="ru-RU" baseline="0" dirty="0" smtClean="0"/>
                        <a:t> отрасли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13,9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972454392"/>
              </p:ext>
            </p:extLst>
          </p:nvPr>
        </p:nvGraphicFramePr>
        <p:xfrm>
          <a:off x="1524000" y="1124744"/>
          <a:ext cx="6096000" cy="5018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2949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72598" y="12454"/>
            <a:ext cx="4398960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Вопросы ЕГЭ и ГИА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2518" y="6328455"/>
            <a:ext cx="1440160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Проверка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175522" y="6324511"/>
            <a:ext cx="3564830" cy="40011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А1-4,А2-2, А3-1,А4-1,А5-2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57806"/>
            <a:ext cx="534833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А1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1673469"/>
            <a:ext cx="534833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А2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2689132"/>
            <a:ext cx="534833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А3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3941518"/>
            <a:ext cx="534833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А4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1" y="5280346"/>
            <a:ext cx="534833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А5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14345" y="657806"/>
            <a:ext cx="8322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Наименьшую плотность населения среди регионов России имеет</a:t>
            </a:r>
          </a:p>
          <a:p>
            <a:r>
              <a:rPr lang="ru-RU" sz="2000" dirty="0" smtClean="0"/>
              <a:t>1.Северный Кавказ                                      3.Поволжский район</a:t>
            </a:r>
          </a:p>
          <a:p>
            <a:r>
              <a:rPr lang="ru-RU" sz="2000" dirty="0" smtClean="0"/>
              <a:t>2.Центральный район                                4.Северный район                                      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14345" y="1673469"/>
            <a:ext cx="8322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устье реки Северная Двина  расположен город-порт</a:t>
            </a:r>
          </a:p>
          <a:p>
            <a:r>
              <a:rPr lang="ru-RU" sz="2000" dirty="0" smtClean="0"/>
              <a:t>1.Калининград                                              3.Мурманск</a:t>
            </a:r>
          </a:p>
          <a:p>
            <a:r>
              <a:rPr lang="ru-RU" sz="2000" dirty="0" smtClean="0"/>
              <a:t>2.Архангельск                                                4.Рига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14345" y="2689132"/>
            <a:ext cx="8322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Какой из городов России расположен за пределами основной полосы расселения населения?</a:t>
            </a:r>
          </a:p>
          <a:p>
            <a:r>
              <a:rPr lang="ru-RU" sz="2000" dirty="0" smtClean="0"/>
              <a:t>1.Архангельск                                                3.Владивосток</a:t>
            </a:r>
          </a:p>
          <a:p>
            <a:r>
              <a:rPr lang="ru-RU" sz="2000" dirty="0" smtClean="0"/>
              <a:t>2.Краснодар                                                   4.Красноярск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54708" y="3956907"/>
            <a:ext cx="8281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каком регионе России лесная промышленность является отраслью специализации?</a:t>
            </a:r>
          </a:p>
          <a:p>
            <a:r>
              <a:rPr lang="ru-RU" sz="2000" dirty="0" smtClean="0"/>
              <a:t>1.Европейский Север                                  3.Поволжье</a:t>
            </a:r>
          </a:p>
          <a:p>
            <a:r>
              <a:rPr lang="ru-RU" sz="2000" dirty="0" smtClean="0"/>
              <a:t>2.Европейский Юг                                        4.Центральная Россия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34526" y="5280346"/>
            <a:ext cx="8322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Северном экономическом Районе действует единственная в России</a:t>
            </a:r>
          </a:p>
          <a:p>
            <a:r>
              <a:rPr lang="ru-RU" sz="2000" dirty="0" smtClean="0"/>
              <a:t>1.Ветряная электростанция           3.Гидроаккумулирующая электростанция</a:t>
            </a:r>
          </a:p>
          <a:p>
            <a:r>
              <a:rPr lang="ru-RU" sz="2000" dirty="0" smtClean="0"/>
              <a:t>2.Приливная электростанция        4.Геотермальная станция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219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14345" y="44645"/>
            <a:ext cx="8322151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/>
              <a:t>Установите соответствие между производством и центром его размещения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Производство                                                Центр размещения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А)тракторостроение                                    1)</a:t>
            </a:r>
            <a:r>
              <a:rPr lang="ru-RU" sz="2000" dirty="0"/>
              <a:t>М</a:t>
            </a:r>
            <a:r>
              <a:rPr lang="ru-RU" sz="2000" dirty="0" smtClean="0"/>
              <a:t>ончегорск</a:t>
            </a:r>
            <a:endParaRPr lang="ru-RU" sz="2000" dirty="0"/>
          </a:p>
          <a:p>
            <a:pPr>
              <a:lnSpc>
                <a:spcPts val="2000"/>
              </a:lnSpc>
            </a:pPr>
            <a:r>
              <a:rPr lang="ru-RU" sz="2000" dirty="0" smtClean="0"/>
              <a:t>Б)производство алюминия                        2)Архангельск        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В)производство меди и никеля                3)Петрозаводск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             4)Кандалакша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427984" y="1935932"/>
            <a:ext cx="1736993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А-3,Б-4,В-1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477424" y="1929100"/>
            <a:ext cx="1313746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Проверка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07874" y="2392319"/>
            <a:ext cx="830920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/>
              <a:t>Определите регион России по его краткому описанию.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Территория этой республики граничит с одним из европейских государств. Большую часть поступлений в бюджет республики приносят добыча железных руд, лесная, деревообрабатывающая, целлюлозно-бумажная промышленность. Цветная металлургия развита на привозном сырье. На территории республики расположен уникальный историко-архитектурный музей заповедник «Кижи».</a:t>
            </a:r>
          </a:p>
          <a:p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77424" y="4255338"/>
            <a:ext cx="1313746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Проверка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427983" y="4254845"/>
            <a:ext cx="1736993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Карелия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35703" y="4685324"/>
            <a:ext cx="83587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/>
              <a:t>Установите соответствие между городом и его основной функцией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1.Плисецк                                               А)Незамерзающий порт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2.Череповец                                          Б)Космодром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3.Мурманск                                           В)Алюминиевая промышленность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4.Надвоицы                                           Г)Центр лесной промышленности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5.Архангельск                                        Д)Центр черной металлургии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427983" y="6328455"/>
            <a:ext cx="2448273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1-Б,2-Д,3-А,4-В,5-Г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452619" y="6298934"/>
            <a:ext cx="1313746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Проверка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42881" y="2392319"/>
            <a:ext cx="534833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</a:t>
            </a:r>
            <a:r>
              <a:rPr lang="ru-RU" sz="2000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584" y="4700709"/>
            <a:ext cx="534833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В3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53627" y="44645"/>
            <a:ext cx="534833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В1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7431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0551" y="4221088"/>
            <a:ext cx="8071930" cy="163121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1.Газификация Мурманской области  (наличие собственной газопроводной системы способствует развитию экономики и решению социальных проблем региона)</a:t>
            </a:r>
          </a:p>
          <a:p>
            <a:r>
              <a:rPr lang="ru-RU" sz="2000" dirty="0" smtClean="0"/>
              <a:t>2.Обеспечение газом европейских партнеров (создание ресурсной базы для бесперебойной работы газопроводной системы России и Европы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14345" y="188640"/>
            <a:ext cx="83221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«</a:t>
            </a:r>
            <a:r>
              <a:rPr lang="ru-RU" sz="2000" dirty="0" err="1" smtClean="0"/>
              <a:t>Штокмановское</a:t>
            </a:r>
            <a:r>
              <a:rPr lang="ru-RU" sz="2000" dirty="0" smtClean="0"/>
              <a:t> газоконденсатное месторождение расположено в центре шельфовой зоны российского сектора Баренцева моря на расстоянии около 600 км к северо-востоку от Мурманска. Глубина в этом районе Баренцева моря достигает 340 метров. По разведанным запасам природного газа </a:t>
            </a:r>
            <a:r>
              <a:rPr lang="ru-RU" sz="2000" dirty="0" err="1" smtClean="0"/>
              <a:t>Штокман</a:t>
            </a:r>
            <a:r>
              <a:rPr lang="ru-RU" sz="2000" dirty="0" smtClean="0"/>
              <a:t> на сегодняшний день одним из крупнейших в мире. Запасы месторождения по категории С1+С2 составляет около 3,8 триллиона кубометров природного газа и порядка 37 миллионов тонн газового конденсата.»</a:t>
            </a:r>
          </a:p>
          <a:p>
            <a:r>
              <a:rPr lang="ru-RU" sz="2000" dirty="0" smtClean="0"/>
              <a:t>Решению каких внешнеэкономических и внутриэкономических проблем России будет способствовать освоение данного месторождения в ближайшем будущем?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20551" y="3666515"/>
            <a:ext cx="1313746" cy="4001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Ответ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4689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Умножение 2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0"/>
            <a:ext cx="720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Положение района на территории страны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79819"/>
            <a:ext cx="5674703" cy="376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C:\Documents and Settings\User\Мои документы\Мои рисунки\иконки\ico_tex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162" y="4584122"/>
            <a:ext cx="568520" cy="58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3" y="5023484"/>
            <a:ext cx="8395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Европейский Север самый северный в европейской части России экономический </a:t>
            </a:r>
            <a:r>
              <a:rPr lang="ru-RU" sz="2000" dirty="0" smtClean="0"/>
              <a:t>район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Имеет выход к морям Северного Ледовитого </a:t>
            </a:r>
            <a:r>
              <a:rPr lang="ru-RU" sz="2000" dirty="0" smtClean="0"/>
              <a:t>океана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77971" y="0"/>
            <a:ext cx="2561279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Навигация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972057" y="2697335"/>
            <a:ext cx="2563078" cy="4616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Скрытая информация</a:t>
            </a:r>
          </a:p>
        </p:txBody>
      </p:sp>
      <p:pic>
        <p:nvPicPr>
          <p:cNvPr id="6" name="Picture 4" descr="C:\Documents and Settings\User\Мои документы\Мои рисунки\иконки\ico_ani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22" y="2697335"/>
            <a:ext cx="527445" cy="53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81017"/>
            <a:ext cx="52744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User\Мои документы\Мои рисунки\иконки\ico_dia.png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37" y="1326245"/>
            <a:ext cx="528664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User\Мои документы\Мои рисунки\иконки\ico_sl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37" y="1993504"/>
            <a:ext cx="5334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552" y="683317"/>
            <a:ext cx="5271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Documents and Settings\User\Мои документы\Мои рисунки\иконки\ico_tex.png"/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889" y="1326245"/>
            <a:ext cx="5274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Documents and Settings\User\Мои документы\Мои рисунки\иконки\ico_table.png"/>
          <p:cNvPicPr>
            <a:picLocks noChangeAspect="1" noChangeArrowheads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32" y="1999604"/>
            <a:ext cx="5274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15889" y="683317"/>
            <a:ext cx="1572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Фотография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15890" y="1396190"/>
            <a:ext cx="1968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Информация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915890" y="2063449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Таблица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915890" y="2697335"/>
            <a:ext cx="211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Видео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540598" y="681017"/>
            <a:ext cx="1425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Карта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540598" y="1349032"/>
            <a:ext cx="2054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Диаграмма</a:t>
            </a:r>
            <a:r>
              <a:rPr lang="ru-RU" sz="2000" dirty="0" smtClean="0">
                <a:latin typeface="+mn-lt"/>
              </a:rPr>
              <a:t> </a:t>
            </a:r>
            <a:endParaRPr lang="ru-RU" sz="20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0598" y="2063449"/>
            <a:ext cx="1570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Слайд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205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ятиугольник 3">
            <a:hlinkClick r:id="rId3" action="ppaction://hlinksldjump"/>
          </p:cNvPr>
          <p:cNvSpPr/>
          <p:nvPr/>
        </p:nvSpPr>
        <p:spPr>
          <a:xfrm>
            <a:off x="8367068" y="6286501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36716" y="0"/>
            <a:ext cx="2025234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Ресурсы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620688"/>
            <a:ext cx="8928992" cy="830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hlinkClick r:id="rId4"/>
              </a:rPr>
              <a:t>http://my-shop.ru/shop/books/358712.html</a:t>
            </a:r>
            <a:r>
              <a:rPr lang="ru-RU" sz="1000" dirty="0" smtClean="0"/>
              <a:t> карты Европейского Севера</a:t>
            </a:r>
          </a:p>
          <a:p>
            <a:r>
              <a:rPr lang="en-US" sz="1000" dirty="0" smtClean="0">
                <a:hlinkClick r:id="rId5"/>
              </a:rPr>
              <a:t>http://ru.wikipedia.org/wiki/%D0%A4%D0%B0%D0%B9%D0%BB:Map_of_Russia_-_Northern_economic_region.svg</a:t>
            </a:r>
            <a:r>
              <a:rPr lang="ru-RU" sz="1000" dirty="0" smtClean="0"/>
              <a:t> карта Европейского Севера </a:t>
            </a:r>
          </a:p>
          <a:p>
            <a:r>
              <a:rPr lang="en-US" sz="1000" dirty="0" smtClean="0">
                <a:hlinkClick r:id="rId6"/>
              </a:rPr>
              <a:t>http://atlas.socpol.ru/overviews/demography/index.shtml</a:t>
            </a:r>
            <a:r>
              <a:rPr lang="ru-RU" sz="1000" dirty="0" smtClean="0"/>
              <a:t> Население России</a:t>
            </a:r>
          </a:p>
          <a:p>
            <a:r>
              <a:rPr lang="en-US" sz="1000" dirty="0" smtClean="0">
                <a:hlinkClick r:id="rId7"/>
              </a:rPr>
              <a:t>http://www.elbrusoid.org/forum/archive/forum117/topic8058/</a:t>
            </a:r>
            <a:r>
              <a:rPr lang="ru-RU" sz="1000" dirty="0" smtClean="0"/>
              <a:t> карта плотности</a:t>
            </a:r>
          </a:p>
          <a:p>
            <a:r>
              <a:rPr lang="en-US" sz="1000" dirty="0" smtClean="0">
                <a:hlinkClick r:id="rId8"/>
              </a:rPr>
              <a:t>http://www.socpol.ru/atlas/overviews/demography/index.shtml</a:t>
            </a:r>
            <a:r>
              <a:rPr lang="ru-RU" sz="1000" dirty="0" smtClean="0"/>
              <a:t> карта миграции</a:t>
            </a:r>
          </a:p>
          <a:p>
            <a:r>
              <a:rPr lang="en-US" sz="1000" dirty="0" smtClean="0">
                <a:hlinkClick r:id="rId9"/>
              </a:rPr>
              <a:t>http://www.gazeta.ru/infographics/science/Naselenie_Rossii.shtml</a:t>
            </a:r>
            <a:r>
              <a:rPr lang="ru-RU" sz="1000" dirty="0" smtClean="0"/>
              <a:t> карта населения России</a:t>
            </a:r>
          </a:p>
          <a:p>
            <a:r>
              <a:rPr lang="en-US" sz="1000" dirty="0" smtClean="0">
                <a:hlinkClick r:id="rId10"/>
              </a:rPr>
              <a:t>http://www.travelshunters.ru/study-124-4.html</a:t>
            </a:r>
            <a:r>
              <a:rPr lang="ru-RU" sz="1000" dirty="0" smtClean="0"/>
              <a:t> население по Федеральным округам</a:t>
            </a:r>
          </a:p>
          <a:p>
            <a:r>
              <a:rPr lang="en-US" sz="1000" dirty="0" smtClean="0">
                <a:hlinkClick r:id="rId11"/>
              </a:rPr>
              <a:t>http://www.ruskerealie.zcu.cz/images/mapa-12.jpg</a:t>
            </a:r>
            <a:r>
              <a:rPr lang="ru-RU" sz="1000" dirty="0" smtClean="0"/>
              <a:t> карта плотности</a:t>
            </a:r>
          </a:p>
          <a:p>
            <a:r>
              <a:rPr lang="en-US" sz="1000" dirty="0">
                <a:hlinkClick r:id="rId12"/>
              </a:rPr>
              <a:t>http://transmap.ru/news/view/54048</a:t>
            </a:r>
            <a:r>
              <a:rPr lang="en-US" sz="1000" dirty="0" smtClean="0">
                <a:hlinkClick r:id="rId12"/>
              </a:rPr>
              <a:t>/</a:t>
            </a:r>
            <a:r>
              <a:rPr lang="ru-RU" sz="1000" dirty="0" smtClean="0"/>
              <a:t> Мурманск</a:t>
            </a:r>
          </a:p>
          <a:p>
            <a:r>
              <a:rPr lang="en-US" sz="1000" dirty="0">
                <a:hlinkClick r:id="rId13"/>
              </a:rPr>
              <a:t>http://</a:t>
            </a:r>
            <a:r>
              <a:rPr lang="en-US" sz="1000" dirty="0" smtClean="0">
                <a:hlinkClick r:id="rId13"/>
              </a:rPr>
              <a:t>900igr.net/fotografii/geografija/Ulitsy-Murmanska/007-Ulitsa-Sedova.html</a:t>
            </a:r>
            <a:r>
              <a:rPr lang="ru-RU" sz="1000" dirty="0" smtClean="0"/>
              <a:t> Мурманск</a:t>
            </a:r>
          </a:p>
          <a:p>
            <a:r>
              <a:rPr lang="ru-RU" sz="1000" dirty="0" smtClean="0"/>
              <a:t> </a:t>
            </a:r>
            <a:r>
              <a:rPr lang="en-US" sz="1000" dirty="0">
                <a:hlinkClick r:id="rId14"/>
              </a:rPr>
              <a:t>http://</a:t>
            </a:r>
            <a:r>
              <a:rPr lang="en-US" sz="1000" dirty="0" smtClean="0">
                <a:hlinkClick r:id="rId14"/>
              </a:rPr>
              <a:t>www.smigf.ru/museum/mytown.html</a:t>
            </a:r>
            <a:r>
              <a:rPr lang="ru-RU" sz="1000" dirty="0" smtClean="0"/>
              <a:t> Североморск</a:t>
            </a:r>
          </a:p>
          <a:p>
            <a:r>
              <a:rPr lang="en-US" sz="1000" dirty="0">
                <a:hlinkClick r:id="rId15"/>
              </a:rPr>
              <a:t>http://</a:t>
            </a:r>
            <a:r>
              <a:rPr lang="en-US" sz="1000" dirty="0" smtClean="0">
                <a:hlinkClick r:id="rId15"/>
              </a:rPr>
              <a:t>www.ticketmonster.ru/photo/piz-4.JPG</a:t>
            </a:r>
            <a:r>
              <a:rPr lang="ru-RU" sz="1000" dirty="0" smtClean="0"/>
              <a:t> Мурманск</a:t>
            </a:r>
          </a:p>
          <a:p>
            <a:r>
              <a:rPr lang="en-US" sz="1000" dirty="0">
                <a:hlinkClick r:id="rId16"/>
              </a:rPr>
              <a:t>http://</a:t>
            </a:r>
            <a:r>
              <a:rPr lang="en-US" sz="1000" dirty="0" smtClean="0">
                <a:hlinkClick r:id="rId16"/>
              </a:rPr>
              <a:t>www.industrialreviews.ru/photos/1999-09-19</a:t>
            </a:r>
            <a:r>
              <a:rPr lang="ru-RU" sz="1000" dirty="0" smtClean="0"/>
              <a:t> Петрозаводск</a:t>
            </a:r>
          </a:p>
          <a:p>
            <a:r>
              <a:rPr lang="en-US" sz="1000" dirty="0">
                <a:hlinkClick r:id="rId17"/>
              </a:rPr>
              <a:t>http://</a:t>
            </a:r>
            <a:r>
              <a:rPr lang="en-US" sz="1000" dirty="0" smtClean="0">
                <a:hlinkClick r:id="rId17"/>
              </a:rPr>
              <a:t>www.nauka10.ru/goroda.html</a:t>
            </a:r>
            <a:r>
              <a:rPr lang="ru-RU" sz="1000" dirty="0" smtClean="0"/>
              <a:t> Петрозаводск</a:t>
            </a:r>
          </a:p>
          <a:p>
            <a:r>
              <a:rPr lang="en-US" sz="1000" dirty="0">
                <a:hlinkClick r:id="rId18"/>
              </a:rPr>
              <a:t>http://</a:t>
            </a:r>
            <a:r>
              <a:rPr lang="en-US" sz="1000" dirty="0" smtClean="0">
                <a:hlinkClick r:id="rId18"/>
              </a:rPr>
              <a:t>kniyqyt.16mb.com/w/aviabileti-petrozavodsk-sankt-peterburg.html</a:t>
            </a:r>
            <a:r>
              <a:rPr lang="ru-RU" sz="1000" dirty="0" smtClean="0"/>
              <a:t> Петрозаводск</a:t>
            </a:r>
          </a:p>
          <a:p>
            <a:r>
              <a:rPr lang="en-US" sz="1000" dirty="0">
                <a:hlinkClick r:id="rId19"/>
              </a:rPr>
              <a:t>http://www.avtoturistu.ru/tp/sight/full/RU01c0</a:t>
            </a:r>
            <a:r>
              <a:rPr lang="en-US" sz="1000" dirty="0" smtClean="0">
                <a:hlinkClick r:id="rId19"/>
              </a:rPr>
              <a:t>/</a:t>
            </a:r>
            <a:r>
              <a:rPr lang="ru-RU" sz="1000" dirty="0" smtClean="0"/>
              <a:t> Сыктывкар</a:t>
            </a:r>
          </a:p>
          <a:p>
            <a:r>
              <a:rPr lang="en-US" sz="1000" dirty="0">
                <a:hlinkClick r:id="rId20"/>
              </a:rPr>
              <a:t>http://</a:t>
            </a:r>
            <a:r>
              <a:rPr lang="en-US" sz="1000" dirty="0" smtClean="0">
                <a:hlinkClick r:id="rId20"/>
              </a:rPr>
              <a:t>dfvgbhtccfkm.beon.ru/2.html</a:t>
            </a:r>
            <a:r>
              <a:rPr lang="ru-RU" sz="1000" dirty="0" smtClean="0"/>
              <a:t> Сыктывкар</a:t>
            </a:r>
          </a:p>
          <a:p>
            <a:r>
              <a:rPr lang="en-US" sz="1000" dirty="0">
                <a:hlinkClick r:id="rId21"/>
              </a:rPr>
              <a:t>http</a:t>
            </a:r>
            <a:r>
              <a:rPr lang="en-US" sz="1000" dirty="0" smtClean="0">
                <a:hlinkClick r:id="rId21"/>
              </a:rPr>
              <a:t>://</a:t>
            </a:r>
            <a:r>
              <a:rPr lang="en-US" sz="1000" dirty="0" smtClean="0">
                <a:hlinkClick r:id="rId22"/>
              </a:rPr>
              <a:t>http</a:t>
            </a:r>
            <a:r>
              <a:rPr lang="en-US" sz="1000" dirty="0">
                <a:hlinkClick r:id="rId22"/>
              </a:rPr>
              <a:t>://</a:t>
            </a:r>
            <a:r>
              <a:rPr lang="en-US" sz="1000" dirty="0" smtClean="0">
                <a:hlinkClick r:id="rId22"/>
              </a:rPr>
              <a:t>www.puteshestvie32.ru/goroda/cuktuvkar.html</a:t>
            </a:r>
            <a:r>
              <a:rPr lang="ru-RU" sz="1000" dirty="0" smtClean="0"/>
              <a:t> Сыктывкар</a:t>
            </a:r>
          </a:p>
          <a:p>
            <a:r>
              <a:rPr lang="en-US" sz="1000" dirty="0">
                <a:hlinkClick r:id="rId23"/>
              </a:rPr>
              <a:t>http://</a:t>
            </a:r>
            <a:r>
              <a:rPr lang="en-US" sz="1000" dirty="0" smtClean="0">
                <a:hlinkClick r:id="rId23"/>
              </a:rPr>
              <a:t>www.olx.ru/amazing-bed-and-breakfast-in-arkhangelsk-iid-182794430</a:t>
            </a:r>
            <a:r>
              <a:rPr lang="ru-RU" sz="1000" dirty="0" smtClean="0"/>
              <a:t> Архангельск</a:t>
            </a:r>
          </a:p>
          <a:p>
            <a:r>
              <a:rPr lang="en-US" sz="1000" dirty="0">
                <a:hlinkClick r:id="rId24"/>
              </a:rPr>
              <a:t>http://</a:t>
            </a:r>
            <a:r>
              <a:rPr lang="en-US" sz="1000" dirty="0" smtClean="0">
                <a:hlinkClick r:id="rId24"/>
              </a:rPr>
              <a:t>www.tourister.ru/world/europe/russia/city/arkhangelsk/photoreps/452</a:t>
            </a:r>
            <a:r>
              <a:rPr lang="ru-RU" sz="1000" dirty="0" smtClean="0"/>
              <a:t> Архангельск</a:t>
            </a:r>
          </a:p>
          <a:p>
            <a:r>
              <a:rPr lang="en-US" sz="1000" dirty="0">
                <a:hlinkClick r:id="rId25"/>
              </a:rPr>
              <a:t>http://yurasik.vov.ru/page106.html</a:t>
            </a:r>
            <a:r>
              <a:rPr lang="ru-RU" sz="1000" dirty="0"/>
              <a:t> Архангельск</a:t>
            </a:r>
          </a:p>
          <a:p>
            <a:r>
              <a:rPr lang="en-US" sz="1000" dirty="0">
                <a:hlinkClick r:id="rId26"/>
              </a:rPr>
              <a:t>http://ddevunvar.16mb.com/b/aviabileti-stoimost-arhangelsk.html</a:t>
            </a:r>
            <a:r>
              <a:rPr lang="ru-RU" sz="1000" dirty="0"/>
              <a:t> Архангельск</a:t>
            </a:r>
          </a:p>
          <a:p>
            <a:r>
              <a:rPr lang="en-US" sz="1000" dirty="0">
                <a:hlinkClick r:id="rId27"/>
              </a:rPr>
              <a:t>http://www.my-verf.ru/boats/lense.html</a:t>
            </a:r>
            <a:r>
              <a:rPr lang="ru-RU" sz="1000" dirty="0"/>
              <a:t> Вологда</a:t>
            </a:r>
          </a:p>
          <a:p>
            <a:r>
              <a:rPr lang="en-US" sz="1000" dirty="0">
                <a:hlinkClick r:id="rId28"/>
              </a:rPr>
              <a:t>http://kreditnaya-karta-tinkoff.tk/bank-tinkoff-vologda.html</a:t>
            </a:r>
            <a:r>
              <a:rPr lang="ru-RU" sz="1000" dirty="0"/>
              <a:t> Вологда</a:t>
            </a:r>
          </a:p>
          <a:p>
            <a:r>
              <a:rPr lang="en-US" sz="1000" dirty="0">
                <a:hlinkClick r:id="rId29"/>
              </a:rPr>
              <a:t>http://travel.imhonet.ru/place/861477/based/</a:t>
            </a:r>
            <a:r>
              <a:rPr lang="ru-RU" sz="1000" dirty="0"/>
              <a:t> Вологда</a:t>
            </a:r>
          </a:p>
          <a:p>
            <a:r>
              <a:rPr lang="en-US" sz="1000" dirty="0">
                <a:hlinkClick r:id="rId30"/>
              </a:rPr>
              <a:t>http://www.arttomsk.net/vologda.html</a:t>
            </a:r>
            <a:r>
              <a:rPr lang="ru-RU" sz="1000" dirty="0"/>
              <a:t> Вологда</a:t>
            </a:r>
          </a:p>
          <a:p>
            <a:r>
              <a:rPr lang="en-US" sz="1000" dirty="0">
                <a:hlinkClick r:id="rId31"/>
              </a:rPr>
              <a:t>http://images.yandex.ru/yandsearch?p=1&amp;text</a:t>
            </a:r>
            <a:r>
              <a:rPr lang="en-US" sz="1000" dirty="0"/>
              <a:t>=</a:t>
            </a:r>
            <a:r>
              <a:rPr lang="ru-RU" sz="1000" dirty="0"/>
              <a:t> </a:t>
            </a:r>
            <a:r>
              <a:rPr lang="ru-RU" sz="1000" dirty="0" err="1"/>
              <a:t>коми</a:t>
            </a:r>
            <a:endParaRPr lang="ru-RU" sz="1000" dirty="0"/>
          </a:p>
          <a:p>
            <a:r>
              <a:rPr lang="en-US" sz="1000" dirty="0">
                <a:hlinkClick r:id="rId32"/>
              </a:rPr>
              <a:t>http://images.yandex.ru/yandsearch?p=3&amp;text</a:t>
            </a:r>
            <a:r>
              <a:rPr lang="en-US" sz="1000" dirty="0"/>
              <a:t>=</a:t>
            </a:r>
            <a:r>
              <a:rPr lang="ru-RU" sz="1000" dirty="0"/>
              <a:t> вепсы</a:t>
            </a:r>
          </a:p>
          <a:p>
            <a:r>
              <a:rPr lang="en-US" sz="1000" dirty="0">
                <a:hlinkClick r:id="rId33"/>
              </a:rPr>
              <a:t>http://www.kzgazeta.ru/news_img/ris_1650_729.jpg</a:t>
            </a:r>
            <a:r>
              <a:rPr lang="ru-RU" sz="1000" dirty="0"/>
              <a:t> карелы</a:t>
            </a:r>
          </a:p>
          <a:p>
            <a:r>
              <a:rPr lang="en-US" sz="1000" dirty="0">
                <a:hlinkClick r:id="rId34"/>
              </a:rPr>
              <a:t>http://dn.ykt2.ru/dnevniki/data/users/10/10111/14af35.jpg</a:t>
            </a:r>
            <a:r>
              <a:rPr lang="ru-RU" sz="1000" dirty="0"/>
              <a:t> </a:t>
            </a:r>
            <a:r>
              <a:rPr lang="ru-RU" sz="1000" dirty="0" smtClean="0"/>
              <a:t>саами</a:t>
            </a:r>
          </a:p>
          <a:p>
            <a:r>
              <a:rPr lang="en-US" sz="1000" dirty="0">
                <a:hlinkClick r:id="rId34"/>
              </a:rPr>
              <a:t>http://dn.ykt2.ru/dnevniki/data/users/10/10111/14af35.jpg</a:t>
            </a:r>
            <a:r>
              <a:rPr lang="ru-RU" sz="1000" dirty="0"/>
              <a:t> саами</a:t>
            </a:r>
          </a:p>
          <a:p>
            <a:r>
              <a:rPr lang="en-US" sz="1000" dirty="0">
                <a:hlinkClick r:id="rId35"/>
              </a:rPr>
              <a:t>http://obzor.westsib.ru/_upload/image/news_2011/01/sosed1/tajmir.jpg</a:t>
            </a:r>
            <a:r>
              <a:rPr lang="ru-RU" sz="1000" dirty="0"/>
              <a:t> ненцы</a:t>
            </a:r>
          </a:p>
          <a:p>
            <a:r>
              <a:rPr lang="en-US" sz="1000" dirty="0">
                <a:hlinkClick r:id="rId36"/>
              </a:rPr>
              <a:t>http://gidepark.ru/upload/user/editor/315867438/images/49005.jpg</a:t>
            </a:r>
            <a:r>
              <a:rPr lang="ru-RU" sz="1000" dirty="0"/>
              <a:t> поморы</a:t>
            </a:r>
          </a:p>
          <a:p>
            <a:r>
              <a:rPr lang="en-US" sz="1000" dirty="0">
                <a:hlinkClick r:id="rId37"/>
              </a:rPr>
              <a:t>http://www.fotodays.ru/download/3220-3/swamp_from_the_North</a:t>
            </a:r>
            <a:r>
              <a:rPr lang="ru-RU" sz="1000" dirty="0"/>
              <a:t> болота Севера</a:t>
            </a:r>
          </a:p>
          <a:p>
            <a:r>
              <a:rPr lang="en-US" sz="1000" dirty="0">
                <a:hlinkClick r:id="rId38"/>
              </a:rPr>
              <a:t>http://img-fotki.yandex.ru/get/4009/lar-yasinskaya.b/0_3360b_acb42591_XL</a:t>
            </a:r>
            <a:r>
              <a:rPr lang="ru-RU" sz="1000" dirty="0"/>
              <a:t> полярная ночь</a:t>
            </a:r>
          </a:p>
          <a:p>
            <a:r>
              <a:rPr lang="en-US" sz="1000" dirty="0">
                <a:hlinkClick r:id="rId39"/>
              </a:rPr>
              <a:t>http://www.raut.ru/files/tato/gallery/sea/more16.jpg</a:t>
            </a:r>
            <a:r>
              <a:rPr lang="ru-RU" sz="1000" dirty="0"/>
              <a:t> Баренцево море</a:t>
            </a:r>
          </a:p>
          <a:p>
            <a:endParaRPr lang="ru-RU" sz="12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97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>
            <a:off x="8331297" y="6286501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90714"/>
            <a:ext cx="8928992" cy="941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hlinkClick r:id="rId4"/>
              </a:rPr>
              <a:t>http</a:t>
            </a:r>
            <a:r>
              <a:rPr lang="en-US" sz="1000" dirty="0">
                <a:hlinkClick r:id="rId4"/>
              </a:rPr>
              <a:t>://</a:t>
            </a:r>
            <a:r>
              <a:rPr lang="en-US" sz="1000" dirty="0" smtClean="0">
                <a:hlinkClick r:id="rId4"/>
              </a:rPr>
              <a:t>www.varvar.ru/arhiv/slovo/images/prirodnye-usloviya.jpg</a:t>
            </a:r>
            <a:r>
              <a:rPr lang="ru-RU" sz="1000" dirty="0" smtClean="0"/>
              <a:t> карта благоприятствования  для проживания населения</a:t>
            </a:r>
          </a:p>
          <a:p>
            <a:r>
              <a:rPr lang="en-US" sz="1000" dirty="0">
                <a:hlinkClick r:id="rId5"/>
              </a:rPr>
              <a:t>http://</a:t>
            </a:r>
            <a:r>
              <a:rPr lang="en-US" sz="1000" dirty="0" smtClean="0">
                <a:hlinkClick r:id="rId5"/>
              </a:rPr>
              <a:t>www.baby.ru/storage/8/3/f/a/488891.m.jpeg</a:t>
            </a:r>
            <a:r>
              <a:rPr lang="ru-RU" sz="1000" dirty="0" smtClean="0"/>
              <a:t> Кижи</a:t>
            </a:r>
          </a:p>
          <a:p>
            <a:r>
              <a:rPr lang="en-US" sz="1000" dirty="0">
                <a:hlinkClick r:id="rId6"/>
              </a:rPr>
              <a:t>http://</a:t>
            </a:r>
            <a:r>
              <a:rPr lang="en-US" sz="1000" dirty="0" smtClean="0">
                <a:hlinkClick r:id="rId6"/>
              </a:rPr>
              <a:t>vneuroka.ru/okrmir_gallery.php?cat=1&amp;sub=3&amp;page=5</a:t>
            </a:r>
            <a:r>
              <a:rPr lang="ru-RU" sz="1000" dirty="0" smtClean="0"/>
              <a:t> значки полезных ископаемых</a:t>
            </a:r>
          </a:p>
          <a:p>
            <a:r>
              <a:rPr lang="en-US" sz="1000" dirty="0">
                <a:hlinkClick r:id="rId7"/>
              </a:rPr>
              <a:t>http://</a:t>
            </a:r>
            <a:r>
              <a:rPr lang="en-US" sz="1000" dirty="0" smtClean="0">
                <a:hlinkClick r:id="rId7"/>
              </a:rPr>
              <a:t>www.ticrk.ru/resources/8918-original.jpeg</a:t>
            </a:r>
            <a:r>
              <a:rPr lang="ru-RU" sz="1000" dirty="0" smtClean="0"/>
              <a:t> Онежское озеро</a:t>
            </a:r>
          </a:p>
          <a:p>
            <a:r>
              <a:rPr lang="en-US" sz="1000" dirty="0">
                <a:hlinkClick r:id="rId8"/>
              </a:rPr>
              <a:t>http://</a:t>
            </a:r>
            <a:r>
              <a:rPr lang="en-US" sz="1000" dirty="0" smtClean="0">
                <a:hlinkClick r:id="rId8"/>
              </a:rPr>
              <a:t>www.spbgu.ru/forums/uploads/post-22-1159719176.jpg</a:t>
            </a:r>
            <a:r>
              <a:rPr lang="ru-RU" sz="1000" dirty="0" smtClean="0"/>
              <a:t> Ладожское озеро</a:t>
            </a:r>
          </a:p>
          <a:p>
            <a:r>
              <a:rPr lang="en-US" sz="1000" dirty="0">
                <a:hlinkClick r:id="rId9"/>
              </a:rPr>
              <a:t>http://</a:t>
            </a:r>
            <a:r>
              <a:rPr lang="en-US" sz="1000" dirty="0" smtClean="0">
                <a:hlinkClick r:id="rId9"/>
              </a:rPr>
              <a:t>static.panoramio.com/photos/original/2241869.jpg</a:t>
            </a:r>
            <a:r>
              <a:rPr lang="ru-RU" sz="1000" dirty="0" smtClean="0"/>
              <a:t> Северная Двина</a:t>
            </a:r>
          </a:p>
          <a:p>
            <a:r>
              <a:rPr lang="en-US" sz="1000" dirty="0">
                <a:hlinkClick r:id="rId10"/>
              </a:rPr>
              <a:t>http://</a:t>
            </a:r>
            <a:r>
              <a:rPr lang="en-US" sz="1000" dirty="0" smtClean="0">
                <a:hlinkClick r:id="rId10"/>
              </a:rPr>
              <a:t>img0.liveinternet.ru/images/attach/b/3/20/646/20646936_1205796372_pechora_port.jpg</a:t>
            </a:r>
            <a:r>
              <a:rPr lang="ru-RU" sz="1000" dirty="0" smtClean="0"/>
              <a:t> Печора</a:t>
            </a:r>
          </a:p>
          <a:p>
            <a:r>
              <a:rPr lang="en-US" sz="1000" dirty="0">
                <a:hlinkClick r:id="rId11"/>
              </a:rPr>
              <a:t>http://fyodors.narod.ru/images/cosic.jpg</a:t>
            </a:r>
            <a:r>
              <a:rPr lang="ru-RU" sz="1000" dirty="0"/>
              <a:t> Река Мезень</a:t>
            </a:r>
          </a:p>
          <a:p>
            <a:r>
              <a:rPr lang="en-US" sz="1000" dirty="0">
                <a:hlinkClick r:id="rId12"/>
              </a:rPr>
              <a:t>http://www.rusadventures.ru/upload_ctrl/showDBFile.aspx?FileID=37917</a:t>
            </a:r>
            <a:r>
              <a:rPr lang="ru-RU" sz="1000" dirty="0"/>
              <a:t> река Онега</a:t>
            </a:r>
          </a:p>
          <a:p>
            <a:r>
              <a:rPr lang="en-US" sz="1000" dirty="0">
                <a:hlinkClick r:id="rId13"/>
              </a:rPr>
              <a:t>http://www.lapland-nature.info/s/35.jpg</a:t>
            </a:r>
            <a:r>
              <a:rPr lang="ru-RU" sz="1000" dirty="0"/>
              <a:t> олень</a:t>
            </a:r>
          </a:p>
          <a:p>
            <a:r>
              <a:rPr lang="en-US" sz="1000" dirty="0">
                <a:hlinkClick r:id="rId14"/>
              </a:rPr>
              <a:t>http://ruzapovednik.narod.ru/gallery/5.jpg</a:t>
            </a:r>
            <a:r>
              <a:rPr lang="ru-RU" sz="1000" dirty="0"/>
              <a:t> тетерев</a:t>
            </a:r>
          </a:p>
          <a:p>
            <a:r>
              <a:rPr lang="en-US" sz="1000" dirty="0">
                <a:hlinkClick r:id="rId14"/>
              </a:rPr>
              <a:t>http://ruzapovednik.narod.ru/gallery/5.jpg</a:t>
            </a:r>
            <a:r>
              <a:rPr lang="ru-RU" sz="1000" dirty="0"/>
              <a:t> скалы</a:t>
            </a:r>
          </a:p>
          <a:p>
            <a:r>
              <a:rPr lang="en-US" sz="1000" dirty="0">
                <a:hlinkClick r:id="rId15"/>
              </a:rPr>
              <a:t>http://s017.radikal.ru/i443/1111/57/d409d2073c4e.jpg</a:t>
            </a:r>
            <a:r>
              <a:rPr lang="ru-RU" sz="1000" dirty="0"/>
              <a:t> природа</a:t>
            </a:r>
          </a:p>
          <a:p>
            <a:r>
              <a:rPr lang="en-US" sz="1000" dirty="0">
                <a:hlinkClick r:id="rId16"/>
              </a:rPr>
              <a:t>http://bms.24open.ru/images/498c32c788a1eec50341da36ef90dc93</a:t>
            </a:r>
            <a:r>
              <a:rPr lang="ru-RU" sz="1000" dirty="0"/>
              <a:t> выходы скал</a:t>
            </a:r>
          </a:p>
          <a:p>
            <a:r>
              <a:rPr lang="en-US" sz="1000" dirty="0">
                <a:hlinkClick r:id="rId17"/>
              </a:rPr>
              <a:t>http://www.visitkomi.ru/content/photos/29/img_9208.jpg</a:t>
            </a:r>
            <a:r>
              <a:rPr lang="ru-RU" sz="1000" dirty="0"/>
              <a:t> столбы выветривания</a:t>
            </a:r>
          </a:p>
          <a:p>
            <a:r>
              <a:rPr lang="en-US" sz="1000" dirty="0">
                <a:hlinkClick r:id="rId18"/>
              </a:rPr>
              <a:t>http://komi.rgo.ru/files/2010/12/002.jpg</a:t>
            </a:r>
            <a:r>
              <a:rPr lang="ru-RU" sz="1000" dirty="0"/>
              <a:t> леса Коми</a:t>
            </a:r>
          </a:p>
          <a:p>
            <a:r>
              <a:rPr lang="en-US" sz="1000" dirty="0">
                <a:hlinkClick r:id="rId19"/>
              </a:rPr>
              <a:t>http://www.votpusk.ru/gallery/large/13660.jpg</a:t>
            </a:r>
            <a:r>
              <a:rPr lang="ru-RU" sz="1000" dirty="0"/>
              <a:t>  Соловецкий монастырь</a:t>
            </a:r>
          </a:p>
          <a:p>
            <a:r>
              <a:rPr lang="en-US" sz="1000" dirty="0">
                <a:hlinkClick r:id="rId20"/>
              </a:rPr>
              <a:t>http://www.rvsspb.ru/photo/1260876122.jpg</a:t>
            </a:r>
            <a:r>
              <a:rPr lang="ru-RU" sz="1000" dirty="0"/>
              <a:t> Соловецкий монастырь</a:t>
            </a:r>
          </a:p>
          <a:p>
            <a:r>
              <a:rPr lang="en-US" sz="1000" dirty="0">
                <a:hlinkClick r:id="rId21"/>
              </a:rPr>
              <a:t>http://www.impression.cc/pic/178/402.jpg</a:t>
            </a:r>
            <a:r>
              <a:rPr lang="ru-RU" sz="1000" dirty="0"/>
              <a:t> Малые карелы</a:t>
            </a:r>
          </a:p>
          <a:p>
            <a:r>
              <a:rPr lang="en-US" sz="1000" dirty="0">
                <a:hlinkClick r:id="rId22"/>
              </a:rPr>
              <a:t>http://i050.radikal.ru/0806/32/818d5fcc3852.jpg</a:t>
            </a:r>
            <a:r>
              <a:rPr lang="ru-RU" sz="1000" dirty="0"/>
              <a:t> Малые карелы</a:t>
            </a:r>
          </a:p>
          <a:p>
            <a:r>
              <a:rPr lang="en-US" sz="1000" dirty="0">
                <a:hlinkClick r:id="rId23"/>
              </a:rPr>
              <a:t>http://www.solnet.ee/sol/005/pic/ng/ru04.jpg</a:t>
            </a:r>
            <a:r>
              <a:rPr lang="ru-RU" sz="1000" dirty="0">
                <a:hlinkClick r:id="rId23"/>
              </a:rPr>
              <a:t> Великий </a:t>
            </a:r>
            <a:r>
              <a:rPr lang="ru-RU" sz="1000" dirty="0" err="1">
                <a:hlinkClick r:id="rId23"/>
              </a:rPr>
              <a:t>Устюг.Резиденция</a:t>
            </a:r>
            <a:endParaRPr lang="ru-RU" sz="1000" dirty="0"/>
          </a:p>
          <a:p>
            <a:r>
              <a:rPr lang="en-US" sz="1000" dirty="0">
                <a:hlinkClick r:id="rId24"/>
              </a:rPr>
              <a:t>http://sobory.ru/pic/06400/06410_20070430_040940.jpg</a:t>
            </a:r>
            <a:r>
              <a:rPr lang="ru-RU" sz="1000" dirty="0"/>
              <a:t> храмы Великого Устюга</a:t>
            </a:r>
          </a:p>
          <a:p>
            <a:r>
              <a:rPr lang="en-US" sz="1000" dirty="0">
                <a:hlinkClick r:id="rId25"/>
              </a:rPr>
              <a:t>http://img-2006-10.photosight.ru/02/1679519.jpg</a:t>
            </a:r>
            <a:r>
              <a:rPr lang="ru-RU" sz="1000" dirty="0"/>
              <a:t> Ферапонтов монастырь</a:t>
            </a:r>
          </a:p>
          <a:p>
            <a:r>
              <a:rPr lang="en-US" sz="1000" dirty="0">
                <a:hlinkClick r:id="rId26"/>
              </a:rPr>
              <a:t>http://www.krugosvet.ru/images/1007426_7426_101.jpg</a:t>
            </a:r>
            <a:r>
              <a:rPr lang="ru-RU" sz="1000" dirty="0"/>
              <a:t> Ферапонтов монастырь</a:t>
            </a:r>
          </a:p>
          <a:p>
            <a:r>
              <a:rPr lang="en-US" sz="1000" dirty="0">
                <a:hlinkClick r:id="rId27"/>
              </a:rPr>
              <a:t>http://akvarel.ru/img/cruise_foto/12_main_1962665.jpg</a:t>
            </a:r>
            <a:r>
              <a:rPr lang="ru-RU" sz="1000" dirty="0"/>
              <a:t> Кижи</a:t>
            </a:r>
          </a:p>
          <a:p>
            <a:r>
              <a:rPr lang="en-US" sz="1000" dirty="0">
                <a:hlinkClick r:id="rId28"/>
              </a:rPr>
              <a:t>http://i009.radikal.ru/0907/8e/205ff7d869d6.jpg</a:t>
            </a:r>
            <a:r>
              <a:rPr lang="ru-RU" sz="1000" dirty="0"/>
              <a:t> Ваалам</a:t>
            </a:r>
          </a:p>
          <a:p>
            <a:r>
              <a:rPr lang="en-US" sz="1000" dirty="0">
                <a:hlinkClick r:id="rId29"/>
              </a:rPr>
              <a:t>http://kirussa.narod.ru/img_0850a.jpg</a:t>
            </a:r>
            <a:r>
              <a:rPr lang="ru-RU" sz="1000" dirty="0"/>
              <a:t> </a:t>
            </a:r>
            <a:r>
              <a:rPr lang="ru-RU" sz="1000" dirty="0" err="1"/>
              <a:t>Спасо</a:t>
            </a:r>
            <a:r>
              <a:rPr lang="ru-RU" sz="1000" dirty="0"/>
              <a:t>-Преображенский собор</a:t>
            </a:r>
          </a:p>
          <a:p>
            <a:r>
              <a:rPr lang="en-US" sz="1000" dirty="0">
                <a:hlinkClick r:id="rId30"/>
              </a:rPr>
              <a:t>http://www.ticrk.ru/resources/16722-original.jpeg</a:t>
            </a:r>
            <a:r>
              <a:rPr lang="ru-RU" sz="1000" dirty="0"/>
              <a:t> Кивач</a:t>
            </a:r>
          </a:p>
          <a:p>
            <a:r>
              <a:rPr lang="en-US" sz="1000" dirty="0">
                <a:hlinkClick r:id="rId31"/>
              </a:rPr>
              <a:t>http://www.ticrk.ru/resources/doc-6242-ph-gallery-6247-middle.jpg</a:t>
            </a:r>
            <a:r>
              <a:rPr lang="ru-RU" sz="1000" dirty="0"/>
              <a:t> </a:t>
            </a:r>
            <a:r>
              <a:rPr lang="ru-RU" sz="1000" dirty="0" err="1"/>
              <a:t>Марциальные</a:t>
            </a:r>
            <a:r>
              <a:rPr lang="ru-RU" sz="1000" dirty="0"/>
              <a:t> </a:t>
            </a:r>
            <a:r>
              <a:rPr lang="ru-RU" sz="1000" dirty="0" smtClean="0"/>
              <a:t>воды</a:t>
            </a:r>
          </a:p>
          <a:p>
            <a:r>
              <a:rPr lang="en-US" sz="1000" dirty="0">
                <a:hlinkClick r:id="rId32"/>
              </a:rPr>
              <a:t>http://</a:t>
            </a:r>
            <a:r>
              <a:rPr lang="en-US" sz="1000" dirty="0" smtClean="0">
                <a:hlinkClick r:id="rId32"/>
              </a:rPr>
              <a:t>www.profi-forex.org/system/news/A07-28_7.jpg</a:t>
            </a:r>
            <a:r>
              <a:rPr lang="ru-RU" sz="1000" dirty="0" smtClean="0"/>
              <a:t> деревообработка</a:t>
            </a:r>
            <a:endParaRPr lang="ru-RU" sz="1000" dirty="0"/>
          </a:p>
          <a:p>
            <a:r>
              <a:rPr lang="en-US" sz="1200" dirty="0">
                <a:hlinkClick r:id="rId33"/>
              </a:rPr>
              <a:t>http://</a:t>
            </a:r>
            <a:r>
              <a:rPr lang="en-US" sz="1200" dirty="0" smtClean="0">
                <a:hlinkClick r:id="rId33"/>
              </a:rPr>
              <a:t>cs202.vkontakte.ru/u89661/24930548/x_db881570.jpg</a:t>
            </a:r>
            <a:r>
              <a:rPr lang="ru-RU" sz="1200" dirty="0" smtClean="0"/>
              <a:t> подводная лодка</a:t>
            </a:r>
          </a:p>
          <a:p>
            <a:r>
              <a:rPr lang="en-US" sz="1200" dirty="0">
                <a:hlinkClick r:id="rId34"/>
              </a:rPr>
              <a:t>http://</a:t>
            </a:r>
            <a:r>
              <a:rPr lang="en-US" sz="1200" dirty="0" smtClean="0">
                <a:hlinkClick r:id="rId34"/>
              </a:rPr>
              <a:t>www.techstory.ru/Foto/14/tdt55a_site.jpg</a:t>
            </a:r>
            <a:r>
              <a:rPr lang="ru-RU" sz="1200" dirty="0" smtClean="0"/>
              <a:t> трелевочный трактор</a:t>
            </a:r>
          </a:p>
          <a:p>
            <a:r>
              <a:rPr lang="en-US" sz="1200" dirty="0">
                <a:hlinkClick r:id="rId35"/>
              </a:rPr>
              <a:t>http://</a:t>
            </a:r>
            <a:r>
              <a:rPr lang="en-US" sz="1200" dirty="0" smtClean="0">
                <a:hlinkClick r:id="rId35"/>
              </a:rPr>
              <a:t>img-fotki.yandex.ru/get/4713/81780238.41/0_5bffd_8387b74b_XL</a:t>
            </a:r>
            <a:r>
              <a:rPr lang="ru-RU" sz="1200" dirty="0" smtClean="0"/>
              <a:t> лов рыбы</a:t>
            </a:r>
          </a:p>
          <a:p>
            <a:r>
              <a:rPr lang="en-US" sz="1200" dirty="0">
                <a:hlinkClick r:id="rId36"/>
              </a:rPr>
              <a:t>http://</a:t>
            </a:r>
            <a:r>
              <a:rPr lang="en-US" sz="1200" dirty="0" smtClean="0">
                <a:hlinkClick r:id="rId36"/>
              </a:rPr>
              <a:t>s49.radikal.ru/i126/1102/86/9ff842514fb7.jpg</a:t>
            </a:r>
            <a:r>
              <a:rPr lang="ru-RU" sz="1200" dirty="0" smtClean="0"/>
              <a:t> порт</a:t>
            </a:r>
          </a:p>
          <a:p>
            <a:r>
              <a:rPr lang="en-US" sz="1200" dirty="0">
                <a:hlinkClick r:id="rId37"/>
              </a:rPr>
              <a:t>http://</a:t>
            </a:r>
            <a:r>
              <a:rPr lang="en-US" sz="1200" dirty="0" smtClean="0">
                <a:hlinkClick r:id="rId37"/>
              </a:rPr>
              <a:t>smilaforum.org.ua/img/2010/5675_134229_1.jpg</a:t>
            </a:r>
            <a:r>
              <a:rPr lang="ru-RU" sz="1200" dirty="0" smtClean="0"/>
              <a:t> Кольская АЭС</a:t>
            </a:r>
          </a:p>
          <a:p>
            <a:r>
              <a:rPr lang="en-US" sz="1200" dirty="0">
                <a:hlinkClick r:id="rId38"/>
              </a:rPr>
              <a:t>http://</a:t>
            </a:r>
            <a:r>
              <a:rPr lang="en-US" sz="1200" dirty="0" smtClean="0">
                <a:hlinkClick r:id="rId38"/>
              </a:rPr>
              <a:t>www.energyland.info/img/xin/201010/d2_1.jpg</a:t>
            </a:r>
            <a:r>
              <a:rPr lang="ru-RU" sz="1200" dirty="0" smtClean="0"/>
              <a:t> </a:t>
            </a:r>
            <a:r>
              <a:rPr lang="ru-RU" sz="1200" dirty="0" err="1" smtClean="0"/>
              <a:t>Кислогубская</a:t>
            </a:r>
            <a:r>
              <a:rPr lang="ru-RU" sz="1200" dirty="0" smtClean="0"/>
              <a:t> ПЭС</a:t>
            </a:r>
          </a:p>
          <a:p>
            <a:r>
              <a:rPr lang="en-US" sz="1200" dirty="0">
                <a:hlinkClick r:id="rId39"/>
              </a:rPr>
              <a:t>http://</a:t>
            </a:r>
            <a:r>
              <a:rPr lang="en-US" sz="1200" dirty="0" smtClean="0">
                <a:hlinkClick r:id="rId39"/>
              </a:rPr>
              <a:t>www.e1.ru/news/images/279/672/279672/takr.jpg</a:t>
            </a:r>
            <a:r>
              <a:rPr lang="ru-RU" sz="1200" dirty="0" smtClean="0"/>
              <a:t> Северный флот</a:t>
            </a:r>
          </a:p>
          <a:p>
            <a:r>
              <a:rPr lang="en-US" sz="1200" dirty="0">
                <a:hlinkClick r:id="rId40"/>
              </a:rPr>
              <a:t>http://</a:t>
            </a:r>
            <a:r>
              <a:rPr lang="en-US" sz="1200" dirty="0" smtClean="0">
                <a:hlinkClick r:id="rId40"/>
              </a:rPr>
              <a:t>cache.daylife.com/imageserve/03sY9yM75SdUk/610x.jpg</a:t>
            </a:r>
            <a:r>
              <a:rPr lang="ru-RU" sz="1200" dirty="0" smtClean="0"/>
              <a:t> подводная лодка</a:t>
            </a:r>
          </a:p>
          <a:p>
            <a:r>
              <a:rPr lang="en-US" sz="1200" dirty="0">
                <a:hlinkClick r:id="rId41"/>
              </a:rPr>
              <a:t>http://</a:t>
            </a:r>
            <a:r>
              <a:rPr lang="en-US" sz="1200" dirty="0" smtClean="0">
                <a:hlinkClick r:id="rId41"/>
              </a:rPr>
              <a:t>geobotany.narod.ru/kozh/j-64.jpg</a:t>
            </a:r>
            <a:r>
              <a:rPr lang="ru-RU" sz="1200" dirty="0" smtClean="0"/>
              <a:t> оленеводство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42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004" y="101332"/>
            <a:ext cx="90004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http://ru.wikipedia.org/wiki/%</a:t>
            </a:r>
            <a:r>
              <a:rPr lang="en-US" sz="1000" dirty="0" smtClean="0">
                <a:hlinkClick r:id="rId4"/>
              </a:rPr>
              <a:t>D0%A4%D0%B0%D0%B9%D0%BB:Rus-pomors.jpg</a:t>
            </a:r>
            <a:r>
              <a:rPr lang="ru-RU" sz="1000" dirty="0" smtClean="0"/>
              <a:t> поморы</a:t>
            </a:r>
          </a:p>
          <a:p>
            <a:r>
              <a:rPr lang="en-US" sz="1000" dirty="0">
                <a:hlinkClick r:id="rId5"/>
              </a:rPr>
              <a:t>http://</a:t>
            </a:r>
            <a:r>
              <a:rPr lang="en-US" sz="1000" dirty="0" smtClean="0">
                <a:hlinkClick r:id="rId5"/>
              </a:rPr>
              <a:t>russia-norway.rosizo.ru/catalogue/articles/gtg_14.jpg</a:t>
            </a:r>
            <a:r>
              <a:rPr lang="ru-RU" sz="1000" dirty="0" smtClean="0"/>
              <a:t> -картина освоение</a:t>
            </a:r>
          </a:p>
          <a:p>
            <a:r>
              <a:rPr lang="en-US" sz="1000" dirty="0">
                <a:hlinkClick r:id="rId6"/>
              </a:rPr>
              <a:t>http://</a:t>
            </a:r>
            <a:r>
              <a:rPr lang="en-US" sz="1000" dirty="0" smtClean="0">
                <a:hlinkClick r:id="rId6"/>
              </a:rPr>
              <a:t>www.webpark.ru/uploads52/080425/belomor_15.jpg</a:t>
            </a:r>
            <a:r>
              <a:rPr lang="ru-RU" sz="1000" dirty="0" smtClean="0"/>
              <a:t> </a:t>
            </a:r>
            <a:r>
              <a:rPr lang="ru-RU" sz="1000" dirty="0" err="1" smtClean="0"/>
              <a:t>Беломоро</a:t>
            </a:r>
            <a:r>
              <a:rPr lang="ru-RU" sz="1000" dirty="0" smtClean="0"/>
              <a:t> Балтийский канал</a:t>
            </a:r>
          </a:p>
          <a:p>
            <a:r>
              <a:rPr lang="en-US" sz="1000" dirty="0" smtClean="0">
                <a:hlinkClick r:id="rId7"/>
              </a:rPr>
              <a:t>http</a:t>
            </a:r>
            <a:r>
              <a:rPr lang="en-US" sz="1000" dirty="0">
                <a:hlinkClick r:id="rId7"/>
              </a:rPr>
              <a:t>://</a:t>
            </a:r>
            <a:r>
              <a:rPr lang="en-US" sz="1000" dirty="0" smtClean="0">
                <a:hlinkClick r:id="rId7"/>
              </a:rPr>
              <a:t>www.allross.ru/arh/images/arhangel/novodvinsk/full/Img_1026.jpg</a:t>
            </a:r>
            <a:r>
              <a:rPr lang="ru-RU" sz="1000" dirty="0" smtClean="0"/>
              <a:t> крепость</a:t>
            </a:r>
          </a:p>
          <a:p>
            <a:r>
              <a:rPr lang="en-US" sz="1000" dirty="0" smtClean="0">
                <a:hlinkClick r:id="rId8"/>
              </a:rPr>
              <a:t>http</a:t>
            </a:r>
            <a:r>
              <a:rPr lang="en-US" sz="1000" dirty="0">
                <a:hlinkClick r:id="rId8"/>
              </a:rPr>
              <a:t>://</a:t>
            </a:r>
            <a:r>
              <a:rPr lang="en-US" sz="1000" dirty="0" smtClean="0">
                <a:hlinkClick r:id="rId8"/>
              </a:rPr>
              <a:t>img-fotki.yandex.ru/get/4425/4344965.78/0_7176e_5745e1bb_XL</a:t>
            </a:r>
            <a:r>
              <a:rPr lang="ru-RU" sz="1000" dirty="0" smtClean="0"/>
              <a:t>  </a:t>
            </a:r>
            <a:r>
              <a:rPr lang="ru-RU" sz="1000" dirty="0"/>
              <a:t>с</a:t>
            </a:r>
            <a:r>
              <a:rPr lang="ru-RU" sz="1000" dirty="0" smtClean="0"/>
              <a:t>троительство Архангельска</a:t>
            </a:r>
          </a:p>
          <a:p>
            <a:r>
              <a:rPr lang="en-US" sz="1000" dirty="0" smtClean="0">
                <a:hlinkClick r:id="rId9"/>
              </a:rPr>
              <a:t>http</a:t>
            </a:r>
            <a:r>
              <a:rPr lang="en-US" sz="1000" dirty="0">
                <a:hlinkClick r:id="rId9"/>
              </a:rPr>
              <a:t>://</a:t>
            </a:r>
            <a:r>
              <a:rPr lang="en-US" sz="1000" dirty="0" smtClean="0">
                <a:hlinkClick r:id="rId9"/>
              </a:rPr>
              <a:t>www.maaam.ru/upload/blogs/9556ddd2533a16d057672df0ebfd5f95.jpg.jpg</a:t>
            </a:r>
            <a:r>
              <a:rPr lang="ru-RU" sz="1000" dirty="0" smtClean="0"/>
              <a:t> </a:t>
            </a:r>
            <a:r>
              <a:rPr lang="ru-RU" sz="1000" dirty="0" err="1" smtClean="0"/>
              <a:t>каргопольская</a:t>
            </a:r>
            <a:r>
              <a:rPr lang="ru-RU" sz="1000" dirty="0" smtClean="0"/>
              <a:t> игрушка</a:t>
            </a:r>
          </a:p>
          <a:p>
            <a:r>
              <a:rPr lang="en-US" sz="1000" dirty="0">
                <a:hlinkClick r:id="rId10"/>
              </a:rPr>
              <a:t>http://</a:t>
            </a:r>
            <a:r>
              <a:rPr lang="en-US" sz="1000" dirty="0" smtClean="0">
                <a:hlinkClick r:id="rId10"/>
              </a:rPr>
              <a:t>www.cultinfo.ru/decor/material/krugi/img/2.jpg</a:t>
            </a:r>
            <a:r>
              <a:rPr lang="ru-RU" sz="1000" dirty="0" smtClean="0"/>
              <a:t> вологодское кружево</a:t>
            </a:r>
          </a:p>
          <a:p>
            <a:r>
              <a:rPr lang="en-US" sz="1000" dirty="0">
                <a:hlinkClick r:id="rId11"/>
              </a:rPr>
              <a:t>http://</a:t>
            </a:r>
            <a:r>
              <a:rPr lang="en-US" sz="1000" dirty="0" smtClean="0">
                <a:hlinkClick r:id="rId11"/>
              </a:rPr>
              <a:t>photobucket.com/albums/p68/vaga_land/01_murmansk_vid_s_goreloi_gory_1918.jpg</a:t>
            </a:r>
            <a:r>
              <a:rPr lang="ru-RU" sz="1000" dirty="0" smtClean="0">
                <a:hlinkClick r:id="rId11"/>
              </a:rPr>
              <a:t>Мурманск</a:t>
            </a:r>
            <a:endParaRPr lang="ru-RU" sz="1000" dirty="0" smtClean="0"/>
          </a:p>
          <a:p>
            <a:r>
              <a:rPr lang="en-US" sz="1000" dirty="0">
                <a:hlinkClick r:id="rId12"/>
              </a:rPr>
              <a:t>http://</a:t>
            </a:r>
            <a:r>
              <a:rPr lang="en-US" sz="1000" dirty="0" smtClean="0">
                <a:hlinkClick r:id="rId12"/>
              </a:rPr>
              <a:t>chemistry-chemists.com/N6_2011/U7/Apatyt.JPG</a:t>
            </a:r>
            <a:r>
              <a:rPr lang="ru-RU" sz="1000" dirty="0" smtClean="0"/>
              <a:t> разработка апатитов</a:t>
            </a:r>
          </a:p>
          <a:p>
            <a:r>
              <a:rPr lang="en-US" sz="1000" dirty="0">
                <a:hlinkClick r:id="rId13"/>
              </a:rPr>
              <a:t>http://</a:t>
            </a:r>
            <a:r>
              <a:rPr lang="en-US" sz="1000" dirty="0" smtClean="0">
                <a:hlinkClick r:id="rId13"/>
              </a:rPr>
              <a:t>www.cpv.ru/cherepovets/images/severstal.jpg</a:t>
            </a:r>
            <a:r>
              <a:rPr lang="ru-RU" sz="1000" dirty="0" smtClean="0"/>
              <a:t> Череповецкий комбинат</a:t>
            </a:r>
          </a:p>
          <a:p>
            <a:r>
              <a:rPr lang="en-US" sz="1000" dirty="0">
                <a:hlinkClick r:id="rId14"/>
              </a:rPr>
              <a:t>http://www.arhrem.ru/_</a:t>
            </a:r>
            <a:r>
              <a:rPr lang="en-US" sz="1000" dirty="0" smtClean="0">
                <a:hlinkClick r:id="rId14"/>
              </a:rPr>
              <a:t>nw/5/80765289.jpg</a:t>
            </a:r>
            <a:r>
              <a:rPr lang="ru-RU" sz="1000" dirty="0" smtClean="0"/>
              <a:t> космодром в </a:t>
            </a:r>
            <a:r>
              <a:rPr lang="ru-RU" sz="1000" dirty="0" err="1" smtClean="0"/>
              <a:t>Плисецке</a:t>
            </a:r>
            <a:endParaRPr lang="ru-RU" sz="1000" dirty="0" smtClean="0"/>
          </a:p>
          <a:p>
            <a:r>
              <a:rPr lang="en-US" sz="1000" dirty="0">
                <a:hlinkClick r:id="rId15"/>
              </a:rPr>
              <a:t>http://</a:t>
            </a:r>
            <a:r>
              <a:rPr lang="en-US" sz="1000" dirty="0" smtClean="0">
                <a:hlinkClick r:id="rId15"/>
              </a:rPr>
              <a:t>img.lenta.ru/economy/2004/05/21/oil/picture.jpg</a:t>
            </a:r>
            <a:r>
              <a:rPr lang="ru-RU" sz="1000" dirty="0" smtClean="0"/>
              <a:t> добыча нефти</a:t>
            </a:r>
          </a:p>
          <a:p>
            <a:r>
              <a:rPr lang="en-US" sz="1000" dirty="0">
                <a:hlinkClick r:id="rId16"/>
              </a:rPr>
              <a:t>http://</a:t>
            </a:r>
            <a:r>
              <a:rPr lang="en-US" sz="1000" dirty="0" smtClean="0">
                <a:hlinkClick r:id="rId16"/>
              </a:rPr>
              <a:t>uralpress.ru/sites/default/files/imagecache/slide/photo/metallurgi.jpg</a:t>
            </a:r>
            <a:r>
              <a:rPr lang="ru-RU" sz="1000" dirty="0" smtClean="0"/>
              <a:t>  черная металлургия</a:t>
            </a:r>
          </a:p>
          <a:p>
            <a:r>
              <a:rPr lang="en-US" sz="1000" dirty="0">
                <a:hlinkClick r:id="rId17"/>
              </a:rPr>
              <a:t>http://</a:t>
            </a:r>
            <a:r>
              <a:rPr lang="en-US" sz="1000" dirty="0" smtClean="0">
                <a:hlinkClick r:id="rId17"/>
              </a:rPr>
              <a:t>fr.rian.ru/images/18651/00/186510048.jpg</a:t>
            </a:r>
            <a:r>
              <a:rPr lang="ru-RU" sz="1000" dirty="0" smtClean="0"/>
              <a:t> производство алюминия</a:t>
            </a:r>
          </a:p>
          <a:p>
            <a:r>
              <a:rPr lang="en-US" sz="1000" dirty="0">
                <a:hlinkClick r:id="rId18"/>
              </a:rPr>
              <a:t>http://</a:t>
            </a:r>
            <a:r>
              <a:rPr lang="en-US" sz="1000" dirty="0" smtClean="0">
                <a:hlinkClick r:id="rId18"/>
              </a:rPr>
              <a:t>www.promvest.info/upload/iblock/ad2/zagot_les2.jpg</a:t>
            </a:r>
            <a:r>
              <a:rPr lang="ru-RU" sz="1000" dirty="0" smtClean="0"/>
              <a:t> лесная промышленность</a:t>
            </a:r>
          </a:p>
          <a:p>
            <a:r>
              <a:rPr lang="en-US" sz="1000" dirty="0">
                <a:hlinkClick r:id="rId19"/>
              </a:rPr>
              <a:t>http://</a:t>
            </a:r>
            <a:r>
              <a:rPr lang="en-US" sz="1000" dirty="0" smtClean="0">
                <a:hlinkClick r:id="rId19"/>
              </a:rPr>
              <a:t>leroxx.ru/comp/23.jpg</a:t>
            </a:r>
            <a:r>
              <a:rPr lang="ru-RU" sz="1000" dirty="0" smtClean="0"/>
              <a:t> химическая промышленность</a:t>
            </a:r>
          </a:p>
          <a:p>
            <a:r>
              <a:rPr lang="en-US" sz="1000" dirty="0">
                <a:hlinkClick r:id="rId20"/>
              </a:rPr>
              <a:t>http://</a:t>
            </a:r>
            <a:r>
              <a:rPr lang="en-US" sz="1000" dirty="0" smtClean="0">
                <a:hlinkClick r:id="rId20"/>
              </a:rPr>
              <a:t>www.autoopt.ru/upload/iblock/586/tlt-100a_06-11.jpg</a:t>
            </a:r>
            <a:r>
              <a:rPr lang="ru-RU" sz="1000" dirty="0" smtClean="0"/>
              <a:t>  тракторный завод</a:t>
            </a:r>
          </a:p>
          <a:p>
            <a:r>
              <a:rPr lang="en-US" sz="1000" dirty="0">
                <a:hlinkClick r:id="rId21"/>
              </a:rPr>
              <a:t>http://</a:t>
            </a:r>
            <a:r>
              <a:rPr lang="en-US" sz="1000" dirty="0" smtClean="0">
                <a:hlinkClick r:id="rId21"/>
              </a:rPr>
              <a:t>www.scanfishphoto.com/bilder/store/11SildehovingVestfjord03a.jpg</a:t>
            </a:r>
            <a:r>
              <a:rPr lang="ru-RU" sz="1000" dirty="0" smtClean="0"/>
              <a:t> рыбная промышленность</a:t>
            </a:r>
          </a:p>
          <a:p>
            <a:r>
              <a:rPr lang="en-US" sz="1000" dirty="0">
                <a:hlinkClick r:id="rId22"/>
              </a:rPr>
              <a:t>http://</a:t>
            </a:r>
            <a:r>
              <a:rPr lang="en-US" sz="1000" dirty="0" smtClean="0">
                <a:hlinkClick r:id="rId22"/>
              </a:rPr>
              <a:t>dic.academic.ru/pictures/es/286520.jpg</a:t>
            </a:r>
            <a:r>
              <a:rPr lang="ru-RU" sz="1000" dirty="0" smtClean="0"/>
              <a:t> Череповецкий металлургический комбинат</a:t>
            </a:r>
          </a:p>
          <a:p>
            <a:r>
              <a:rPr lang="en-US" sz="1000" dirty="0">
                <a:hlinkClick r:id="rId23"/>
              </a:rPr>
              <a:t>http://</a:t>
            </a:r>
            <a:r>
              <a:rPr lang="en-US" sz="1000" dirty="0" smtClean="0">
                <a:hlinkClick r:id="rId23"/>
              </a:rPr>
              <a:t>stolica.onego.ru/resources/i120850-contentImage1_1-original.jpg</a:t>
            </a:r>
            <a:r>
              <a:rPr lang="ru-RU" sz="1000" dirty="0" smtClean="0"/>
              <a:t> алюминиевый завод Надвоицы</a:t>
            </a:r>
          </a:p>
          <a:p>
            <a:r>
              <a:rPr lang="en-US" sz="1000" dirty="0">
                <a:hlinkClick r:id="rId24"/>
              </a:rPr>
              <a:t>http://</a:t>
            </a:r>
            <a:r>
              <a:rPr lang="en-US" sz="1000" dirty="0" smtClean="0">
                <a:hlinkClick r:id="rId24"/>
              </a:rPr>
              <a:t>www.4turista.ru/files/imagecache/prev800/files/img_3435-01.jpg</a:t>
            </a:r>
            <a:r>
              <a:rPr lang="ru-RU" sz="1000" dirty="0" smtClean="0"/>
              <a:t> </a:t>
            </a:r>
            <a:r>
              <a:rPr lang="ru-RU" sz="1000" dirty="0" err="1" smtClean="0"/>
              <a:t>Печенганикель</a:t>
            </a:r>
            <a:endParaRPr lang="ru-RU" sz="1000" dirty="0" smtClean="0"/>
          </a:p>
          <a:p>
            <a:r>
              <a:rPr lang="en-US" sz="1000" dirty="0">
                <a:hlinkClick r:id="rId25"/>
              </a:rPr>
              <a:t>http://</a:t>
            </a:r>
            <a:r>
              <a:rPr lang="en-US" sz="1000" dirty="0" smtClean="0">
                <a:hlinkClick r:id="rId25"/>
              </a:rPr>
              <a:t>i.rdrom.ru/pubs/4483/15154/222175.jpg</a:t>
            </a:r>
            <a:r>
              <a:rPr lang="ru-RU" sz="1000" dirty="0" smtClean="0"/>
              <a:t> добыча апатитов</a:t>
            </a:r>
          </a:p>
          <a:p>
            <a:r>
              <a:rPr lang="en-US" sz="1000" dirty="0">
                <a:hlinkClick r:id="rId26"/>
              </a:rPr>
              <a:t>http://</a:t>
            </a:r>
            <a:r>
              <a:rPr lang="en-US" sz="1000" dirty="0" smtClean="0">
                <a:hlinkClick r:id="rId26"/>
              </a:rPr>
              <a:t>www.hibiny.com/images/news/d910ced914cf0fe44d2ce4ec26b97674.jpg</a:t>
            </a:r>
            <a:r>
              <a:rPr lang="ru-RU" sz="1000" dirty="0" smtClean="0"/>
              <a:t> производство апатитов</a:t>
            </a:r>
          </a:p>
          <a:p>
            <a:r>
              <a:rPr lang="en-US" sz="1000" dirty="0">
                <a:hlinkClick r:id="rId27"/>
              </a:rPr>
              <a:t>http://</a:t>
            </a:r>
            <a:r>
              <a:rPr lang="en-US" sz="1000" dirty="0" smtClean="0">
                <a:hlinkClick r:id="rId27"/>
              </a:rPr>
              <a:t>www.pomoyka.org/getpic.php?id=5568</a:t>
            </a:r>
            <a:r>
              <a:rPr lang="ru-RU" sz="1000" dirty="0" smtClean="0"/>
              <a:t> лесозаготовка</a:t>
            </a:r>
          </a:p>
          <a:p>
            <a:r>
              <a:rPr lang="en-US" sz="1000" dirty="0">
                <a:hlinkClick r:id="rId28"/>
              </a:rPr>
              <a:t>http://</a:t>
            </a:r>
            <a:r>
              <a:rPr lang="en-US" sz="1000" dirty="0" smtClean="0">
                <a:hlinkClick r:id="rId28"/>
              </a:rPr>
              <a:t>www.profi-forex.org/system/news/1_7018.jpg</a:t>
            </a:r>
            <a:r>
              <a:rPr lang="ru-RU" sz="1000" dirty="0" smtClean="0"/>
              <a:t> ЦБК</a:t>
            </a:r>
          </a:p>
          <a:p>
            <a:r>
              <a:rPr lang="en-US" sz="1000" dirty="0">
                <a:hlinkClick r:id="rId29"/>
              </a:rPr>
              <a:t>http://</a:t>
            </a:r>
            <a:r>
              <a:rPr lang="en-US" sz="1000" dirty="0" smtClean="0">
                <a:hlinkClick r:id="rId29"/>
              </a:rPr>
              <a:t>www.proshkolu.ru/content/media/pic/std/2000000/1555000/1554091-10e93fee1c246d71.jpg</a:t>
            </a:r>
            <a:r>
              <a:rPr lang="ru-RU" sz="1000" dirty="0" smtClean="0"/>
              <a:t> вологодское масло</a:t>
            </a:r>
          </a:p>
          <a:p>
            <a:r>
              <a:rPr lang="en-US" sz="1100" dirty="0">
                <a:hlinkClick r:id="rId30"/>
              </a:rPr>
              <a:t>http://</a:t>
            </a:r>
            <a:r>
              <a:rPr lang="en-US" sz="1000" dirty="0" smtClean="0">
                <a:hlinkClick r:id="rId30"/>
              </a:rPr>
              <a:t>aromata.lt/img-prod/6089.jpg</a:t>
            </a:r>
            <a:r>
              <a:rPr lang="ru-RU" sz="1000" dirty="0" smtClean="0"/>
              <a:t> лен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4342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882"/>
            <a:ext cx="8712968" cy="999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Экономическое окружение: моря, страны, соседние районы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57188" y="1005579"/>
            <a:ext cx="144016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Моря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761839" y="2512319"/>
            <a:ext cx="1440160" cy="461665"/>
          </a:xfrm>
          <a:prstGeom prst="rect">
            <a:avLst/>
          </a:prstGeom>
          <a:solidFill>
            <a:srgbClr val="F7D9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Страны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757188" y="3724997"/>
            <a:ext cx="144016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Районы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482844" y="1467244"/>
            <a:ext cx="2329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1.Баренцево море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482844" y="1818505"/>
            <a:ext cx="2193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 Белое море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482844" y="2132856"/>
            <a:ext cx="2058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3.Карское море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482845" y="2980140"/>
            <a:ext cx="1748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1.Норвегия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82844" y="3272434"/>
            <a:ext cx="190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2.Финляндия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482844" y="4186662"/>
            <a:ext cx="2611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1.Северо-западный 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482845" y="4477150"/>
            <a:ext cx="232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2.Центральный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473449" y="4768235"/>
            <a:ext cx="2058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3.Волго-Вятский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465298" y="5068936"/>
            <a:ext cx="2076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4.Уральский 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455903" y="5415899"/>
            <a:ext cx="2565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5.Западно-Сибирский</a:t>
            </a:r>
            <a:endParaRPr lang="ru-RU" sz="2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005579"/>
            <a:ext cx="5834514" cy="4913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Овал 18"/>
          <p:cNvSpPr/>
          <p:nvPr/>
        </p:nvSpPr>
        <p:spPr>
          <a:xfrm>
            <a:off x="2264891" y="1445558"/>
            <a:ext cx="357187" cy="37294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Овал 19"/>
          <p:cNvSpPr/>
          <p:nvPr/>
        </p:nvSpPr>
        <p:spPr>
          <a:xfrm>
            <a:off x="1403648" y="2782662"/>
            <a:ext cx="357187" cy="37294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2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582709" y="1087245"/>
            <a:ext cx="357187" cy="37294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3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39861" y="1108286"/>
            <a:ext cx="357187" cy="372947"/>
          </a:xfrm>
          <a:prstGeom prst="ellipse">
            <a:avLst/>
          </a:prstGeom>
          <a:solidFill>
            <a:srgbClr val="F7D9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1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07504" y="2437067"/>
            <a:ext cx="357187" cy="372947"/>
          </a:xfrm>
          <a:prstGeom prst="ellipse">
            <a:avLst/>
          </a:prstGeom>
          <a:solidFill>
            <a:srgbClr val="F7D9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485786" y="4959816"/>
            <a:ext cx="357187" cy="37294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Овал 24"/>
          <p:cNvSpPr/>
          <p:nvPr/>
        </p:nvSpPr>
        <p:spPr>
          <a:xfrm>
            <a:off x="2327344" y="5473984"/>
            <a:ext cx="357187" cy="37294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2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673326" y="5483170"/>
            <a:ext cx="357187" cy="37294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7" name="Овал 26"/>
          <p:cNvSpPr/>
          <p:nvPr/>
        </p:nvSpPr>
        <p:spPr>
          <a:xfrm>
            <a:off x="5031472" y="4877260"/>
            <a:ext cx="357187" cy="37294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4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406237" y="2890794"/>
            <a:ext cx="357187" cy="37294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741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880945"/>
            <a:ext cx="5569417" cy="500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4" action="ppaction://hlinksldjump"/>
          </p:cNvPr>
          <p:cNvSpPr/>
          <p:nvPr/>
        </p:nvSpPr>
        <p:spPr>
          <a:xfrm rot="10800000">
            <a:off x="8081266" y="6286501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882"/>
            <a:ext cx="8712968" cy="550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Транспортное положение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770892"/>
            <a:ext cx="3096344" cy="522553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/>
              <a:t>1.Через территорию района проходят транспортные пути из центральных регионов России в страны Северной Европы.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2.Реки и каналы района являются составной частью Единой глубоководной системы европейской части России.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3.Крупные морские порты Мурманск и Архангельск обеспечивают связи России с зарубежными странами.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4.Мурманск- является базовым пунктом Северного морского пути.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50835" y="880945"/>
            <a:ext cx="207010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Условные знаки</a:t>
            </a:r>
            <a:endParaRPr lang="ru-RU" sz="20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3240538" y="1348094"/>
            <a:ext cx="2580399" cy="1354218"/>
            <a:chOff x="714344" y="116632"/>
            <a:chExt cx="2580399" cy="135421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44" y="116632"/>
              <a:ext cx="2580399" cy="130576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35696" y="1163073"/>
              <a:ext cx="10236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Порты</a:t>
              </a:r>
              <a:endPara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1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5882"/>
            <a:ext cx="8712968" cy="999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Положение относительно топливно-энергетических и сырьевых баз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0798" y="1311388"/>
            <a:ext cx="3345801" cy="41960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Северный район хорошо обеспечен всеми топливными и сырьевыми ресурсами.</a:t>
            </a:r>
          </a:p>
          <a:p>
            <a:pPr algn="ctr">
              <a:lnSpc>
                <a:spcPts val="2000"/>
              </a:lnSpc>
            </a:pPr>
            <a:endParaRPr lang="ru-RU" sz="2000" dirty="0" smtClean="0"/>
          </a:p>
          <a:p>
            <a:pPr algn="ctr">
              <a:lnSpc>
                <a:spcPts val="2000"/>
              </a:lnSpc>
            </a:pPr>
            <a:r>
              <a:rPr lang="ru-RU" sz="2000" b="1" dirty="0" smtClean="0"/>
              <a:t>Основные полезные ископаемые: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1.Уголь Печорского бассейна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2.Нефть и газ Коми и Ненецкого округа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3.Апатито-нефелиновые руды Хибин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4.Железные и медно-никелевые руды Карелии и Кольского полуострова</a:t>
            </a:r>
          </a:p>
          <a:p>
            <a:pPr algn="ctr">
              <a:lnSpc>
                <a:spcPts val="2000"/>
              </a:lnSpc>
            </a:pPr>
            <a:endParaRPr lang="ru-RU" sz="20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562" y="1275218"/>
            <a:ext cx="5221604" cy="423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391624" y="5107298"/>
            <a:ext cx="206970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Условные знаки</a:t>
            </a:r>
            <a:endParaRPr lang="ru-RU" sz="20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438" y="4255629"/>
            <a:ext cx="2755075" cy="122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 descr="C:\Documents and Settings\User\Мои документы\Мои рисунки\иконки\ico_tex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BBDCF1"/>
              </a:clrFrom>
              <a:clrTo>
                <a:srgbClr val="BBDCF1">
                  <a:alpha val="0"/>
                </a:srgbClr>
              </a:clrTo>
            </a:clrChange>
            <a:duotone>
              <a:prstClr val="black"/>
              <a:schemeClr val="tx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634" y="5692649"/>
            <a:ext cx="5274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7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357159" y="6143625"/>
            <a:ext cx="614442" cy="571501"/>
          </a:xfrm>
          <a:prstGeom prst="mathMultiply">
            <a:avLst>
              <a:gd name="adj1" fmla="val 198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331297" y="628649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882"/>
            <a:ext cx="8712968" cy="999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Оценка ЭГП. Влияние ЭГП на развитие района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215594"/>
              </p:ext>
            </p:extLst>
          </p:nvPr>
        </p:nvGraphicFramePr>
        <p:xfrm>
          <a:off x="251520" y="1005579"/>
          <a:ext cx="8601034" cy="484580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392488"/>
                <a:gridCol w="420854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Плюсы ЭГП района</a:t>
                      </a:r>
                      <a:endParaRPr lang="ru-RU" sz="28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Минусы ЭГП района</a:t>
                      </a:r>
                      <a:endParaRPr lang="ru-RU" sz="28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dirty="0" smtClean="0"/>
                        <a:t>1.Пограничное положение с развитыми странами Норвегией и Финляндией.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dirty="0" smtClean="0"/>
                        <a:t> 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dirty="0" smtClean="0"/>
                        <a:t>2.Внутреннее соседство с индустриально развитыми районами старого освоения.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/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dirty="0" smtClean="0"/>
                        <a:t>3.Приморское положение обеспечивает внешнеторговые связи с  другими странами.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/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dirty="0" smtClean="0"/>
                        <a:t>4.Проходят транспортные пути в страны Северной Европы.</a:t>
                      </a:r>
                    </a:p>
                    <a:p>
                      <a:pPr>
                        <a:lnSpc>
                          <a:spcPts val="2500"/>
                        </a:lnSpc>
                      </a:pPr>
                      <a:endParaRPr lang="ru-RU" sz="2000" dirty="0" smtClean="0"/>
                    </a:p>
                    <a:p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dirty="0" smtClean="0"/>
                        <a:t>1.Положение в экстремальных климатических условиях – зоне Севера, что отрицательно сказывается на комфортности проживания и трудовой деятельности населения.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/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dirty="0" smtClean="0"/>
                        <a:t>2.Норвегия входит в блок НАТО.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7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3473</Words>
  <Application>Microsoft Office PowerPoint</Application>
  <PresentationFormat>Экран (4:3)</PresentationFormat>
  <Paragraphs>722</Paragraphs>
  <Slides>53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Windows User</cp:lastModifiedBy>
  <cp:revision>142</cp:revision>
  <dcterms:created xsi:type="dcterms:W3CDTF">2012-09-22T19:58:17Z</dcterms:created>
  <dcterms:modified xsi:type="dcterms:W3CDTF">2017-01-05T18:17:44Z</dcterms:modified>
</cp:coreProperties>
</file>