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2" r:id="rId2"/>
    <p:sldMasterId id="2147483715" r:id="rId3"/>
  </p:sldMasterIdLst>
  <p:notesMasterIdLst>
    <p:notesMasterId r:id="rId14"/>
  </p:notesMasterIdLst>
  <p:sldIdLst>
    <p:sldId id="261" r:id="rId4"/>
    <p:sldId id="262" r:id="rId5"/>
    <p:sldId id="267" r:id="rId6"/>
    <p:sldId id="270" r:id="rId7"/>
    <p:sldId id="271" r:id="rId8"/>
    <p:sldId id="263" r:id="rId9"/>
    <p:sldId id="264" r:id="rId10"/>
    <p:sldId id="273" r:id="rId11"/>
    <p:sldId id="274" r:id="rId12"/>
    <p:sldId id="268" r:id="rId13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EB8"/>
    <a:srgbClr val="025174"/>
    <a:srgbClr val="007EB9"/>
    <a:srgbClr val="EA5045"/>
    <a:srgbClr val="F0E3B5"/>
    <a:srgbClr val="037CB4"/>
    <a:srgbClr val="017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59513" autoAdjust="0"/>
  </p:normalViewPr>
  <p:slideViewPr>
    <p:cSldViewPr snapToGrid="0">
      <p:cViewPr varScale="1">
        <p:scale>
          <a:sx n="68" d="100"/>
          <a:sy n="68" d="100"/>
        </p:scale>
        <p:origin x="22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3B191-9282-48F5-ADEB-1B0D5480FD41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030C87-52B1-4D7C-A00F-A8BDAD070B26}">
      <dgm:prSet phldrT="[Текст]" custT="1"/>
      <dgm:spPr>
        <a:solidFill>
          <a:srgbClr val="017EB8"/>
        </a:solidFill>
      </dgm:spPr>
      <dgm:t>
        <a:bodyPr/>
        <a:lstStyle/>
        <a:p>
          <a:r>
            <a:rPr lang="ru-RU" sz="1600" b="0" spc="-15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Результаты построения РСНМС</a:t>
          </a:r>
          <a:endParaRPr lang="ru-RU" sz="1600" b="0" dirty="0">
            <a:solidFill>
              <a:schemeClr val="bg1"/>
            </a:solidFill>
          </a:endParaRPr>
        </a:p>
      </dgm:t>
    </dgm:pt>
    <dgm:pt modelId="{6E2EA5AE-25B2-4336-B14A-7124EAB0385B}" type="parTrans" cxnId="{3D104352-A94B-4089-AA5C-324B251FCC50}">
      <dgm:prSet/>
      <dgm:spPr/>
      <dgm:t>
        <a:bodyPr/>
        <a:lstStyle/>
        <a:p>
          <a:endParaRPr lang="ru-RU"/>
        </a:p>
      </dgm:t>
    </dgm:pt>
    <dgm:pt modelId="{EB97F663-7114-4A9F-8E0B-911A7721F841}" type="sibTrans" cxnId="{3D104352-A94B-4089-AA5C-324B251FCC50}">
      <dgm:prSet/>
      <dgm:spPr/>
      <dgm:t>
        <a:bodyPr/>
        <a:lstStyle/>
        <a:p>
          <a:endParaRPr lang="ru-RU"/>
        </a:p>
      </dgm:t>
    </dgm:pt>
    <dgm:pt modelId="{616A68DC-D8DD-4180-814B-40A7F7576AD1}">
      <dgm:prSet phldrT="[Текст]" custT="1"/>
      <dgm:spPr>
        <a:solidFill>
          <a:srgbClr val="017EB8"/>
        </a:solidFill>
      </dgm:spPr>
      <dgm:t>
        <a:bodyPr/>
        <a:lstStyle/>
        <a:p>
          <a:r>
            <a:rPr lang="ru-RU" sz="1600" dirty="0" smtClean="0"/>
            <a:t>База дефицитов и запросов</a:t>
          </a:r>
          <a:endParaRPr lang="ru-RU" sz="1600" dirty="0"/>
        </a:p>
      </dgm:t>
    </dgm:pt>
    <dgm:pt modelId="{F902B833-9C03-4D40-9932-41BC6036BFFE}" type="parTrans" cxnId="{AFA65E5B-CE09-4300-9038-1D8DE1D20B83}">
      <dgm:prSet/>
      <dgm:spPr/>
      <dgm:t>
        <a:bodyPr/>
        <a:lstStyle/>
        <a:p>
          <a:endParaRPr lang="ru-RU"/>
        </a:p>
      </dgm:t>
    </dgm:pt>
    <dgm:pt modelId="{C60B4B2E-FAC4-4F9C-B0C8-BAC47971235B}" type="sibTrans" cxnId="{AFA65E5B-CE09-4300-9038-1D8DE1D20B83}">
      <dgm:prSet/>
      <dgm:spPr/>
      <dgm:t>
        <a:bodyPr/>
        <a:lstStyle/>
        <a:p>
          <a:endParaRPr lang="ru-RU"/>
        </a:p>
      </dgm:t>
    </dgm:pt>
    <dgm:pt modelId="{B52245A2-FAB1-489A-94F3-E37FEF88BAA5}">
      <dgm:prSet phldrT="[Текст]" custT="1"/>
      <dgm:spPr>
        <a:solidFill>
          <a:srgbClr val="017EB8"/>
        </a:solidFill>
      </dgm:spPr>
      <dgm:t>
        <a:bodyPr/>
        <a:lstStyle/>
        <a:p>
          <a:r>
            <a:rPr lang="ru-RU" sz="1400" dirty="0" smtClean="0"/>
            <a:t>Выверенный единый календарь мероприятий</a:t>
          </a:r>
          <a:endParaRPr lang="ru-RU" sz="1400" dirty="0"/>
        </a:p>
      </dgm:t>
    </dgm:pt>
    <dgm:pt modelId="{227D95B6-372F-436D-AF59-4745262EFD0E}" type="parTrans" cxnId="{FB33B89B-D5A9-4B12-8804-990EEE519350}">
      <dgm:prSet/>
      <dgm:spPr/>
      <dgm:t>
        <a:bodyPr/>
        <a:lstStyle/>
        <a:p>
          <a:endParaRPr lang="ru-RU"/>
        </a:p>
      </dgm:t>
    </dgm:pt>
    <dgm:pt modelId="{268EBC65-CA28-4EE9-80AF-15DA786D3AB2}" type="sibTrans" cxnId="{FB33B89B-D5A9-4B12-8804-990EEE519350}">
      <dgm:prSet/>
      <dgm:spPr/>
      <dgm:t>
        <a:bodyPr/>
        <a:lstStyle/>
        <a:p>
          <a:endParaRPr lang="ru-RU"/>
        </a:p>
      </dgm:t>
    </dgm:pt>
    <dgm:pt modelId="{2F50930D-0CB7-4226-8C4A-6EB142D4934E}">
      <dgm:prSet phldrT="[Текст]" custT="1"/>
      <dgm:spPr>
        <a:solidFill>
          <a:srgbClr val="017EB8"/>
        </a:solidFill>
      </dgm:spPr>
      <dgm:t>
        <a:bodyPr/>
        <a:lstStyle/>
        <a:p>
          <a:r>
            <a:rPr lang="ru-RU" sz="1200" dirty="0" smtClean="0"/>
            <a:t>«Дорожная карта» по взаимодействию всех субъектов</a:t>
          </a:r>
        </a:p>
      </dgm:t>
    </dgm:pt>
    <dgm:pt modelId="{1D6A993A-4BC2-4323-9F6F-BF72D20846C5}" type="parTrans" cxnId="{4ACEDDAC-559B-4F14-A60D-B79DC6817C8A}">
      <dgm:prSet/>
      <dgm:spPr/>
      <dgm:t>
        <a:bodyPr/>
        <a:lstStyle/>
        <a:p>
          <a:endParaRPr lang="ru-RU"/>
        </a:p>
      </dgm:t>
    </dgm:pt>
    <dgm:pt modelId="{2B6288B1-59CB-47D0-854D-BFD7B6FC8874}" type="sibTrans" cxnId="{4ACEDDAC-559B-4F14-A60D-B79DC6817C8A}">
      <dgm:prSet/>
      <dgm:spPr/>
      <dgm:t>
        <a:bodyPr/>
        <a:lstStyle/>
        <a:p>
          <a:endParaRPr lang="ru-RU"/>
        </a:p>
      </dgm:t>
    </dgm:pt>
    <dgm:pt modelId="{069553FB-234A-4473-89F6-FD1635968B4B}" type="pres">
      <dgm:prSet presAssocID="{BA13B191-9282-48F5-ADEB-1B0D5480FD4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441A67-5492-48FD-A981-7ED10A229DCE}" type="pres">
      <dgm:prSet presAssocID="{44030C87-52B1-4D7C-A00F-A8BDAD070B26}" presName="centerShape" presStyleLbl="node0" presStyleIdx="0" presStyleCnt="1" custScaleX="111695" custScaleY="109802"/>
      <dgm:spPr/>
      <dgm:t>
        <a:bodyPr/>
        <a:lstStyle/>
        <a:p>
          <a:endParaRPr lang="ru-RU"/>
        </a:p>
      </dgm:t>
    </dgm:pt>
    <dgm:pt modelId="{828E45D0-8A80-4FC0-9C7D-5C987292CE0E}" type="pres">
      <dgm:prSet presAssocID="{F902B833-9C03-4D40-9932-41BC6036BFFE}" presName="Name9" presStyleLbl="parChTrans1D2" presStyleIdx="0" presStyleCnt="3"/>
      <dgm:spPr/>
      <dgm:t>
        <a:bodyPr/>
        <a:lstStyle/>
        <a:p>
          <a:endParaRPr lang="ru-RU"/>
        </a:p>
      </dgm:t>
    </dgm:pt>
    <dgm:pt modelId="{012B2364-3F78-4364-ABAA-39AE7D955B57}" type="pres">
      <dgm:prSet presAssocID="{F902B833-9C03-4D40-9932-41BC6036BFFE}" presName="connTx" presStyleLbl="parChTrans1D2" presStyleIdx="0" presStyleCnt="3"/>
      <dgm:spPr/>
      <dgm:t>
        <a:bodyPr/>
        <a:lstStyle/>
        <a:p>
          <a:endParaRPr lang="ru-RU"/>
        </a:p>
      </dgm:t>
    </dgm:pt>
    <dgm:pt modelId="{41E94FD0-5881-430B-A4BF-83A39E6B4A1E}" type="pres">
      <dgm:prSet presAssocID="{616A68DC-D8DD-4180-814B-40A7F7576AD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96FED-A0F2-4945-BD06-B899D2A20C47}" type="pres">
      <dgm:prSet presAssocID="{227D95B6-372F-436D-AF59-4745262EFD0E}" presName="Name9" presStyleLbl="parChTrans1D2" presStyleIdx="1" presStyleCnt="3"/>
      <dgm:spPr/>
      <dgm:t>
        <a:bodyPr/>
        <a:lstStyle/>
        <a:p>
          <a:endParaRPr lang="ru-RU"/>
        </a:p>
      </dgm:t>
    </dgm:pt>
    <dgm:pt modelId="{851EE762-A2B7-4A81-9814-B8D361A14960}" type="pres">
      <dgm:prSet presAssocID="{227D95B6-372F-436D-AF59-4745262EFD0E}" presName="connTx" presStyleLbl="parChTrans1D2" presStyleIdx="1" presStyleCnt="3"/>
      <dgm:spPr/>
      <dgm:t>
        <a:bodyPr/>
        <a:lstStyle/>
        <a:p>
          <a:endParaRPr lang="ru-RU"/>
        </a:p>
      </dgm:t>
    </dgm:pt>
    <dgm:pt modelId="{BBB72ECF-B0A8-4ECF-B345-0EA0080E5D11}" type="pres">
      <dgm:prSet presAssocID="{B52245A2-FAB1-489A-94F3-E37FEF88BAA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F28C6D-7BB7-4892-98AD-C1152269AAFF}" type="pres">
      <dgm:prSet presAssocID="{1D6A993A-4BC2-4323-9F6F-BF72D20846C5}" presName="Name9" presStyleLbl="parChTrans1D2" presStyleIdx="2" presStyleCnt="3"/>
      <dgm:spPr/>
      <dgm:t>
        <a:bodyPr/>
        <a:lstStyle/>
        <a:p>
          <a:endParaRPr lang="ru-RU"/>
        </a:p>
      </dgm:t>
    </dgm:pt>
    <dgm:pt modelId="{5DAA825E-AEF9-4D7D-9A68-25A390F72862}" type="pres">
      <dgm:prSet presAssocID="{1D6A993A-4BC2-4323-9F6F-BF72D20846C5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41C8A32-B916-49A8-B127-B130197E8258}" type="pres">
      <dgm:prSet presAssocID="{2F50930D-0CB7-4226-8C4A-6EB142D4934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33B89B-D5A9-4B12-8804-990EEE519350}" srcId="{44030C87-52B1-4D7C-A00F-A8BDAD070B26}" destId="{B52245A2-FAB1-489A-94F3-E37FEF88BAA5}" srcOrd="1" destOrd="0" parTransId="{227D95B6-372F-436D-AF59-4745262EFD0E}" sibTransId="{268EBC65-CA28-4EE9-80AF-15DA786D3AB2}"/>
    <dgm:cxn modelId="{4ACEDDAC-559B-4F14-A60D-B79DC6817C8A}" srcId="{44030C87-52B1-4D7C-A00F-A8BDAD070B26}" destId="{2F50930D-0CB7-4226-8C4A-6EB142D4934E}" srcOrd="2" destOrd="0" parTransId="{1D6A993A-4BC2-4323-9F6F-BF72D20846C5}" sibTransId="{2B6288B1-59CB-47D0-854D-BFD7B6FC8874}"/>
    <dgm:cxn modelId="{24407437-7C95-4012-8E23-5C76918536B1}" type="presOf" srcId="{616A68DC-D8DD-4180-814B-40A7F7576AD1}" destId="{41E94FD0-5881-430B-A4BF-83A39E6B4A1E}" srcOrd="0" destOrd="0" presId="urn:microsoft.com/office/officeart/2005/8/layout/radial1"/>
    <dgm:cxn modelId="{9883C5F0-8F57-4DF5-8416-EB9768C0F07A}" type="presOf" srcId="{B52245A2-FAB1-489A-94F3-E37FEF88BAA5}" destId="{BBB72ECF-B0A8-4ECF-B345-0EA0080E5D11}" srcOrd="0" destOrd="0" presId="urn:microsoft.com/office/officeart/2005/8/layout/radial1"/>
    <dgm:cxn modelId="{E22133F5-A68A-4A36-9793-36199293F133}" type="presOf" srcId="{1D6A993A-4BC2-4323-9F6F-BF72D20846C5}" destId="{4BF28C6D-7BB7-4892-98AD-C1152269AAFF}" srcOrd="0" destOrd="0" presId="urn:microsoft.com/office/officeart/2005/8/layout/radial1"/>
    <dgm:cxn modelId="{034C9420-F23A-4319-B65D-70F1FEE45500}" type="presOf" srcId="{BA13B191-9282-48F5-ADEB-1B0D5480FD41}" destId="{069553FB-234A-4473-89F6-FD1635968B4B}" srcOrd="0" destOrd="0" presId="urn:microsoft.com/office/officeart/2005/8/layout/radial1"/>
    <dgm:cxn modelId="{99505239-2433-4ED1-8D2B-E221C55CE766}" type="presOf" srcId="{F902B833-9C03-4D40-9932-41BC6036BFFE}" destId="{828E45D0-8A80-4FC0-9C7D-5C987292CE0E}" srcOrd="0" destOrd="0" presId="urn:microsoft.com/office/officeart/2005/8/layout/radial1"/>
    <dgm:cxn modelId="{2D6F47D5-1AF9-4F87-B19F-AB3A9D47139F}" type="presOf" srcId="{227D95B6-372F-436D-AF59-4745262EFD0E}" destId="{851EE762-A2B7-4A81-9814-B8D361A14960}" srcOrd="1" destOrd="0" presId="urn:microsoft.com/office/officeart/2005/8/layout/radial1"/>
    <dgm:cxn modelId="{AFA65E5B-CE09-4300-9038-1D8DE1D20B83}" srcId="{44030C87-52B1-4D7C-A00F-A8BDAD070B26}" destId="{616A68DC-D8DD-4180-814B-40A7F7576AD1}" srcOrd="0" destOrd="0" parTransId="{F902B833-9C03-4D40-9932-41BC6036BFFE}" sibTransId="{C60B4B2E-FAC4-4F9C-B0C8-BAC47971235B}"/>
    <dgm:cxn modelId="{E2A2877D-5485-4C9E-A3C3-CB5D4DF14A18}" type="presOf" srcId="{1D6A993A-4BC2-4323-9F6F-BF72D20846C5}" destId="{5DAA825E-AEF9-4D7D-9A68-25A390F72862}" srcOrd="1" destOrd="0" presId="urn:microsoft.com/office/officeart/2005/8/layout/radial1"/>
    <dgm:cxn modelId="{0A6A9878-1C3A-41EC-B1CE-D42779D663F6}" type="presOf" srcId="{2F50930D-0CB7-4226-8C4A-6EB142D4934E}" destId="{D41C8A32-B916-49A8-B127-B130197E8258}" srcOrd="0" destOrd="0" presId="urn:microsoft.com/office/officeart/2005/8/layout/radial1"/>
    <dgm:cxn modelId="{93AE162B-5E95-406D-BA32-C08EDB1AE968}" type="presOf" srcId="{227D95B6-372F-436D-AF59-4745262EFD0E}" destId="{78B96FED-A0F2-4945-BD06-B899D2A20C47}" srcOrd="0" destOrd="0" presId="urn:microsoft.com/office/officeart/2005/8/layout/radial1"/>
    <dgm:cxn modelId="{1F7D124E-15B2-42EB-AB0C-5D15116FCA29}" type="presOf" srcId="{44030C87-52B1-4D7C-A00F-A8BDAD070B26}" destId="{88441A67-5492-48FD-A981-7ED10A229DCE}" srcOrd="0" destOrd="0" presId="urn:microsoft.com/office/officeart/2005/8/layout/radial1"/>
    <dgm:cxn modelId="{96F67FFA-A51E-4C8A-8EDB-EA79DA5A0F97}" type="presOf" srcId="{F902B833-9C03-4D40-9932-41BC6036BFFE}" destId="{012B2364-3F78-4364-ABAA-39AE7D955B57}" srcOrd="1" destOrd="0" presId="urn:microsoft.com/office/officeart/2005/8/layout/radial1"/>
    <dgm:cxn modelId="{3D104352-A94B-4089-AA5C-324B251FCC50}" srcId="{BA13B191-9282-48F5-ADEB-1B0D5480FD41}" destId="{44030C87-52B1-4D7C-A00F-A8BDAD070B26}" srcOrd="0" destOrd="0" parTransId="{6E2EA5AE-25B2-4336-B14A-7124EAB0385B}" sibTransId="{EB97F663-7114-4A9F-8E0B-911A7721F841}"/>
    <dgm:cxn modelId="{08F41775-E98B-4D1E-BFAD-0DE610691A2B}" type="presParOf" srcId="{069553FB-234A-4473-89F6-FD1635968B4B}" destId="{88441A67-5492-48FD-A981-7ED10A229DCE}" srcOrd="0" destOrd="0" presId="urn:microsoft.com/office/officeart/2005/8/layout/radial1"/>
    <dgm:cxn modelId="{05417E16-5189-45D1-B409-2BE5128AB0FC}" type="presParOf" srcId="{069553FB-234A-4473-89F6-FD1635968B4B}" destId="{828E45D0-8A80-4FC0-9C7D-5C987292CE0E}" srcOrd="1" destOrd="0" presId="urn:microsoft.com/office/officeart/2005/8/layout/radial1"/>
    <dgm:cxn modelId="{45CD40D8-8F8F-4929-B25F-9F7E603F41FE}" type="presParOf" srcId="{828E45D0-8A80-4FC0-9C7D-5C987292CE0E}" destId="{012B2364-3F78-4364-ABAA-39AE7D955B57}" srcOrd="0" destOrd="0" presId="urn:microsoft.com/office/officeart/2005/8/layout/radial1"/>
    <dgm:cxn modelId="{03AFD0BD-A574-4291-8781-8E387F65E361}" type="presParOf" srcId="{069553FB-234A-4473-89F6-FD1635968B4B}" destId="{41E94FD0-5881-430B-A4BF-83A39E6B4A1E}" srcOrd="2" destOrd="0" presId="urn:microsoft.com/office/officeart/2005/8/layout/radial1"/>
    <dgm:cxn modelId="{B1DB0679-FD41-485F-ADD8-A142FD449C56}" type="presParOf" srcId="{069553FB-234A-4473-89F6-FD1635968B4B}" destId="{78B96FED-A0F2-4945-BD06-B899D2A20C47}" srcOrd="3" destOrd="0" presId="urn:microsoft.com/office/officeart/2005/8/layout/radial1"/>
    <dgm:cxn modelId="{88D633B7-6B86-4C32-B12E-A1B39FDCB0D0}" type="presParOf" srcId="{78B96FED-A0F2-4945-BD06-B899D2A20C47}" destId="{851EE762-A2B7-4A81-9814-B8D361A14960}" srcOrd="0" destOrd="0" presId="urn:microsoft.com/office/officeart/2005/8/layout/radial1"/>
    <dgm:cxn modelId="{98F9D468-F30C-4EE4-9747-CD1B2ACC1E35}" type="presParOf" srcId="{069553FB-234A-4473-89F6-FD1635968B4B}" destId="{BBB72ECF-B0A8-4ECF-B345-0EA0080E5D11}" srcOrd="4" destOrd="0" presId="urn:microsoft.com/office/officeart/2005/8/layout/radial1"/>
    <dgm:cxn modelId="{D38417CB-7CA6-493B-ACF4-9216158482C4}" type="presParOf" srcId="{069553FB-234A-4473-89F6-FD1635968B4B}" destId="{4BF28C6D-7BB7-4892-98AD-C1152269AAFF}" srcOrd="5" destOrd="0" presId="urn:microsoft.com/office/officeart/2005/8/layout/radial1"/>
    <dgm:cxn modelId="{FAE0731C-BFEC-42E7-831A-107A446EDCC8}" type="presParOf" srcId="{4BF28C6D-7BB7-4892-98AD-C1152269AAFF}" destId="{5DAA825E-AEF9-4D7D-9A68-25A390F72862}" srcOrd="0" destOrd="0" presId="urn:microsoft.com/office/officeart/2005/8/layout/radial1"/>
    <dgm:cxn modelId="{F812F676-C451-4051-95D6-06D672DA097A}" type="presParOf" srcId="{069553FB-234A-4473-89F6-FD1635968B4B}" destId="{D41C8A32-B916-49A8-B127-B130197E825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41A67-5492-48FD-A981-7ED10A229DCE}">
      <dsp:nvSpPr>
        <dsp:cNvPr id="0" name=""/>
        <dsp:cNvSpPr/>
      </dsp:nvSpPr>
      <dsp:spPr>
        <a:xfrm>
          <a:off x="3040001" y="2299133"/>
          <a:ext cx="2047997" cy="2013288"/>
        </a:xfrm>
        <a:prstGeom prst="ellipse">
          <a:avLst/>
        </a:prstGeom>
        <a:solidFill>
          <a:srgbClr val="017E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spc="-15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Результаты построения РСНМС</a:t>
          </a:r>
          <a:endParaRPr lang="ru-RU" sz="1600" b="0" kern="1200" dirty="0">
            <a:solidFill>
              <a:schemeClr val="bg1"/>
            </a:solidFill>
          </a:endParaRPr>
        </a:p>
      </dsp:txBody>
      <dsp:txXfrm>
        <a:off x="3339923" y="2593972"/>
        <a:ext cx="1448153" cy="1423610"/>
      </dsp:txXfrm>
    </dsp:sp>
    <dsp:sp modelId="{828E45D0-8A80-4FC0-9C7D-5C987292CE0E}">
      <dsp:nvSpPr>
        <dsp:cNvPr id="0" name=""/>
        <dsp:cNvSpPr/>
      </dsp:nvSpPr>
      <dsp:spPr>
        <a:xfrm rot="16200000">
          <a:off x="3832825" y="2047655"/>
          <a:ext cx="462349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462349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52441" y="2056399"/>
        <a:ext cx="23117" cy="23117"/>
      </dsp:txXfrm>
    </dsp:sp>
    <dsp:sp modelId="{41E94FD0-5881-430B-A4BF-83A39E6B4A1E}">
      <dsp:nvSpPr>
        <dsp:cNvPr id="0" name=""/>
        <dsp:cNvSpPr/>
      </dsp:nvSpPr>
      <dsp:spPr>
        <a:xfrm>
          <a:off x="3147218" y="3221"/>
          <a:ext cx="1833562" cy="1833562"/>
        </a:xfrm>
        <a:prstGeom prst="ellipse">
          <a:avLst/>
        </a:prstGeom>
        <a:solidFill>
          <a:srgbClr val="017E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База дефицитов и запросов</a:t>
          </a:r>
          <a:endParaRPr lang="ru-RU" sz="1600" kern="1200" dirty="0"/>
        </a:p>
      </dsp:txBody>
      <dsp:txXfrm>
        <a:off x="3415737" y="271740"/>
        <a:ext cx="1296524" cy="1296524"/>
      </dsp:txXfrm>
    </dsp:sp>
    <dsp:sp modelId="{78B96FED-A0F2-4945-BD06-B899D2A20C47}">
      <dsp:nvSpPr>
        <dsp:cNvPr id="0" name=""/>
        <dsp:cNvSpPr/>
      </dsp:nvSpPr>
      <dsp:spPr>
        <a:xfrm rot="1800000">
          <a:off x="4916873" y="3907616"/>
          <a:ext cx="449417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449417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30346" y="3916684"/>
        <a:ext cx="22470" cy="22470"/>
      </dsp:txXfrm>
    </dsp:sp>
    <dsp:sp modelId="{BBB72ECF-B0A8-4ECF-B345-0EA0080E5D11}">
      <dsp:nvSpPr>
        <dsp:cNvPr id="0" name=""/>
        <dsp:cNvSpPr/>
      </dsp:nvSpPr>
      <dsp:spPr>
        <a:xfrm>
          <a:off x="5213360" y="3581883"/>
          <a:ext cx="1833562" cy="1833562"/>
        </a:xfrm>
        <a:prstGeom prst="ellipse">
          <a:avLst/>
        </a:prstGeom>
        <a:solidFill>
          <a:srgbClr val="017E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Выверенный единый календарь мероприятий</a:t>
          </a:r>
          <a:endParaRPr lang="ru-RU" sz="1400" kern="1200" dirty="0"/>
        </a:p>
      </dsp:txBody>
      <dsp:txXfrm>
        <a:off x="5481879" y="3850402"/>
        <a:ext cx="1296524" cy="1296524"/>
      </dsp:txXfrm>
    </dsp:sp>
    <dsp:sp modelId="{4BF28C6D-7BB7-4892-98AD-C1152269AAFF}">
      <dsp:nvSpPr>
        <dsp:cNvPr id="0" name=""/>
        <dsp:cNvSpPr/>
      </dsp:nvSpPr>
      <dsp:spPr>
        <a:xfrm rot="9000000">
          <a:off x="2761709" y="3907616"/>
          <a:ext cx="449417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449417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975182" y="3916684"/>
        <a:ext cx="22470" cy="22470"/>
      </dsp:txXfrm>
    </dsp:sp>
    <dsp:sp modelId="{D41C8A32-B916-49A8-B127-B130197E8258}">
      <dsp:nvSpPr>
        <dsp:cNvPr id="0" name=""/>
        <dsp:cNvSpPr/>
      </dsp:nvSpPr>
      <dsp:spPr>
        <a:xfrm>
          <a:off x="1081077" y="3581883"/>
          <a:ext cx="1833562" cy="1833562"/>
        </a:xfrm>
        <a:prstGeom prst="ellipse">
          <a:avLst/>
        </a:prstGeom>
        <a:solidFill>
          <a:srgbClr val="017E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«Дорожная карта» по взаимодействию всех субъектов</a:t>
          </a:r>
        </a:p>
      </dsp:txBody>
      <dsp:txXfrm>
        <a:off x="1349596" y="3850402"/>
        <a:ext cx="1296524" cy="1296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5290" cy="49765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1"/>
            <a:ext cx="2955290" cy="49765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D7B7670B-0DFD-470B-B611-1AA5A9EF3DBC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3388" y="1239838"/>
            <a:ext cx="59531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73376"/>
            <a:ext cx="5455920" cy="3905487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7657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5"/>
            <a:ext cx="2955290" cy="497657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2391905B-0EA2-4248-A80A-A2E16E734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32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38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16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Из </a:t>
            </a:r>
            <a:r>
              <a:rPr lang="ru-RU" dirty="0" err="1"/>
              <a:t>гос.программы</a:t>
            </a:r>
            <a:r>
              <a:rPr lang="ru-RU" dirty="0"/>
              <a:t> Развитие образования: Планируется создание системы непрерывного профессионального роста, задающей карьерную вертикаль от молодого педагога до педагога-методиста и педагога-наставника (путем введения соответствующих квалификационных категорий), внедрение программы наставничества с привлечением в качестве наставников учителей предпенсионного и пенсионного возраста, молодых учителей в части развития компетенций по информационно-коммуникационным технологиям, адресное повышение квалификации и методическая поддержка педагогов.</a:t>
            </a:r>
          </a:p>
          <a:p>
            <a:r>
              <a:rPr lang="ru-RU" dirty="0"/>
              <a:t>Из распоряжения 3273: создание и внедрение единой федеральной системы научно-методического сопровождения педагогических работников и управленческих кадров в 2021-2022 году, далее до 2024 года – развитие системы.</a:t>
            </a:r>
          </a:p>
          <a:p>
            <a:r>
              <a:rPr lang="ru-RU" dirty="0"/>
              <a:t>Из распоряжения Р-174: определены понятия «непрерывное профессиональное развитие педагогических работников», «неформальное образование педагогических работников», «профессиональное педагогическое сообщество», подробно описана единая федеральная система научно-методического сопровождения непрерывного профессионального развития педагогов, а также описаны все субъекты данного процесса от федерального до регионального уровня и уровня образовательной организации.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78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327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90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41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</a:rPr>
              <a:t>Координатор ЕФС: Федеральное государственное автономное образовательное учреждение дополнительного профессионального образования "Академия реализации государственной политики и профессионального развития работников образования Министерства просвещения Российской Федерации". </a:t>
            </a:r>
          </a:p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</a:rPr>
              <a:t>Координатор ЕФС осуществляет координацию деятельности сети ЦНППМ, разрабатывает показатели эффективности их работы, оказывая методическую, организационную и содержательную поддержку, проводит мониторинг результатов их деятельности. Это позволяет обеспечить максимально быструю апробацию методических рекомендаций, инициатив и практик, предлагаемых координатором ЕФС к реализации в ЦНППМ. </a:t>
            </a:r>
          </a:p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</a:rPr>
              <a:t>Методический центр создается с целью организационно-методического сопровождения деятельности сети региональных методических активов </a:t>
            </a:r>
          </a:p>
          <a:p>
            <a:r>
              <a:rPr lang="ru-RU" dirty="0"/>
              <a:t>В состав РС НМС входят орган исполнительной власти субъекта Российской Федерации, осуществляющий государственное управление в сфере образования; расположенные на территории субъекта Российской Федерации организации, имеющие лицензию на осуществление образовательной деятельности по программам ДПО (организации дополнительного профессионального образования - институты развития образования, институты повышения квалификации и профессиональной переподготовки работников образования, профессиональные образовательные организации, реализующие образовательные программы по укрупненной группе специальностей подготовки 44.00.00 "Образование и педагогические науки", образовательные организации высшего образования, реализующие образовательные программы по укрупненной группе специальностей и направлений подготовки 44.00.00 "Образование и педагогические науки"); региональные учебно-методические объединения, методические советы, региональные профессиональные педагогические сообщества (ассоциации, клубы и т.д.), а также иные субъекты научно-методической деятельности на региональном уровне (ИМЦ).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599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937">
              <a:defRPr/>
            </a:pPr>
            <a:r>
              <a:rPr lang="ru-RU" dirty="0"/>
              <a:t>Официально закреплено 2 основных инструмента: ИОМ и персонализированная программа наставничества. </a:t>
            </a:r>
            <a:r>
              <a:rPr lang="ru-RU" sz="1800" dirty="0">
                <a:latin typeface="Times New Roman" panose="02020603050405020304" pitchFamily="18" charset="0"/>
              </a:rPr>
              <a:t>  </a:t>
            </a:r>
          </a:p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образовательный маршрут - комплекс мероприятий, включающий описание содержания, форм организации, технологий, темпа и общего времени освоения педагогическими работниками и управленческими кадрами необходимых знаний, умений, практических навыков и опыта, основанный на персонифицированном подходе к организации дополнительного профессионального образования, в том числе учитывающем актуальные дефициты профессиональных компетенций педагогических работников и управленческих кадров, их личностные ресурсы, педагогические и управленческие условия образовательной организации, в которой они работают, а также возможности и ресурсы системы дополнительного профессионального образования федерального и регионального уровней. Его сопровождает региональных методист и методист на уровне образовательной организации.</a:t>
            </a:r>
          </a:p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Персонализированная программа наставничества – это краткосрочная персонализированная программа (от 3 месяцев до 1 года), включающая описание форм и видов наставничества, участников наставнической деятельности, направления наставнической деятельности и перечень мероприятий, нацеленных на устранение выявленных профессиональных затруднений наставляемого и на поддержку его сильных сторон. Ее сопровождает наставник.</a:t>
            </a:r>
          </a:p>
          <a:p>
            <a:pPr defTabSz="912937">
              <a:defRPr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инструменты профессиональной рефлексии: лист экспертизы урока, лист наблюдения, самоанализ профессиональных затруднений, листы самооценки, 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SWOT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-анализ педагогической деятельности, таксономия Блума и др.</a:t>
            </a:r>
          </a:p>
          <a:p>
            <a:endParaRPr lang="ru-RU" sz="1800" dirty="0">
              <a:latin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</a:endParaRPr>
          </a:p>
          <a:p>
            <a:pPr algn="just" defTabSz="912937">
              <a:defRPr/>
            </a:pPr>
            <a:endParaRPr lang="ru-RU" sz="1800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32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помощь педагогам города Центром непрерывного повышения профессионального мастерства Санкт-Петербургской академии постдипломного педагогического образования (далее – ЦНППМ СПб АППО) при поддержке Комитета по образованию была разработана Информационно-аналитическая система «Конструктор индивидуальной траектории профессионального роста».</a:t>
            </a:r>
          </a:p>
          <a:p>
            <a:r>
              <a:rPr lang="ru-RU" dirty="0" smtClean="0"/>
              <a:t>Конструктор – это диагностика профессиональных дефицитов в режиме онлайн. По единым контрольно-измерительным материалам, разработанным ведущими учёными СПб АППО, педагог проходит тестирование собственных компетенций. В экосистеме Конструктора размещены тесты для оценки предметных, методических и психолого-педагогических компетенций. Как результат диагностики – каждый педагог получает свой профиль компетенций.</a:t>
            </a:r>
          </a:p>
          <a:p>
            <a:r>
              <a:rPr lang="ru-RU" dirty="0" smtClean="0"/>
              <a:t>Конструктор – это единое информационное пространство для педагога при выборе курсов и образовательных событий города. Все субъекты региональной системы научно-методического сопровождения имеют свои электронные кабинеты, в которых размещают информацию об образовательных событиях. Из них по итогам результатов профессиональной диагностики педагог формирует свой индивидуальный образовательный маршрут: делает выбор из мероприятий и курсов, которые предлагает его район, СПб АППО и другие учреждения системы ДПО.</a:t>
            </a:r>
          </a:p>
          <a:p>
            <a:r>
              <a:rPr lang="ru-RU" dirty="0" smtClean="0"/>
              <a:t>Мероприятия в Конструктор включаются на основании компетентностного подхода. Каждое образовательное событие – это формирование или развитие тех или иных профессиональных компетенций. К каждому мероприятию в системе прикрепляются определенные формируемые компетенции.</a:t>
            </a:r>
          </a:p>
          <a:p>
            <a:r>
              <a:rPr lang="ru-RU" dirty="0" smtClean="0"/>
              <a:t>В сопровождении педагога в Конструкторе главный помощник ЦНППМ СПб АППО – тьютор. Тьютор имеет доступ к индивидуальным образовательным маршрутам педагогов своего района, он видит прогресс освоения курса, может рекомендовать иные дополнительные мероприятия. Взаимодействие с </a:t>
            </a:r>
            <a:r>
              <a:rPr lang="ru-RU" dirty="0" err="1" smtClean="0"/>
              <a:t>тьютором</a:t>
            </a:r>
            <a:r>
              <a:rPr lang="ru-RU" dirty="0" smtClean="0"/>
              <a:t> не ограничивается виртуальным общением. Через Конструктор педагог может запланировать очные консультации, встречи с коллегами на базе ЦНППМ СПб АППО. </a:t>
            </a:r>
          </a:p>
          <a:p>
            <a:r>
              <a:rPr lang="ru-RU" dirty="0" smtClean="0"/>
              <a:t>Конструктор – это не дополнительная нагрузка на педагога, это современный, удобный и полезный инструмент для планирования своего профессионального роста.</a:t>
            </a:r>
          </a:p>
          <a:p>
            <a:r>
              <a:rPr lang="ru-RU" dirty="0" smtClean="0"/>
              <a:t>Выявленные профессиональные дефициты специалисты ЦНППМ СПб АППО видят не как проблемы, а как задачи, требующие решения. На основании их корректируется содержание программ, вводятся новые события, разрабатываются методические рекомендации.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1905B-0EA2-4248-A80A-A2E16E7345B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746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2937">
              <a:defRPr/>
            </a:pPr>
            <a:fld id="{64B64556-5733-4260-A063-3884948C6131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2937">
                <a:defRPr/>
              </a:pPr>
              <a:t>9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16438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56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4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015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073BF-B83F-F1E7-67C7-C49FBEC65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9296E5-8F6D-E1FC-3F37-5519B7E58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DC006-381C-14BF-BA11-B22FBF06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4906DA-3C56-6649-6FCC-CF995D219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0D8F4-4B67-9323-AC27-B734CF04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2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77474-AE87-01EB-9565-B0298969D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9E64B9-EE21-DA9C-921A-82B851677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0F35B7-0B71-ABE4-6638-7DD000D7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6EE87-D059-8FBF-7157-D3173FCD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8EF042-241C-0464-0AE9-EAA8F2A25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196DC-05B6-0021-FE14-BD8FC71C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7E9C1C-48A6-45B6-9A54-3CA6B7825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3496AB-54F9-9AEB-A5A1-549D6F721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B16339-CB83-DC1D-FC7B-0EBAA996F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47EE79-90DC-B0EE-03B3-CBB6307A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110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04DD4D-1648-9560-242E-2055CBE7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286A6-05A8-4D88-D468-6ED77E8BD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153E43-2D88-4BF4-F947-763D61014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A82ECF-39DC-F352-65BC-40196ACBA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769515-A4B5-46F1-D039-4AA73C88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176511-E46C-059E-1ED8-D7C0C03E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15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849B1-DCF5-57E5-A253-86B809058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EB0435-0318-9D27-098D-2E888925F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1B217E-C08C-D22E-A143-1D2D94B46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FAA6AE-7132-BA91-0353-15A169453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540012-31D1-58E2-5AF0-B4D903E80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E2DEDF0-0534-1EFB-2233-0E926DD1B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8328DD-479C-9C6F-1B55-36D91902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C49A9B-ADCB-631D-15FF-14066435E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926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EA85B-495A-34A5-3A7A-5A1C4F46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5FB484-BD54-1E86-A28F-5E61CC01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AE1DE3-83C6-F618-5C9A-CD463F4C1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53A022-4F23-F381-710C-D63519AF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49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B3F89D-12FB-14F4-8331-EB9FFFF5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500398E-B5A8-9758-B00C-4836BBCDC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157EA9-A6CE-173D-2239-D8849918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9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FB606-238F-FDED-EBE4-9F57DF70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747539-AF64-1506-CC74-0F2DCBFB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3B55A5-4A74-4499-B073-3C60DE634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477078-A390-89C8-F677-580AD11B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BAC091-50D3-B93C-8D40-BFCA812C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415DE6-5BA1-16DA-96F2-D1173CF3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62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698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D6A4-54F9-9A2B-699F-C9ECAAFBF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E5463A-4AB7-8F20-E8F6-0A50FAF84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C39CD4C-C07B-018E-6BC0-B95D75030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AA3DA2-5C50-BDEC-2606-BE29E6C5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6B09D2-76C4-F265-DD94-B8803E3B5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34AE28-9A71-52DA-B656-76B6AE12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64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49966-E1F3-AF2A-C53D-5176312B2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9668C3-9188-8FA4-392B-4DCCAFFF7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0B38C0-472B-FBFE-906A-022F20D2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02933A-68BD-C829-80DB-D1C1B596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0DA982-1516-2D0D-C823-FE028C96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471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A21E3C-FDAE-413A-D809-6F728FB0F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0A4714-7FF5-C0D2-5922-2328DC270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37A95D-96C6-9F86-0110-A8594B4E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D5B544-850D-A4CE-A440-B27928EFE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6035D-9E96-FC65-960E-55AFA7C7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428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8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073BF-B83F-F1E7-67C7-C49FBEC65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9296E5-8F6D-E1FC-3F37-5519B7E58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DC006-381C-14BF-BA11-B22FBF06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4906DA-3C56-6649-6FCC-CF995D219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0D8F4-4B67-9323-AC27-B734CF04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8039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77474-AE87-01EB-9565-B0298969D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9E64B9-EE21-DA9C-921A-82B851677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0F35B7-0B71-ABE4-6638-7DD000D7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6EE87-D059-8FBF-7157-D3173FCD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8EF042-241C-0464-0AE9-EAA8F2A25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3853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196DC-05B6-0021-FE14-BD8FC71C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7E9C1C-48A6-45B6-9A54-3CA6B7825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3496AB-54F9-9AEB-A5A1-549D6F721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B16339-CB83-DC1D-FC7B-0EBAA996F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47EE79-90DC-B0EE-03B3-CBB6307A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131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04DD4D-1648-9560-242E-2055CBE7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286A6-05A8-4D88-D468-6ED77E8BD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153E43-2D88-4BF4-F947-763D61014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A82ECF-39DC-F352-65BC-40196ACBA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769515-A4B5-46F1-D039-4AA73C88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176511-E46C-059E-1ED8-D7C0C03E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796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849B1-DCF5-57E5-A253-86B809058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EB0435-0318-9D27-098D-2E888925F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1B217E-C08C-D22E-A143-1D2D94B46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FAA6AE-7132-BA91-0353-15A169453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540012-31D1-58E2-5AF0-B4D903E80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E2DEDF0-0534-1EFB-2233-0E926DD1B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8328DD-479C-9C6F-1B55-36D91902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C49A9B-ADCB-631D-15FF-14066435E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092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EA85B-495A-34A5-3A7A-5A1C4F46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5FB484-BD54-1E86-A28F-5E61CC01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AE1DE3-83C6-F618-5C9A-CD463F4C1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53A022-4F23-F381-710C-D63519AF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63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0046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B3F89D-12FB-14F4-8331-EB9FFFF5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500398E-B5A8-9758-B00C-4836BBCDC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157EA9-A6CE-173D-2239-D8849918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459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FB606-238F-FDED-EBE4-9F57DF70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747539-AF64-1506-CC74-0F2DCBFB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3B55A5-4A74-4499-B073-3C60DE634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477078-A390-89C8-F677-580AD11B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BAC091-50D3-B93C-8D40-BFCA812C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415DE6-5BA1-16DA-96F2-D1173CF3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1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D6A4-54F9-9A2B-699F-C9ECAAFBF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E5463A-4AB7-8F20-E8F6-0A50FAF84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C39CD4C-C07B-018E-6BC0-B95D75030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AA3DA2-5C50-BDEC-2606-BE29E6C5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6B09D2-76C4-F265-DD94-B8803E3B5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34AE28-9A71-52DA-B656-76B6AE12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9781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49966-E1F3-AF2A-C53D-5176312B2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9668C3-9188-8FA4-392B-4DCCAFFF7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0B38C0-472B-FBFE-906A-022F20D2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02933A-68BD-C829-80DB-D1C1B596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0DA982-1516-2D0D-C823-FE028C96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0318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A21E3C-FDAE-413A-D809-6F728FB0F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0A4714-7FF5-C0D2-5922-2328DC270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37A95D-96C6-9F86-0110-A8594B4E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D5B544-850D-A4CE-A440-B27928EFE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6035D-9E96-FC65-960E-55AFA7C7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337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33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5470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2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27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1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8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78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26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D5EB0-5743-459A-A5A0-80862A9CEDBB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FE29D-4575-4302-8D50-9926B8974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EB119-E4A7-23A1-7F1B-3E618B11D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D799FC-F639-1164-884A-180CF10C7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C24D3-7E9C-9F58-51CD-5914F05F0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CEF3E8-A6BB-8778-01CF-0629EFBAF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DA6895-1FA5-A5DA-742C-CFC82A767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55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EB119-E4A7-23A1-7F1B-3E618B11D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D799FC-F639-1164-884A-180CF10C7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C24D3-7E9C-9F58-51CD-5914F05F0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CEF3E8-A6BB-8778-01CF-0629EFBAF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DA6895-1FA5-A5DA-742C-CFC82A767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61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90557" y="897775"/>
            <a:ext cx="7757105" cy="2010745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4825" y="866988"/>
            <a:ext cx="78771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Формально, неформально, информально. Инструменты непрерывного образования педагога.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3487" y="4668467"/>
            <a:ext cx="571142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17EB8"/>
                </a:solidFill>
                <a:latin typeface="Century Gothic" panose="020B0502020202020204" pitchFamily="34" charset="0"/>
              </a:rPr>
              <a:t>Зайцева Кристина Сергеевна</a:t>
            </a:r>
          </a:p>
          <a:p>
            <a:r>
              <a:rPr lang="ru-RU" dirty="0">
                <a:solidFill>
                  <a:srgbClr val="017EB8"/>
                </a:solidFill>
                <a:latin typeface="Century Gothic" panose="020B0502020202020204" pitchFamily="34" charset="0"/>
              </a:rPr>
              <a:t>заведующий центром развития наставничества, исполняющий обязанности заведующего ЦНППМ СПб АППО</a:t>
            </a:r>
            <a:endParaRPr lang="ru-RU" sz="2400" b="1" dirty="0">
              <a:solidFill>
                <a:srgbClr val="017EB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051" y="4476421"/>
            <a:ext cx="1970008" cy="109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51" y="-245811"/>
            <a:ext cx="5316530" cy="40952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10051" y="5540452"/>
            <a:ext cx="21337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rgbClr val="017EB8"/>
                </a:solidFill>
                <a:latin typeface="Century Gothic" panose="020B0502020202020204" pitchFamily="34" charset="0"/>
              </a:rPr>
              <a:t>Санкт-Петербургская академия постдипломного педагогического образования</a:t>
            </a:r>
            <a:endParaRPr lang="en-US" sz="900" dirty="0">
              <a:solidFill>
                <a:srgbClr val="017EB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Объект 5">
            <a:extLst>
              <a:ext uri="{FF2B5EF4-FFF2-40B4-BE49-F238E27FC236}">
                <a16:creationId xmlns:a16="http://schemas.microsoft.com/office/drawing/2014/main" id="{22CB28CB-E144-26CB-D01F-E47C90D0B6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433" y="4381500"/>
            <a:ext cx="3716658" cy="1781175"/>
          </a:xfrm>
        </p:spPr>
      </p:pic>
    </p:spTree>
    <p:extLst>
      <p:ext uri="{BB962C8B-B14F-4D97-AF65-F5344CB8AC3E}">
        <p14:creationId xmlns:p14="http://schemas.microsoft.com/office/powerpoint/2010/main" val="396600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CCA07F-F0B5-C1B4-9F93-8411BE18E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2885" y="2622054"/>
            <a:ext cx="2352328" cy="2352328"/>
          </a:xfrm>
          <a:prstGeom prst="rect">
            <a:avLst/>
          </a:prstGeom>
        </p:spPr>
      </p:pic>
      <p:sp>
        <p:nvSpPr>
          <p:cNvPr id="13" name="Скругленный прямоугольник 12"/>
          <p:cNvSpPr/>
          <p:nvPr/>
        </p:nvSpPr>
        <p:spPr>
          <a:xfrm>
            <a:off x="1355666" y="2620525"/>
            <a:ext cx="2449584" cy="2334802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30593" y="665018"/>
            <a:ext cx="10299696" cy="154440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846" y="1052498"/>
            <a:ext cx="10649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Век живи – век учись!</a:t>
            </a:r>
          </a:p>
        </p:txBody>
      </p:sp>
      <p:pic>
        <p:nvPicPr>
          <p:cNvPr id="16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93" y="5078196"/>
            <a:ext cx="1856436" cy="103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698" y="2083026"/>
            <a:ext cx="4519483" cy="34813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87030" y="5371184"/>
            <a:ext cx="304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17EB8"/>
                </a:solidFill>
                <a:latin typeface="Century Gothic" panose="020B0502020202020204" pitchFamily="34" charset="0"/>
              </a:rPr>
              <a:t>Санкт-Петербургская академия постдипломного педагогического образования</a:t>
            </a:r>
            <a:endParaRPr lang="en-US" sz="1400" dirty="0">
              <a:solidFill>
                <a:srgbClr val="017EB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370" y="2720213"/>
            <a:ext cx="2140177" cy="2140177"/>
          </a:xfrm>
          <a:prstGeom prst="rect">
            <a:avLst/>
          </a:prstGeom>
        </p:spPr>
      </p:pic>
      <p:sp>
        <p:nvSpPr>
          <p:cNvPr id="14" name="Скругленный прямоугольник 13"/>
          <p:cNvSpPr/>
          <p:nvPr/>
        </p:nvSpPr>
        <p:spPr>
          <a:xfrm>
            <a:off x="8355629" y="2620525"/>
            <a:ext cx="2449584" cy="2334802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Объект 5">
            <a:extLst>
              <a:ext uri="{FF2B5EF4-FFF2-40B4-BE49-F238E27FC236}">
                <a16:creationId xmlns:a16="http://schemas.microsoft.com/office/drawing/2014/main" id="{EAA85B59-8E81-C955-41AF-0A5B62A1AB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108" y="4876825"/>
            <a:ext cx="3285299" cy="1574450"/>
          </a:xfrm>
        </p:spPr>
      </p:pic>
    </p:spTree>
    <p:extLst>
      <p:ext uri="{BB962C8B-B14F-4D97-AF65-F5344CB8AC3E}">
        <p14:creationId xmlns:p14="http://schemas.microsoft.com/office/powerpoint/2010/main" val="2043255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1" y="395578"/>
            <a:ext cx="8004927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19" y="635238"/>
            <a:ext cx="106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Нормативно-правовые акты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919" y="1779126"/>
            <a:ext cx="5711423" cy="542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b="1" dirty="0">
                <a:solidFill>
                  <a:srgbClr val="017EB8"/>
                </a:solidFill>
                <a:latin typeface="Century Gothic" panose="020B0502020202020204" pitchFamily="34" charset="0"/>
              </a:rPr>
              <a:t>Федеральный уровень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1779126"/>
            <a:ext cx="5711423" cy="542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b="1" dirty="0">
                <a:solidFill>
                  <a:srgbClr val="017EB8"/>
                </a:solidFill>
                <a:latin typeface="Century Gothic" panose="020B0502020202020204" pitchFamily="34" charset="0"/>
              </a:rPr>
              <a:t>Региональный уровень</a:t>
            </a:r>
            <a:endParaRPr lang="en-US" sz="2200" dirty="0">
              <a:solidFill>
                <a:srgbClr val="017EB8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2"/>
          <p:cNvSpPr>
            <a:spLocks noChangeArrowheads="1"/>
          </p:cNvSpPr>
          <p:nvPr/>
        </p:nvSpPr>
        <p:spPr bwMode="auto">
          <a:xfrm>
            <a:off x="1239835" y="2654815"/>
            <a:ext cx="508476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Постановление Правительства РФ от 26.12.2017 N 1642 </a:t>
            </a:r>
          </a:p>
          <a:p>
            <a:r>
              <a:rPr lang="ru-RU" altLang="ru-RU" sz="1400" dirty="0">
                <a:solidFill>
                  <a:srgbClr val="025174"/>
                </a:solidFill>
              </a:rPr>
              <a:t>(ред. от 25.01.2023) «Об утверждении государственной программы Российской Федерации «Развитие образования»</a:t>
            </a:r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2719700"/>
            <a:ext cx="4159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3767287"/>
            <a:ext cx="415925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5"/>
          <p:cNvSpPr>
            <a:spLocks noChangeArrowheads="1"/>
          </p:cNvSpPr>
          <p:nvPr/>
        </p:nvSpPr>
        <p:spPr bwMode="auto">
          <a:xfrm>
            <a:off x="1239835" y="4723482"/>
            <a:ext cx="525458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распоряжение Минпросвещения России от 16.12.2020 N Р-174 (ред. от 15.12.2022) «Об утверждении Концепции создания единой федеральной системы научно-методического сопровождения педагогических работников и управленческих кадров»</a:t>
            </a:r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1" y="5045353"/>
            <a:ext cx="4159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2703" y="696342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491" y="337592"/>
            <a:ext cx="1697900" cy="1307884"/>
          </a:xfrm>
          <a:prstGeom prst="rect">
            <a:avLst/>
          </a:prstGeom>
        </p:spPr>
      </p:pic>
      <p:sp>
        <p:nvSpPr>
          <p:cNvPr id="25" name="Прямоугольник 7"/>
          <p:cNvSpPr>
            <a:spLocks noChangeArrowheads="1"/>
          </p:cNvSpPr>
          <p:nvPr/>
        </p:nvSpPr>
        <p:spPr bwMode="auto">
          <a:xfrm>
            <a:off x="6919002" y="5045353"/>
            <a:ext cx="473602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распоряжение Комитета по образованию от 08.04.2022 № 746-р «О создании и функционировании региональной системы научно-методического сопровождения педагогических работников и управленческих кадров Санкт-Петербурга»</a:t>
            </a:r>
          </a:p>
        </p:txBody>
      </p:sp>
      <p:pic>
        <p:nvPicPr>
          <p:cNvPr id="2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075" y="2819348"/>
            <a:ext cx="415925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7"/>
          <p:cNvSpPr>
            <a:spLocks noChangeArrowheads="1"/>
          </p:cNvSpPr>
          <p:nvPr/>
        </p:nvSpPr>
        <p:spPr bwMode="auto">
          <a:xfrm>
            <a:off x="6929877" y="3787403"/>
            <a:ext cx="482329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распоряжение Комитета по образованию </a:t>
            </a:r>
            <a:br>
              <a:rPr lang="ru-RU" altLang="ru-RU" sz="1400" dirty="0">
                <a:solidFill>
                  <a:srgbClr val="025174"/>
                </a:solidFill>
              </a:rPr>
            </a:br>
            <a:r>
              <a:rPr lang="ru-RU" altLang="ru-RU" sz="1400" dirty="0">
                <a:solidFill>
                  <a:srgbClr val="025174"/>
                </a:solidFill>
              </a:rPr>
              <a:t>от 30.03.2022 № 623-р «Об утверждении Положения о системе (целевой модели) наставничества педагогических работников государственных образовательных учреждений Санкт-Петербурга»</a:t>
            </a:r>
          </a:p>
        </p:txBody>
      </p:sp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751" y="4154690"/>
            <a:ext cx="4159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751" y="5412642"/>
            <a:ext cx="4159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Прямоугольник 1"/>
          <p:cNvSpPr>
            <a:spLocks noChangeArrowheads="1"/>
          </p:cNvSpPr>
          <p:nvPr/>
        </p:nvSpPr>
        <p:spPr bwMode="auto">
          <a:xfrm>
            <a:off x="6914676" y="2392614"/>
            <a:ext cx="48031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распоряжение Комитета по образованию Санкт-Петербурга от 27.07.2020 № 1457-р «О внедрении методологии (целевой модели) наставничества в государственных образовательных учреждениях, находящихся в ведении Комитета по образованию и администрации районов Санкт-Петербурга» </a:t>
            </a:r>
          </a:p>
        </p:txBody>
      </p:sp>
      <p:pic>
        <p:nvPicPr>
          <p:cNvPr id="2" name="Объект 5">
            <a:extLst>
              <a:ext uri="{FF2B5EF4-FFF2-40B4-BE49-F238E27FC236}">
                <a16:creationId xmlns:a16="http://schemas.microsoft.com/office/drawing/2014/main" id="{38C539FF-FD54-C91C-A693-00F8E3C0F1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633" y="696342"/>
            <a:ext cx="1657667" cy="794422"/>
          </a:xfr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D7B9A2-8087-004F-76B0-86C705F18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5" y="3489693"/>
            <a:ext cx="534171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025174"/>
                </a:solidFill>
              </a:rPr>
              <a:t>Распоряжение Правительства РФ от 31.12.2019 N 3273-р </a:t>
            </a:r>
          </a:p>
          <a:p>
            <a:r>
              <a:rPr lang="ru-RU" altLang="ru-RU" sz="1400" dirty="0">
                <a:solidFill>
                  <a:srgbClr val="025174"/>
                </a:solidFill>
              </a:rPr>
              <a:t>(ред. от 20.08.2021) «Об утверждении основных принципов национальной системы профессионального роста педагогических работников РФ, включая национальную систему учительского роста»</a:t>
            </a:r>
          </a:p>
        </p:txBody>
      </p:sp>
    </p:spTree>
    <p:extLst>
      <p:ext uri="{BB962C8B-B14F-4D97-AF65-F5344CB8AC3E}">
        <p14:creationId xmlns:p14="http://schemas.microsoft.com/office/powerpoint/2010/main" val="360462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1" y="395578"/>
            <a:ext cx="6890791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19" y="635238"/>
            <a:ext cx="106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Понятия</a:t>
            </a:r>
          </a:p>
        </p:txBody>
      </p:sp>
      <p:pic>
        <p:nvPicPr>
          <p:cNvPr id="16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881" y="676489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34" y="304467"/>
            <a:ext cx="1697900" cy="130788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03965" y="1879571"/>
            <a:ext cx="5343179" cy="4582851"/>
          </a:xfrm>
          <a:prstGeom prst="rect">
            <a:avLst/>
          </a:prstGeom>
          <a:solidFill>
            <a:srgbClr val="037CB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Century Gothic" panose="020B0502020202020204" pitchFamily="34" charset="0"/>
              </a:rPr>
              <a:t>Непрерывное профессиональное развитие педагогических работников и управленческих кадров - </a:t>
            </a:r>
            <a:r>
              <a:rPr lang="ru-RU" dirty="0">
                <a:latin typeface="Century Gothic" panose="020B0502020202020204" pitchFamily="34" charset="0"/>
              </a:rPr>
              <a:t>комплекс образовательных мероприятий, результатом которых является совершенствование профессиональных компетенций и овладение новыми компетенциями, необходимыми на определенном этапе профессионального развития. Может осуществляться как в процессе повышения квалификации и профессиональной переподготовки, так и в рамках неформального образования педагогических работников и управленческих кадров.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264354" y="1879571"/>
            <a:ext cx="5343178" cy="4582851"/>
          </a:xfrm>
          <a:prstGeom prst="rect">
            <a:avLst/>
          </a:prstGeom>
          <a:solidFill>
            <a:srgbClr val="037CB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>
                <a:latin typeface="Century Gothic" panose="020B0502020202020204" pitchFamily="34" charset="0"/>
              </a:rPr>
              <a:t>Формальное образование педагогических работников и управленческих кадров </a:t>
            </a:r>
            <a:r>
              <a:rPr lang="ru-RU" sz="1700" dirty="0">
                <a:latin typeface="Century Gothic" panose="020B0502020202020204" pitchFamily="34" charset="0"/>
              </a:rPr>
              <a:t>- долгосрочная программа или кратковременный курс, по завершении которых у педагога, успешно сдавшего итоговые итоговую аттестацию, возникает совокупность законодательно установленных прав. В частности, право заниматься оплачиваемой трудовой деятельностью по профилю пройденного курса обучения, право занимать более высокую должность в служебной иерархии, право поступать в учебные заведения более высокого ранга. Основанием для предоставления названных прав служит диплом или иной сертификат единого, как правило, государственного или международного образца.</a:t>
            </a:r>
          </a:p>
        </p:txBody>
      </p:sp>
      <p:pic>
        <p:nvPicPr>
          <p:cNvPr id="2" name="Объект 5">
            <a:extLst>
              <a:ext uri="{FF2B5EF4-FFF2-40B4-BE49-F238E27FC236}">
                <a16:creationId xmlns:a16="http://schemas.microsoft.com/office/drawing/2014/main" id="{52F29466-2CEF-C2C1-94DD-E7F4EAEF9D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075" y="652538"/>
            <a:ext cx="1657667" cy="794422"/>
          </a:xfrm>
        </p:spPr>
      </p:pic>
    </p:spTree>
    <p:extLst>
      <p:ext uri="{BB962C8B-B14F-4D97-AF65-F5344CB8AC3E}">
        <p14:creationId xmlns:p14="http://schemas.microsoft.com/office/powerpoint/2010/main" val="296019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1" y="395578"/>
            <a:ext cx="6890791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19" y="635238"/>
            <a:ext cx="106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Понятия</a:t>
            </a:r>
          </a:p>
        </p:txBody>
      </p:sp>
      <p:pic>
        <p:nvPicPr>
          <p:cNvPr id="16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881" y="676489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34" y="304467"/>
            <a:ext cx="1697900" cy="130788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054336" y="1925815"/>
            <a:ext cx="5722406" cy="4582851"/>
          </a:xfrm>
          <a:prstGeom prst="rect">
            <a:avLst/>
          </a:prstGeom>
          <a:solidFill>
            <a:srgbClr val="037CB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>
                <a:latin typeface="Century Gothic" panose="020B0502020202020204" pitchFamily="34" charset="0"/>
              </a:rPr>
              <a:t>Информальное образование педагогических работников и управленческих кадров </a:t>
            </a:r>
            <a:r>
              <a:rPr lang="ru-RU" sz="1700" dirty="0">
                <a:latin typeface="Century Gothic" panose="020B0502020202020204" pitchFamily="34" charset="0"/>
              </a:rPr>
              <a:t>- это своего рода спонтанное образование, при котором проявляется индивидуальная образовательная деятельность, сопровождающая повседневную жизнь и не обязательно носящая целенаправленный характер, т.е. спонтанное образование, реализующееся за счет собственной активности, общение, чтение, посещение учреждений культуры, библиотек, путешествия, средств массовой информации и т.д., когда взрослый человек «превращает образовательные потенциалы общества в действенные факторы своего развития». </a:t>
            </a:r>
          </a:p>
        </p:txBody>
      </p:sp>
      <p:pic>
        <p:nvPicPr>
          <p:cNvPr id="2" name="Объект 5">
            <a:extLst>
              <a:ext uri="{FF2B5EF4-FFF2-40B4-BE49-F238E27FC236}">
                <a16:creationId xmlns:a16="http://schemas.microsoft.com/office/drawing/2014/main" id="{52F29466-2CEF-C2C1-94DD-E7F4EAEF9D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075" y="652538"/>
            <a:ext cx="1657667" cy="794422"/>
          </a:xfr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0BDCC1E-70BE-6FD1-F842-DA654F419387}"/>
              </a:ext>
            </a:extLst>
          </p:cNvPr>
          <p:cNvSpPr/>
          <p:nvPr/>
        </p:nvSpPr>
        <p:spPr>
          <a:xfrm>
            <a:off x="373917" y="1902614"/>
            <a:ext cx="5343178" cy="4582851"/>
          </a:xfrm>
          <a:prstGeom prst="rect">
            <a:avLst/>
          </a:prstGeom>
          <a:solidFill>
            <a:srgbClr val="037CB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Century Gothic" panose="020B0502020202020204" pitchFamily="34" charset="0"/>
              </a:rPr>
              <a:t>Неформальное образование педагогических работников и управленческих кадров </a:t>
            </a:r>
            <a:r>
              <a:rPr lang="ru-RU" dirty="0">
                <a:latin typeface="Century Gothic" panose="020B0502020202020204" pitchFamily="34" charset="0"/>
              </a:rPr>
              <a:t>- комплекс мероприятий, не сопровождающихся выдачей документов об образовании и (или) о квалификации, а также документов об обучении, результатом которых является совершенствование профессиональных компетенций и овладение новыми компетенциями, необходимыми на определенном этапе профессионального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283777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0" y="395578"/>
            <a:ext cx="8301672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933" y="372083"/>
            <a:ext cx="106491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Сравнение формального и </a:t>
            </a: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неформального образования</a:t>
            </a:r>
          </a:p>
        </p:txBody>
      </p:sp>
      <p:pic>
        <p:nvPicPr>
          <p:cNvPr id="16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990" y="744105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582" y="372083"/>
            <a:ext cx="1697900" cy="130788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CE75F33-2763-6F2C-C2F2-F2BC8F2F7A9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8517" t="43411" r="25682" b="8063"/>
          <a:stretch/>
        </p:blipFill>
        <p:spPr>
          <a:xfrm>
            <a:off x="1350335" y="1538527"/>
            <a:ext cx="9483787" cy="5263419"/>
          </a:xfrm>
          <a:prstGeom prst="rect">
            <a:avLst/>
          </a:prstGeom>
        </p:spPr>
      </p:pic>
      <p:pic>
        <p:nvPicPr>
          <p:cNvPr id="4" name="Объект 5">
            <a:extLst>
              <a:ext uri="{FF2B5EF4-FFF2-40B4-BE49-F238E27FC236}">
                <a16:creationId xmlns:a16="http://schemas.microsoft.com/office/drawing/2014/main" id="{E336200E-9BAF-29A9-81BC-156EC5993A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311" y="722850"/>
            <a:ext cx="1657667" cy="794422"/>
          </a:xfrm>
        </p:spPr>
      </p:pic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65C9B6EA-C4E8-C6BE-8DF9-A56D223CB50C}"/>
              </a:ext>
            </a:extLst>
          </p:cNvPr>
          <p:cNvGrpSpPr/>
          <p:nvPr/>
        </p:nvGrpSpPr>
        <p:grpSpPr>
          <a:xfrm>
            <a:off x="1998921" y="1796902"/>
            <a:ext cx="1967023" cy="4759305"/>
            <a:chOff x="1998921" y="1796902"/>
            <a:chExt cx="1967023" cy="4759305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169F3BC8-AF64-0823-C1BA-A25E93E0F118}"/>
                </a:ext>
              </a:extLst>
            </p:cNvPr>
            <p:cNvSpPr/>
            <p:nvPr/>
          </p:nvSpPr>
          <p:spPr>
            <a:xfrm>
              <a:off x="1998921" y="1796902"/>
              <a:ext cx="956930" cy="27644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A8C52771-289F-6DBD-99D8-44B127061F64}"/>
                </a:ext>
              </a:extLst>
            </p:cNvPr>
            <p:cNvSpPr/>
            <p:nvPr/>
          </p:nvSpPr>
          <p:spPr>
            <a:xfrm>
              <a:off x="2094614" y="2630056"/>
              <a:ext cx="956930" cy="1875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7EADC597-25CC-FF65-BF56-532728266AF5}"/>
                </a:ext>
              </a:extLst>
            </p:cNvPr>
            <p:cNvSpPr/>
            <p:nvPr/>
          </p:nvSpPr>
          <p:spPr>
            <a:xfrm>
              <a:off x="2594344" y="3280548"/>
              <a:ext cx="956930" cy="1875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1C437E74-48BF-19A0-FC8C-D37D8464F728}"/>
                </a:ext>
              </a:extLst>
            </p:cNvPr>
            <p:cNvSpPr/>
            <p:nvPr/>
          </p:nvSpPr>
          <p:spPr>
            <a:xfrm>
              <a:off x="2115879" y="4734190"/>
              <a:ext cx="956930" cy="2672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EB3EFC94-AC86-B14E-DA89-FA95B791D89F}"/>
                </a:ext>
              </a:extLst>
            </p:cNvPr>
            <p:cNvSpPr/>
            <p:nvPr/>
          </p:nvSpPr>
          <p:spPr>
            <a:xfrm>
              <a:off x="3214576" y="5393901"/>
              <a:ext cx="751368" cy="1875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9E63D190-F83D-A062-A365-1A0BD40323E2}"/>
                </a:ext>
              </a:extLst>
            </p:cNvPr>
            <p:cNvSpPr/>
            <p:nvPr/>
          </p:nvSpPr>
          <p:spPr>
            <a:xfrm>
              <a:off x="2342707" y="5741152"/>
              <a:ext cx="956930" cy="1875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F994C002-8A8E-B014-7A05-A9EAA06EBAE3}"/>
                </a:ext>
              </a:extLst>
            </p:cNvPr>
            <p:cNvSpPr/>
            <p:nvPr/>
          </p:nvSpPr>
          <p:spPr>
            <a:xfrm>
              <a:off x="2356884" y="6368636"/>
              <a:ext cx="956930" cy="1875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0A6326B-8B25-D26C-E580-A11329CCF841}"/>
              </a:ext>
            </a:extLst>
          </p:cNvPr>
          <p:cNvSpPr/>
          <p:nvPr/>
        </p:nvSpPr>
        <p:spPr>
          <a:xfrm>
            <a:off x="1998921" y="1590631"/>
            <a:ext cx="1424763" cy="14295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189524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0" y="395578"/>
            <a:ext cx="8210528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74090" y="411661"/>
            <a:ext cx="106491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Сеть субъектов системы </a:t>
            </a: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непрерывного образования педагогов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15841" y="3539603"/>
            <a:ext cx="2259457" cy="853428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СПб АППО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188624" y="3539603"/>
            <a:ext cx="2801276" cy="840016"/>
          </a:xfrm>
          <a:prstGeom prst="roundRect">
            <a:avLst/>
          </a:prstGeom>
          <a:solidFill>
            <a:srgbClr val="017EB8"/>
          </a:solidFill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ЦНППМ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237722" y="210944"/>
            <a:ext cx="3840862" cy="903790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ВПО и СПО (44.00.00 «Образование и педагогические науки»)</a:t>
            </a:r>
          </a:p>
          <a:p>
            <a:pPr algn="ctr"/>
            <a:r>
              <a:rPr lang="ru-RU" sz="20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237723" y="2545104"/>
            <a:ext cx="3840861" cy="1213596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Образовательные организации: методические объединения</a:t>
            </a:r>
          </a:p>
        </p:txBody>
      </p:sp>
      <p:pic>
        <p:nvPicPr>
          <p:cNvPr id="20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553" y="5496373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002" y="5124351"/>
            <a:ext cx="1697900" cy="13078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>
            <a:stCxn id="13" idx="3"/>
            <a:endCxn id="14" idx="1"/>
          </p:cNvCxnSpPr>
          <p:nvPr/>
        </p:nvCxnSpPr>
        <p:spPr>
          <a:xfrm flipV="1">
            <a:off x="3175298" y="3959611"/>
            <a:ext cx="1013326" cy="6706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cxnSpLocks/>
          </p:cNvCxnSpPr>
          <p:nvPr/>
        </p:nvCxnSpPr>
        <p:spPr>
          <a:xfrm flipV="1">
            <a:off x="6989900" y="3214651"/>
            <a:ext cx="1247823" cy="807709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cxnSpLocks/>
            <a:stCxn id="15" idx="1"/>
            <a:endCxn id="14" idx="3"/>
          </p:cNvCxnSpPr>
          <p:nvPr/>
        </p:nvCxnSpPr>
        <p:spPr>
          <a:xfrm flipH="1">
            <a:off x="6989900" y="662839"/>
            <a:ext cx="1247822" cy="3296772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cxnSpLocks/>
            <a:endCxn id="13" idx="0"/>
          </p:cNvCxnSpPr>
          <p:nvPr/>
        </p:nvCxnSpPr>
        <p:spPr>
          <a:xfrm flipH="1">
            <a:off x="2045570" y="2759871"/>
            <a:ext cx="1782151" cy="779732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1594884" y="5239991"/>
            <a:ext cx="3995249" cy="1179096"/>
          </a:xfrm>
          <a:prstGeom prst="roundRect">
            <a:avLst/>
          </a:prstGeom>
          <a:solidFill>
            <a:srgbClr val="017EB8"/>
          </a:solidFill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ДПП ПК и ДПП ПП, формальные и неформальные события на федеральном и региональном уровне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714855" y="5241231"/>
            <a:ext cx="2302094" cy="1177855"/>
          </a:xfrm>
          <a:prstGeom prst="roundRect">
            <a:avLst/>
          </a:prstGeom>
          <a:solidFill>
            <a:srgbClr val="017EB8"/>
          </a:solidFill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Региональный методический актив: ИОМ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1137438" y="1924063"/>
            <a:ext cx="5635502" cy="835808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федеральный уровень: Академия Минпросвещения России, </a:t>
            </a:r>
          </a:p>
          <a:p>
            <a:pPr algn="ctr"/>
            <a:r>
              <a:rPr lang="ru-RU" sz="19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методический центр</a:t>
            </a:r>
          </a:p>
        </p:txBody>
      </p:sp>
      <p:cxnSp>
        <p:nvCxnSpPr>
          <p:cNvPr id="73" name="Прямая соединительная линия 72"/>
          <p:cNvCxnSpPr>
            <a:cxnSpLocks/>
          </p:cNvCxnSpPr>
          <p:nvPr/>
        </p:nvCxnSpPr>
        <p:spPr>
          <a:xfrm flipV="1">
            <a:off x="3827721" y="4393031"/>
            <a:ext cx="1762412" cy="826604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cxnSpLocks/>
            <a:stCxn id="46" idx="0"/>
            <a:endCxn id="14" idx="2"/>
          </p:cNvCxnSpPr>
          <p:nvPr/>
        </p:nvCxnSpPr>
        <p:spPr>
          <a:xfrm flipH="1" flipV="1">
            <a:off x="5589262" y="4379619"/>
            <a:ext cx="1276640" cy="861612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>
            <a:cxnSpLocks/>
            <a:stCxn id="14" idx="0"/>
          </p:cNvCxnSpPr>
          <p:nvPr/>
        </p:nvCxnSpPr>
        <p:spPr>
          <a:xfrm flipH="1" flipV="1">
            <a:off x="3827721" y="2759871"/>
            <a:ext cx="1761541" cy="779732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7" name="Рисунок 166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73" y="1873494"/>
            <a:ext cx="819149" cy="819149"/>
          </a:xfrm>
          <a:prstGeom prst="rect">
            <a:avLst/>
          </a:prstGeom>
        </p:spPr>
      </p:pic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01944196-2283-B53F-9417-4A35E69DFACC}"/>
              </a:ext>
            </a:extLst>
          </p:cNvPr>
          <p:cNvSpPr/>
          <p:nvPr/>
        </p:nvSpPr>
        <p:spPr>
          <a:xfrm>
            <a:off x="8237723" y="4068126"/>
            <a:ext cx="3868565" cy="1258688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Профессиональные педагогические сообщества</a:t>
            </a:r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EE9CBB73-022A-CAC0-5535-3D0AB4B387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2615" y="5482313"/>
            <a:ext cx="1657667" cy="794422"/>
          </a:xfrm>
        </p:spPr>
      </p:pic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4328260A-0CA1-F344-31E9-88D2887A4045}"/>
              </a:ext>
            </a:extLst>
          </p:cNvPr>
          <p:cNvCxnSpPr>
            <a:cxnSpLocks/>
          </p:cNvCxnSpPr>
          <p:nvPr/>
        </p:nvCxnSpPr>
        <p:spPr>
          <a:xfrm flipH="1" flipV="1">
            <a:off x="1666627" y="4369622"/>
            <a:ext cx="2161094" cy="870369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A67681E9-BBC5-A9C2-BE01-7DD4EEA52C3C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6955274" y="4068126"/>
            <a:ext cx="1282449" cy="629344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3C7AD69D-3E58-324A-710A-FC0BA5E19263}"/>
              </a:ext>
            </a:extLst>
          </p:cNvPr>
          <p:cNvCxnSpPr>
            <a:cxnSpLocks/>
          </p:cNvCxnSpPr>
          <p:nvPr/>
        </p:nvCxnSpPr>
        <p:spPr>
          <a:xfrm flipV="1">
            <a:off x="6989900" y="1858443"/>
            <a:ext cx="1282449" cy="2135186"/>
          </a:xfrm>
          <a:prstGeom prst="line">
            <a:avLst/>
          </a:prstGeom>
          <a:ln>
            <a:solidFill>
              <a:srgbClr val="0251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ый прямоугольник 14">
            <a:extLst>
              <a:ext uri="{FF2B5EF4-FFF2-40B4-BE49-F238E27FC236}">
                <a16:creationId xmlns:a16="http://schemas.microsoft.com/office/drawing/2014/main" id="{AA8CDCB7-A6C6-6DC5-040E-07EAA4E19FB9}"/>
              </a:ext>
            </a:extLst>
          </p:cNvPr>
          <p:cNvSpPr/>
          <p:nvPr/>
        </p:nvSpPr>
        <p:spPr>
          <a:xfrm>
            <a:off x="8265431" y="1364067"/>
            <a:ext cx="3840862" cy="903790"/>
          </a:xfrm>
          <a:prstGeom prst="roundRect">
            <a:avLst/>
          </a:prstGeom>
          <a:noFill/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Информационно-методические центры администраций районов</a:t>
            </a:r>
          </a:p>
        </p:txBody>
      </p: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FCAFF5AD-626E-ACBC-DC8F-3494BACBDA38}"/>
              </a:ext>
            </a:extLst>
          </p:cNvPr>
          <p:cNvCxnSpPr>
            <a:cxnSpLocks/>
          </p:cNvCxnSpPr>
          <p:nvPr/>
        </p:nvCxnSpPr>
        <p:spPr>
          <a:xfrm>
            <a:off x="10049401" y="3758700"/>
            <a:ext cx="0" cy="30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F7C7257F-4D4B-994C-652D-7E26A04AE4FC}"/>
              </a:ext>
            </a:extLst>
          </p:cNvPr>
          <p:cNvCxnSpPr>
            <a:cxnSpLocks/>
          </p:cNvCxnSpPr>
          <p:nvPr/>
        </p:nvCxnSpPr>
        <p:spPr>
          <a:xfrm>
            <a:off x="10049401" y="2267857"/>
            <a:ext cx="0" cy="30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656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-274091" y="395578"/>
            <a:ext cx="9334963" cy="1125652"/>
          </a:xfrm>
          <a:prstGeom prst="roundRect">
            <a:avLst/>
          </a:prstGeom>
          <a:solidFill>
            <a:srgbClr val="0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17EB9"/>
              </a:solidFill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933" y="372083"/>
            <a:ext cx="106491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Формы и инструменты непрерывного </a:t>
            </a: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образования педагога</a:t>
            </a:r>
          </a:p>
        </p:txBody>
      </p:sp>
      <p:pic>
        <p:nvPicPr>
          <p:cNvPr id="16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985" y="5855247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438" y="5483225"/>
            <a:ext cx="1697900" cy="1307884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763266" y="1562602"/>
            <a:ext cx="4753745" cy="433196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8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ДПП ПК и ПП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3266" y="2076693"/>
            <a:ext cx="4753745" cy="949134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8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Семинары, круглые столы, мастерские, веб-площадки, конференции, тренинги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3266" y="3096182"/>
            <a:ext cx="4753745" cy="603301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17EB8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Региональные стажировочные площадки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70749" y="4363194"/>
            <a:ext cx="4738777" cy="527844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Слеты, форумы, фестивали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63684" y="2938714"/>
            <a:ext cx="5778147" cy="873925"/>
          </a:xfrm>
          <a:prstGeom prst="roundRect">
            <a:avLst/>
          </a:prstGeom>
          <a:solidFill>
            <a:srgbClr val="017EB8"/>
          </a:solidFill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Индивидуальный образовательный маршрут</a:t>
            </a:r>
          </a:p>
        </p:txBody>
      </p:sp>
      <p:pic>
        <p:nvPicPr>
          <p:cNvPr id="2" name="Объект 5">
            <a:extLst>
              <a:ext uri="{FF2B5EF4-FFF2-40B4-BE49-F238E27FC236}">
                <a16:creationId xmlns:a16="http://schemas.microsoft.com/office/drawing/2014/main" id="{FE7F4A94-FFAE-6AF2-7E18-CB1ED4310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333" y="5855247"/>
            <a:ext cx="1657667" cy="794422"/>
          </a:xfrm>
        </p:spPr>
      </p:pic>
      <p:sp>
        <p:nvSpPr>
          <p:cNvPr id="3" name="Скругленный прямоугольник 10">
            <a:extLst>
              <a:ext uri="{FF2B5EF4-FFF2-40B4-BE49-F238E27FC236}">
                <a16:creationId xmlns:a16="http://schemas.microsoft.com/office/drawing/2014/main" id="{BD8A69FF-65C3-0776-A04A-44DDC2E98E7E}"/>
              </a:ext>
            </a:extLst>
          </p:cNvPr>
          <p:cNvSpPr/>
          <p:nvPr/>
        </p:nvSpPr>
        <p:spPr>
          <a:xfrm>
            <a:off x="778234" y="5554749"/>
            <a:ext cx="4738777" cy="603301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Конкурсы профессионального мастерства</a:t>
            </a:r>
          </a:p>
        </p:txBody>
      </p:sp>
      <p:sp>
        <p:nvSpPr>
          <p:cNvPr id="4" name="Скругленный прямоугольник 10">
            <a:extLst>
              <a:ext uri="{FF2B5EF4-FFF2-40B4-BE49-F238E27FC236}">
                <a16:creationId xmlns:a16="http://schemas.microsoft.com/office/drawing/2014/main" id="{FCB26EEE-8EBE-00AE-1ED4-9399908B74E9}"/>
              </a:ext>
            </a:extLst>
          </p:cNvPr>
          <p:cNvSpPr/>
          <p:nvPr/>
        </p:nvSpPr>
        <p:spPr>
          <a:xfrm>
            <a:off x="778234" y="3760956"/>
            <a:ext cx="4738777" cy="527844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Методическая работа в </a:t>
            </a:r>
            <a:r>
              <a:rPr lang="ru-RU" sz="2000" b="1" dirty="0" err="1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ОО+открытые</a:t>
            </a:r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 уроки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04399E23-5BF5-71D5-B0D8-FA552D7A5B08}"/>
              </a:ext>
            </a:extLst>
          </p:cNvPr>
          <p:cNvCxnSpPr>
            <a:cxnSpLocks/>
            <a:stCxn id="8" idx="3"/>
            <a:endCxn id="13" idx="1"/>
          </p:cNvCxnSpPr>
          <p:nvPr/>
        </p:nvCxnSpPr>
        <p:spPr>
          <a:xfrm>
            <a:off x="5517011" y="1779200"/>
            <a:ext cx="746673" cy="1596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727CA26-7E2A-8607-B045-E5B1789A6F38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5517011" y="2551260"/>
            <a:ext cx="746673" cy="824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9F6ABF3-A7D3-F977-E085-53913FFCC63A}"/>
              </a:ext>
            </a:extLst>
          </p:cNvPr>
          <p:cNvCxnSpPr>
            <a:cxnSpLocks/>
            <a:stCxn id="10" idx="3"/>
            <a:endCxn id="13" idx="1"/>
          </p:cNvCxnSpPr>
          <p:nvPr/>
        </p:nvCxnSpPr>
        <p:spPr>
          <a:xfrm flipV="1">
            <a:off x="5517011" y="3375677"/>
            <a:ext cx="746673" cy="22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16E44D9-D6CC-CB72-4925-5FA9A785C262}"/>
              </a:ext>
            </a:extLst>
          </p:cNvPr>
          <p:cNvCxnSpPr>
            <a:cxnSpLocks/>
            <a:stCxn id="4" idx="3"/>
            <a:endCxn id="13" idx="1"/>
          </p:cNvCxnSpPr>
          <p:nvPr/>
        </p:nvCxnSpPr>
        <p:spPr>
          <a:xfrm flipV="1">
            <a:off x="5517011" y="3375677"/>
            <a:ext cx="746673" cy="649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Скругленный прямоугольник 12">
            <a:extLst>
              <a:ext uri="{FF2B5EF4-FFF2-40B4-BE49-F238E27FC236}">
                <a16:creationId xmlns:a16="http://schemas.microsoft.com/office/drawing/2014/main" id="{5D00BC94-D0AB-98F9-292E-F34E7E65F6A6}"/>
              </a:ext>
            </a:extLst>
          </p:cNvPr>
          <p:cNvSpPr/>
          <p:nvPr/>
        </p:nvSpPr>
        <p:spPr>
          <a:xfrm>
            <a:off x="6263684" y="4637056"/>
            <a:ext cx="5778147" cy="873925"/>
          </a:xfrm>
          <a:prstGeom prst="roundRect">
            <a:avLst/>
          </a:prstGeom>
          <a:solidFill>
            <a:srgbClr val="017EB8"/>
          </a:solidFill>
          <a:ln>
            <a:solidFill>
              <a:srgbClr val="017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Персонализированная программа наставничества</a:t>
            </a:r>
          </a:p>
        </p:txBody>
      </p:sp>
      <p:sp>
        <p:nvSpPr>
          <p:cNvPr id="43" name="Скругленный прямоугольник 10">
            <a:extLst>
              <a:ext uri="{FF2B5EF4-FFF2-40B4-BE49-F238E27FC236}">
                <a16:creationId xmlns:a16="http://schemas.microsoft.com/office/drawing/2014/main" id="{6A1FB71C-38CA-D47A-C528-BA2139432DA5}"/>
              </a:ext>
            </a:extLst>
          </p:cNvPr>
          <p:cNvSpPr/>
          <p:nvPr/>
        </p:nvSpPr>
        <p:spPr>
          <a:xfrm>
            <a:off x="778234" y="4955381"/>
            <a:ext cx="4738777" cy="527844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Наставничество</a:t>
            </a: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06275BC3-2FEE-7781-3156-EAC9EA730BEC}"/>
              </a:ext>
            </a:extLst>
          </p:cNvPr>
          <p:cNvCxnSpPr>
            <a:cxnSpLocks/>
          </p:cNvCxnSpPr>
          <p:nvPr/>
        </p:nvCxnSpPr>
        <p:spPr>
          <a:xfrm>
            <a:off x="5517011" y="5218020"/>
            <a:ext cx="9019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EE0BFDCA-693C-BEDF-46A6-0BAE11FFCF6B}"/>
              </a:ext>
            </a:extLst>
          </p:cNvPr>
          <p:cNvCxnSpPr>
            <a:cxnSpLocks/>
          </p:cNvCxnSpPr>
          <p:nvPr/>
        </p:nvCxnSpPr>
        <p:spPr>
          <a:xfrm>
            <a:off x="9060872" y="3811577"/>
            <a:ext cx="0" cy="815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кругленный прямоугольник 10">
            <a:extLst>
              <a:ext uri="{FF2B5EF4-FFF2-40B4-BE49-F238E27FC236}">
                <a16:creationId xmlns:a16="http://schemas.microsoft.com/office/drawing/2014/main" id="{FDA383E9-D460-FBEC-4C70-434B718F4725}"/>
              </a:ext>
            </a:extLst>
          </p:cNvPr>
          <p:cNvSpPr/>
          <p:nvPr/>
        </p:nvSpPr>
        <p:spPr>
          <a:xfrm>
            <a:off x="770749" y="6250267"/>
            <a:ext cx="4738777" cy="527844"/>
          </a:xfrm>
          <a:prstGeom prst="roundRect">
            <a:avLst/>
          </a:prstGeom>
          <a:solidFill>
            <a:schemeClr val="bg1"/>
          </a:solidFill>
          <a:ln>
            <a:solidFill>
              <a:srgbClr val="0251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7EB9"/>
                </a:solidFill>
                <a:latin typeface="Century Gothic" panose="020B0502020202020204" pitchFamily="34" charset="0"/>
                <a:ea typeface="Verdana" panose="020B0604030504040204" pitchFamily="34" charset="0"/>
              </a:rPr>
              <a:t>Региональный банк лучших практик</a:t>
            </a: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72D1C5C3-276D-C8FA-CA7C-D2D77E57F522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5509526" y="3375677"/>
            <a:ext cx="754158" cy="1333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55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pbappo.ru/wp-content/uploads/2021/08/image00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74" y="89269"/>
            <a:ext cx="5384800" cy="6660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865339" y="592502"/>
            <a:ext cx="5790527" cy="4976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Font typeface="Wingdings" panose="05000000000000000000" pitchFamily="2" charset="2"/>
              <a:buChar char="ü"/>
            </a:pPr>
            <a:r>
              <a:rPr lang="ru-RU" sz="1867" b="1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Конструктор</a:t>
            </a: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диагностика профессиональных </a:t>
            </a:r>
            <a:r>
              <a:rPr lang="ru-RU" sz="1867" dirty="0" smtClean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 </a:t>
            </a: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режиме онлайн по единым контрольно-измерительным материалам, разработанным ведущими учёными СПб АППО.</a:t>
            </a:r>
          </a:p>
          <a:p>
            <a:pPr defTabSz="1219170"/>
            <a:endParaRPr lang="ru-RU" sz="1867" dirty="0">
              <a:solidFill>
                <a:srgbClr val="017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>
              <a:buFont typeface="Wingdings" panose="05000000000000000000" pitchFamily="2" charset="2"/>
              <a:buChar char="ü"/>
            </a:pPr>
            <a:r>
              <a:rPr lang="ru-RU" sz="1867" b="1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Конструктор</a:t>
            </a: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единое информационное пространство для педагога при выборе курсов и образовательных событий города. </a:t>
            </a:r>
          </a:p>
          <a:p>
            <a:pPr defTabSz="1219170"/>
            <a:endParaRPr lang="ru-RU" sz="1867" dirty="0">
              <a:solidFill>
                <a:srgbClr val="017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>
              <a:buFont typeface="Wingdings" panose="05000000000000000000" pitchFamily="2" charset="2"/>
              <a:buChar char="ü"/>
            </a:pP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В сопровождении педагога в Конструкторе главный помощник ЦНППМ СПб АППО – </a:t>
            </a:r>
            <a:r>
              <a:rPr lang="ru-RU" sz="1867" b="1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тьютор</a:t>
            </a: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defTabSz="1219170">
              <a:buFont typeface="Wingdings" panose="05000000000000000000" pitchFamily="2" charset="2"/>
              <a:buChar char="ü"/>
            </a:pPr>
            <a:endParaRPr lang="ru-RU" sz="1867" dirty="0">
              <a:solidFill>
                <a:srgbClr val="017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>
              <a:buFont typeface="Wingdings" panose="05000000000000000000" pitchFamily="2" charset="2"/>
              <a:buChar char="ü"/>
            </a:pPr>
            <a:r>
              <a:rPr lang="ru-RU" sz="1867" b="1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Конструктор</a:t>
            </a:r>
            <a:r>
              <a:rPr lang="ru-RU" sz="1867" dirty="0">
                <a:solidFill>
                  <a:srgbClr val="017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не дополнительная нагрузка на педагога, это современный, удобный и полезный инструмент для планирования своего профессионального роста.</a:t>
            </a:r>
          </a:p>
        </p:txBody>
      </p:sp>
      <p:pic>
        <p:nvPicPr>
          <p:cNvPr id="4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271" y="6087217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720" y="5715195"/>
            <a:ext cx="1697900" cy="1307884"/>
          </a:xfrm>
          <a:prstGeom prst="rect">
            <a:avLst/>
          </a:prstGeom>
        </p:spPr>
      </p:pic>
      <p:pic>
        <p:nvPicPr>
          <p:cNvPr id="6" name="Объект 5">
            <a:extLst>
              <a:ext uri="{FF2B5EF4-FFF2-40B4-BE49-F238E27FC236}">
                <a16:creationId xmlns:a16="http://schemas.microsoft.com/office/drawing/2014/main" id="{EE9CBB73-022A-CAC0-5535-3D0AB4B3872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333" y="6073157"/>
            <a:ext cx="1657667" cy="79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75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23195454"/>
              </p:ext>
            </p:extLst>
          </p:nvPr>
        </p:nvGraphicFramePr>
        <p:xfrm>
          <a:off x="611196" y="7785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авая фигурная скобка 3"/>
          <p:cNvSpPr/>
          <p:nvPr/>
        </p:nvSpPr>
        <p:spPr>
          <a:xfrm>
            <a:off x="7814448" y="381001"/>
            <a:ext cx="407577" cy="60405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19170"/>
            <a:endParaRPr lang="ru-RU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Сердце 6"/>
          <p:cNvSpPr/>
          <p:nvPr/>
        </p:nvSpPr>
        <p:spPr>
          <a:xfrm>
            <a:off x="8895383" y="1600200"/>
            <a:ext cx="2641600" cy="1688344"/>
          </a:xfrm>
          <a:prstGeom prst="heart">
            <a:avLst/>
          </a:prstGeom>
          <a:solidFill>
            <a:srgbClr val="017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ru-RU" sz="1400" dirty="0">
              <a:solidFill>
                <a:prstClr val="white"/>
              </a:solidFill>
              <a:latin typeface="Calibri" panose="020F0502020204030204"/>
            </a:endParaRPr>
          </a:p>
          <a:p>
            <a:pPr algn="ctr" defTabSz="1219170"/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Удовлетворенность педагогов выстроенной системой</a:t>
            </a:r>
          </a:p>
        </p:txBody>
      </p:sp>
      <p:sp>
        <p:nvSpPr>
          <p:cNvPr id="8" name="Солнце 7"/>
          <p:cNvSpPr/>
          <p:nvPr/>
        </p:nvSpPr>
        <p:spPr>
          <a:xfrm>
            <a:off x="8534400" y="3429000"/>
            <a:ext cx="3352800" cy="3149600"/>
          </a:xfrm>
          <a:prstGeom prst="sun">
            <a:avLst/>
          </a:prstGeom>
          <a:solidFill>
            <a:srgbClr val="017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Повышение качества образования</a:t>
            </a:r>
          </a:p>
        </p:txBody>
      </p:sp>
      <p:pic>
        <p:nvPicPr>
          <p:cNvPr id="9" name="Picture 6" descr="Федеральная инновационная площадка: Предметное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768" y="200681"/>
            <a:ext cx="1014618" cy="56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783" y="-171341"/>
            <a:ext cx="1697900" cy="1307884"/>
          </a:xfrm>
          <a:prstGeom prst="rect">
            <a:avLst/>
          </a:prstGeom>
        </p:spPr>
      </p:pic>
      <p:pic>
        <p:nvPicPr>
          <p:cNvPr id="14" name="Объект 5">
            <a:extLst>
              <a:ext uri="{FF2B5EF4-FFF2-40B4-BE49-F238E27FC236}">
                <a16:creationId xmlns:a16="http://schemas.microsoft.com/office/drawing/2014/main" id="{EE9CBB73-022A-CAC0-5535-3D0AB4B3872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830" y="186621"/>
            <a:ext cx="1657667" cy="79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1360</Words>
  <Application>Microsoft Office PowerPoint</Application>
  <PresentationFormat>Широкоэкранный</PresentationFormat>
  <Paragraphs>95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Franklin Gothic Book</vt:lpstr>
      <vt:lpstr>Times New Roman</vt:lpstr>
      <vt:lpstr>Verdana</vt:lpstr>
      <vt:lpstr>Wingdings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Замятнин Олег Владимирович</dc:creator>
  <cp:lastModifiedBy>Дудко Анна Владимировна</cp:lastModifiedBy>
  <cp:revision>85</cp:revision>
  <cp:lastPrinted>2023-03-01T11:11:27Z</cp:lastPrinted>
  <dcterms:created xsi:type="dcterms:W3CDTF">2023-01-26T12:36:32Z</dcterms:created>
  <dcterms:modified xsi:type="dcterms:W3CDTF">2023-03-01T11:13:26Z</dcterms:modified>
</cp:coreProperties>
</file>