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sldIdLst>
    <p:sldId id="277" r:id="rId3"/>
    <p:sldId id="278" r:id="rId4"/>
    <p:sldId id="268" r:id="rId5"/>
    <p:sldId id="270" r:id="rId6"/>
    <p:sldId id="274" r:id="rId7"/>
    <p:sldId id="276" r:id="rId8"/>
    <p:sldId id="269" r:id="rId9"/>
    <p:sldId id="282" r:id="rId10"/>
    <p:sldId id="283" r:id="rId11"/>
    <p:sldId id="284" r:id="rId12"/>
    <p:sldId id="280" r:id="rId13"/>
    <p:sldId id="285" r:id="rId14"/>
    <p:sldId id="256" r:id="rId15"/>
    <p:sldId id="259" r:id="rId16"/>
    <p:sldId id="260" r:id="rId17"/>
    <p:sldId id="261" r:id="rId18"/>
    <p:sldId id="28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D7FF-F7E1-4A5D-BD49-075AD67B24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3FDC80-ECA0-4518-A6E7-C1EC11E4A3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D7FF-F7E1-4A5D-BD49-075AD67B24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DC80-ECA0-4518-A6E7-C1EC11E4A3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D7FF-F7E1-4A5D-BD49-075AD67B24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DC80-ECA0-4518-A6E7-C1EC11E4A3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D7FF-F7E1-4A5D-BD49-075AD67B24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3FDC80-ECA0-4518-A6E7-C1EC11E4A3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D7FF-F7E1-4A5D-BD49-075AD67B24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DC80-ECA0-4518-A6E7-C1EC11E4A3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D7FF-F7E1-4A5D-BD49-075AD67B24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DC80-ECA0-4518-A6E7-C1EC11E4A3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D7FF-F7E1-4A5D-BD49-075AD67B24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DC80-ECA0-4518-A6E7-C1EC11E4A3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D7FF-F7E1-4A5D-BD49-075AD67B24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DC80-ECA0-4518-A6E7-C1EC11E4A3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D7FF-F7E1-4A5D-BD49-075AD67B24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DC80-ECA0-4518-A6E7-C1EC11E4A3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D7FF-F7E1-4A5D-BD49-075AD67B24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DC80-ECA0-4518-A6E7-C1EC11E4A3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D7FF-F7E1-4A5D-BD49-075AD67B24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DC80-ECA0-4518-A6E7-C1EC11E4A3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D7FF-F7E1-4A5D-BD49-075AD67B24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DC80-ECA0-4518-A6E7-C1EC11E4A3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D7FF-F7E1-4A5D-BD49-075AD67B24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DC80-ECA0-4518-A6E7-C1EC11E4A3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D7FF-F7E1-4A5D-BD49-075AD67B24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DC80-ECA0-4518-A6E7-C1EC11E4A3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D7FF-F7E1-4A5D-BD49-075AD67B24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DC80-ECA0-4518-A6E7-C1EC11E4A3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D7FF-F7E1-4A5D-BD49-075AD67B24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DC80-ECA0-4518-A6E7-C1EC11E4A3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D7FF-F7E1-4A5D-BD49-075AD67B24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DC80-ECA0-4518-A6E7-C1EC11E4A3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D7FF-F7E1-4A5D-BD49-075AD67B24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DC80-ECA0-4518-A6E7-C1EC11E4A3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D7FF-F7E1-4A5D-BD49-075AD67B24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DC80-ECA0-4518-A6E7-C1EC11E4A3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D7FF-F7E1-4A5D-BD49-075AD67B24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DC80-ECA0-4518-A6E7-C1EC11E4A3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D7FF-F7E1-4A5D-BD49-075AD67B24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DC80-ECA0-4518-A6E7-C1EC11E4A3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D7FF-F7E1-4A5D-BD49-075AD67B24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DC80-ECA0-4518-A6E7-C1EC11E4A3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0F7D7FF-F7E1-4A5D-BD49-075AD67B24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73FDC80-ECA0-4518-A6E7-C1EC11E4A3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0F7D7FF-F7E1-4A5D-BD49-075AD67B24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73FDC80-ECA0-4518-A6E7-C1EC11E4A3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rao.ru/index.php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rao.ru/index.php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37593"/>
            <a:ext cx="7772400" cy="1955303"/>
          </a:xfrm>
        </p:spPr>
        <p:txBody>
          <a:bodyPr/>
          <a:lstStyle/>
          <a:p>
            <a:pPr algn="l"/>
            <a:r>
              <a:rPr lang="ru-RU" sz="2800" dirty="0">
                <a:solidFill>
                  <a:srgbClr val="C00000"/>
                </a:solidFill>
              </a:rPr>
              <a:t>Глобальные компетенции 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как </a:t>
            </a:r>
            <a:r>
              <a:rPr lang="ru-RU" sz="2800" dirty="0">
                <a:solidFill>
                  <a:srgbClr val="C00000"/>
                </a:solidFill>
              </a:rPr>
              <a:t>новое измерение 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качества образования</a:t>
            </a: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6040" y="5589240"/>
            <a:ext cx="6156176" cy="654968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1400" dirty="0" smtClean="0">
                <a:solidFill>
                  <a:srgbClr val="C00000"/>
                </a:solidFill>
              </a:rPr>
              <a:t>Разработано доктором педагогических наук,</a:t>
            </a:r>
          </a:p>
          <a:p>
            <a:pPr algn="r"/>
            <a:r>
              <a:rPr lang="ru-RU" sz="1400" dirty="0" smtClean="0">
                <a:solidFill>
                  <a:srgbClr val="C00000"/>
                </a:solidFill>
              </a:rPr>
              <a:t> профессором </a:t>
            </a:r>
            <a:r>
              <a:rPr lang="ru-RU" sz="1400" dirty="0" err="1" smtClean="0">
                <a:solidFill>
                  <a:srgbClr val="C00000"/>
                </a:solidFill>
              </a:rPr>
              <a:t>И.Ю.Алексашиной</a:t>
            </a:r>
            <a:endParaRPr lang="ru-RU" sz="1400" dirty="0" smtClean="0">
              <a:solidFill>
                <a:srgbClr val="C00000"/>
              </a:solidFill>
            </a:endParaRPr>
          </a:p>
          <a:p>
            <a:pPr algn="r"/>
            <a:r>
              <a:rPr lang="ru-RU" sz="1400" dirty="0" err="1" smtClean="0">
                <a:solidFill>
                  <a:srgbClr val="C00000"/>
                </a:solidFill>
              </a:rPr>
              <a:t>СПбАППО</a:t>
            </a:r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20688"/>
            <a:ext cx="286226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2348880"/>
            <a:ext cx="501074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119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609438"/>
              </p:ext>
            </p:extLst>
          </p:nvPr>
        </p:nvGraphicFramePr>
        <p:xfrm>
          <a:off x="323527" y="1556791"/>
          <a:ext cx="8496945" cy="436791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211794"/>
                <a:gridCol w="4124911"/>
                <a:gridCol w="2160240"/>
              </a:tblGrid>
              <a:tr h="29935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spc="-40" dirty="0">
                          <a:effectLst/>
                          <a:latin typeface="Times New Roman"/>
                          <a:ea typeface="Times New Roman"/>
                        </a:rPr>
                        <a:t>Измерения </a:t>
                      </a:r>
                      <a:r>
                        <a:rPr lang="ru-RU" sz="1200" spc="-40" dirty="0" err="1">
                          <a:effectLst/>
                          <a:latin typeface="Times New Roman"/>
                          <a:ea typeface="Times New Roman"/>
                        </a:rPr>
                        <a:t>Р.Хенви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spc="-40" dirty="0" smtClean="0">
                          <a:effectLst/>
                          <a:latin typeface="Times New Roman"/>
                          <a:ea typeface="Times New Roman"/>
                        </a:rPr>
                        <a:t>Цели</a:t>
                      </a:r>
                      <a:r>
                        <a:rPr lang="ru-RU" sz="1200" spc="-40" baseline="0" dirty="0" smtClean="0">
                          <a:effectLst/>
                          <a:latin typeface="Times New Roman"/>
                          <a:ea typeface="Times New Roman"/>
                        </a:rPr>
                        <a:t> глобального образования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spc="-40">
                          <a:effectLst/>
                          <a:latin typeface="Times New Roman"/>
                          <a:ea typeface="Times New Roman"/>
                        </a:rPr>
                        <a:t>Глобальные компетенции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774964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200" spc="-40">
                          <a:effectLst/>
                          <a:latin typeface="Times New Roman"/>
                          <a:ea typeface="Times New Roman"/>
                        </a:rPr>
                        <a:t>Измерение 1. Осознание неоднородности восприятия мира: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200" spc="-4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200" spc="-40" dirty="0">
                          <a:effectLst/>
                          <a:latin typeface="Times New Roman"/>
                          <a:ea typeface="Times New Roman"/>
                        </a:rPr>
                        <a:t>Воспитание широты видения мира ("мировоззренческой перспективы") признание равноправными разных точек зрения на мир, разных "образов мира".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200" spc="-4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1200" spc="-40" dirty="0">
                          <a:effectLst/>
                          <a:latin typeface="Times New Roman"/>
                          <a:ea typeface="Times New Roman"/>
                        </a:rPr>
                        <a:t>понимать и ценить различные мировоззрения и точки зрения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581223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200" spc="-40">
                          <a:effectLst/>
                          <a:latin typeface="Times New Roman"/>
                          <a:ea typeface="Times New Roman"/>
                        </a:rPr>
                        <a:t>Измерение 2. Осознание состояния планеты: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200" spc="-4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200" spc="-40">
                          <a:effectLst/>
                          <a:latin typeface="Times New Roman"/>
                          <a:ea typeface="Times New Roman"/>
                        </a:rPr>
                        <a:t>Воспитание постоянного и  пристального внимания к проблемам и событиям  глобального масштаба и  значения, понимания их причин, характера и последствий.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1200" spc="-40" dirty="0">
                          <a:effectLst/>
                          <a:latin typeface="Times New Roman"/>
                          <a:ea typeface="Times New Roman"/>
                        </a:rPr>
                        <a:t>способность изучать глобальные и  межкультурные проблемы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96870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200" spc="-40" dirty="0">
                          <a:effectLst/>
                          <a:latin typeface="Times New Roman"/>
                          <a:ea typeface="Times New Roman"/>
                        </a:rPr>
                        <a:t>Измерение 3. Кросс-культурная грамотность: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200" spc="-4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200" spc="-40">
                          <a:effectLst/>
                          <a:latin typeface="Times New Roman"/>
                          <a:ea typeface="Times New Roman"/>
                        </a:rPr>
                        <a:t>Воспитание интереса и уважения к культурам народов нашей планеты, стремления к пониманию наиболее важных, специфических и общих характеристик (параметров) этих культур, пониманию их сходства и различия.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1200" spc="-40" dirty="0">
                          <a:effectLst/>
                          <a:latin typeface="Times New Roman"/>
                          <a:ea typeface="Times New Roman"/>
                        </a:rPr>
                        <a:t>успешно и уважительно взаимодействовать с другими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581223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200" spc="-40">
                          <a:effectLst/>
                          <a:latin typeface="Times New Roman"/>
                          <a:ea typeface="Times New Roman"/>
                        </a:rPr>
                        <a:t>Измерение 4. Знание глобальной динамики: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200" spc="-4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200" spc="-40">
                          <a:effectLst/>
                          <a:latin typeface="Times New Roman"/>
                          <a:ea typeface="Times New Roman"/>
                        </a:rPr>
                        <a:t>Воспитание системного мышления, понимания природы различных систем, развитие навыков системного подхода к изучению мировых процессов -социальных и природных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1200" spc="-4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16244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200" spc="-40">
                          <a:effectLst/>
                          <a:latin typeface="Times New Roman"/>
                          <a:ea typeface="Times New Roman"/>
                        </a:rPr>
                        <a:t>Измерение 5. Осознанный  выбор человека: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200" spc="-4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200" spc="-40" dirty="0">
                          <a:effectLst/>
                          <a:latin typeface="Times New Roman"/>
                          <a:ea typeface="Times New Roman"/>
                        </a:rPr>
                        <a:t>Воспитание чувства выбора меры и степени своего личного участия в решении локальных и глобальных проблем, умения строить тактику и стратегию участия в делах, имеющих местный, общенациональный и общемировой характер.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200" spc="-4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1200" spc="-40" dirty="0">
                          <a:effectLst/>
                          <a:latin typeface="Times New Roman"/>
                          <a:ea typeface="Times New Roman"/>
                        </a:rPr>
                        <a:t>принимать меры для коллективного благополучия и устойчивого развития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79450" y="18018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9450" y="476672"/>
            <a:ext cx="76369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От глобального образования </a:t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dirty="0">
                <a:solidFill>
                  <a:srgbClr val="C00000"/>
                </a:solidFill>
              </a:rPr>
              <a:t>к глобальным компетенциям</a:t>
            </a:r>
          </a:p>
        </p:txBody>
      </p:sp>
    </p:spTree>
    <p:extLst>
      <p:ext uri="{BB962C8B-B14F-4D97-AF65-F5344CB8AC3E}">
        <p14:creationId xmlns:p14="http://schemas.microsoft.com/office/powerpoint/2010/main" val="1210868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547688"/>
            <a:ext cx="7778750" cy="576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474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Вопросы к педагогической практике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1412776"/>
            <a:ext cx="4464496" cy="4525963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В какой степени выпускники школы готовы жить и работать в обществе, в котором проявляется межкультурное разнообразие в условиях глобализации?</a:t>
            </a:r>
          </a:p>
          <a:p>
            <a:r>
              <a:rPr lang="ru-RU" sz="1400" b="1" dirty="0">
                <a:solidFill>
                  <a:srgbClr val="0070C0"/>
                </a:solidFill>
              </a:rPr>
              <a:t>Как учащиеся воспринимают явления глобального характера, понимают и критически анализируют глобальные проблемы и проблемы взаимодействия культур? </a:t>
            </a:r>
          </a:p>
          <a:p>
            <a:r>
              <a:rPr lang="ru-RU" sz="1400" b="1" dirty="0">
                <a:solidFill>
                  <a:srgbClr val="0070C0"/>
                </a:solidFill>
              </a:rPr>
              <a:t>Какие подходы к образованию в области разнообразия культур, взаимодействия культур и глобализации используются в школе? </a:t>
            </a:r>
          </a:p>
          <a:p>
            <a:r>
              <a:rPr lang="ru-RU" sz="1400" b="1" dirty="0">
                <a:solidFill>
                  <a:srgbClr val="0070C0"/>
                </a:solidFill>
              </a:rPr>
              <a:t>Какие подходы используются в школе при обучении детей - представителей разных культур; как формируются глобальные компетенции в этих условиях? </a:t>
            </a:r>
          </a:p>
          <a:p>
            <a:r>
              <a:rPr lang="ru-RU" sz="1400" b="1" dirty="0">
                <a:solidFill>
                  <a:srgbClr val="0070C0"/>
                </a:solidFill>
              </a:rPr>
              <a:t>Какие подходы используются для организации совместной работы учащихся-представителей разных культур? </a:t>
            </a:r>
          </a:p>
          <a:p>
            <a:r>
              <a:rPr lang="ru-RU" sz="1400" b="1" dirty="0">
                <a:solidFill>
                  <a:srgbClr val="0070C0"/>
                </a:solidFill>
              </a:rPr>
              <a:t>Как школа справляется с проблемами гендерных различий и стереотипов?</a:t>
            </a:r>
          </a:p>
          <a:p>
            <a:endParaRPr lang="ru-RU" sz="14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Irina\Desktop\Вебинары\ИГОРЬ Морски\Головы\1175298871926850893_272769192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3774827" cy="361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824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953000"/>
            <a:ext cx="8712968" cy="12192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Глобальные компетенции – глобальные проблемы -глобализация – </a:t>
            </a:r>
            <a:r>
              <a:rPr lang="ru-RU" b="1" dirty="0" err="1" smtClean="0">
                <a:solidFill>
                  <a:srgbClr val="C00000"/>
                </a:solidFill>
              </a:rPr>
              <a:t>глобалистика</a:t>
            </a:r>
            <a:r>
              <a:rPr lang="ru-RU" b="1" dirty="0" smtClean="0">
                <a:solidFill>
                  <a:srgbClr val="C00000"/>
                </a:solidFill>
              </a:rPr>
              <a:t> – глобальное мышление – глобальное образование – глобальные компетенции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6878538" cy="439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463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5641" t="53150" r="5481" b="18500"/>
          <a:stretch/>
        </p:blipFill>
        <p:spPr>
          <a:xfrm>
            <a:off x="323527" y="2276872"/>
            <a:ext cx="8747639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8478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Отечественные ресурсы для формирования и оценки «глобальных компетенций». </a:t>
            </a:r>
            <a:r>
              <a:rPr lang="ru-RU" sz="3200" dirty="0" smtClean="0">
                <a:solidFill>
                  <a:srgbClr val="0070C0"/>
                </a:solidFill>
              </a:rPr>
              <a:t/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Проект </a:t>
            </a:r>
            <a:r>
              <a:rPr lang="ru-RU" sz="3200" dirty="0">
                <a:solidFill>
                  <a:srgbClr val="0070C0"/>
                </a:solidFill>
              </a:rPr>
              <a:t>«Мониторинг формирования функциональной грамотности учащихся»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4653136"/>
            <a:ext cx="6707088" cy="19050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/>
              <a:t>ФГБНУ ИСРО РАО Институт стратегии развития образования Российской Академии образования </a:t>
            </a:r>
            <a:r>
              <a:rPr lang="ru-RU" dirty="0">
                <a:hlinkClick r:id="rId3"/>
              </a:rPr>
              <a:t>https://</a:t>
            </a:r>
            <a:r>
              <a:rPr lang="ru-RU" dirty="0" smtClean="0">
                <a:hlinkClick r:id="rId3"/>
              </a:rPr>
              <a:t>www.instrao.ru/index.php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8623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3158" b="16119"/>
          <a:stretch/>
        </p:blipFill>
        <p:spPr>
          <a:xfrm>
            <a:off x="107504" y="2132856"/>
            <a:ext cx="3600400" cy="2037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8478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Отечественные ресурсы для формирования и оценки «глобальных компетенций». </a:t>
            </a:r>
            <a:r>
              <a:rPr lang="ru-RU" sz="3200" dirty="0" smtClean="0">
                <a:solidFill>
                  <a:srgbClr val="0070C0"/>
                </a:solidFill>
              </a:rPr>
              <a:t/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Проект </a:t>
            </a:r>
            <a:r>
              <a:rPr lang="ru-RU" sz="3200" dirty="0">
                <a:solidFill>
                  <a:srgbClr val="0070C0"/>
                </a:solidFill>
              </a:rPr>
              <a:t>«Мониторинг формирования функциональной грамотности учащихся»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4653136"/>
            <a:ext cx="6707088" cy="19050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/>
              <a:t>ФГБНУ ИСРО РАО Институт стратегии развития образования Российской Академии образования </a:t>
            </a:r>
            <a:r>
              <a:rPr lang="ru-RU" dirty="0">
                <a:hlinkClick r:id="rId3"/>
              </a:rPr>
              <a:t>https://</a:t>
            </a:r>
            <a:r>
              <a:rPr lang="ru-RU" dirty="0" smtClean="0">
                <a:hlinkClick r:id="rId3"/>
              </a:rPr>
              <a:t>www.instrao.ru/index.php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3960" t="32150" r="3801" b="37400"/>
          <a:stretch/>
        </p:blipFill>
        <p:spPr>
          <a:xfrm>
            <a:off x="2843808" y="2492896"/>
            <a:ext cx="6192688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2602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650" y="1176941"/>
            <a:ext cx="427448" cy="3416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39"/>
          <a:stretch/>
        </p:blipFill>
        <p:spPr>
          <a:xfrm>
            <a:off x="3856258" y="1109664"/>
            <a:ext cx="5292507" cy="471538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628120" y="2250408"/>
            <a:ext cx="5014913" cy="2331508"/>
            <a:chOff x="628119" y="884032"/>
            <a:chExt cx="5014913" cy="2331508"/>
          </a:xfrm>
        </p:grpSpPr>
        <p:sp>
          <p:nvSpPr>
            <p:cNvPr id="18" name="Стрелка вправо 17">
              <a:extLst>
                <a:ext uri="{FF2B5EF4-FFF2-40B4-BE49-F238E27FC236}">
                  <a16:creationId xmlns="" xmlns:a16="http://schemas.microsoft.com/office/drawing/2014/main" id="{66F3375E-E85F-49B9-B65B-8E63897A0282}"/>
                </a:ext>
              </a:extLst>
            </p:cNvPr>
            <p:cNvSpPr/>
            <p:nvPr/>
          </p:nvSpPr>
          <p:spPr>
            <a:xfrm>
              <a:off x="628119" y="884032"/>
              <a:ext cx="5014913" cy="2331508"/>
            </a:xfrm>
            <a:prstGeom prst="rightArrow">
              <a:avLst>
                <a:gd name="adj1" fmla="val 100000"/>
                <a:gd name="adj2" fmla="val 34913"/>
              </a:avLst>
            </a:prstGeom>
            <a:gradFill>
              <a:gsLst>
                <a:gs pos="29000">
                  <a:srgbClr val="3682F2">
                    <a:alpha val="93000"/>
                  </a:srgbClr>
                </a:gs>
                <a:gs pos="100000">
                  <a:srgbClr val="D1EBFF"/>
                </a:gs>
              </a:gsLst>
              <a:lin ang="0" scaled="0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32741F95-4321-4857-83B9-529DD5328B35}"/>
                </a:ext>
              </a:extLst>
            </p:cNvPr>
            <p:cNvSpPr txBox="1"/>
            <p:nvPr/>
          </p:nvSpPr>
          <p:spPr>
            <a:xfrm>
              <a:off x="2083883" y="1283609"/>
              <a:ext cx="2411905" cy="1574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900"/>
                </a:spcBef>
              </a:pPr>
              <a:r>
                <a:rPr lang="ru-RU" sz="1100" dirty="0">
                  <a:solidFill>
                    <a:prstClr val="white"/>
                  </a:solidFill>
                  <a:latin typeface="Times New Roman" panose="02020603050405020304" pitchFamily="18" charset="0"/>
                  <a:ea typeface="Roboto" pitchFamily="2" charset="0"/>
                  <a:cs typeface="Times New Roman" panose="02020603050405020304" pitchFamily="18" charset="0"/>
                </a:rPr>
                <a:t>Вход учителей осуществляется </a:t>
              </a:r>
              <a:br>
                <a:rPr lang="ru-RU" sz="1100" dirty="0">
                  <a:solidFill>
                    <a:prstClr val="white"/>
                  </a:solidFill>
                  <a:latin typeface="Times New Roman" panose="02020603050405020304" pitchFamily="18" charset="0"/>
                  <a:ea typeface="Roboto" pitchFamily="2" charset="0"/>
                  <a:cs typeface="Times New Roman" panose="02020603050405020304" pitchFamily="18" charset="0"/>
                </a:rPr>
              </a:br>
              <a:r>
                <a:rPr lang="ru-RU" sz="1100" dirty="0">
                  <a:solidFill>
                    <a:prstClr val="white"/>
                  </a:solidFill>
                  <a:latin typeface="Times New Roman" panose="02020603050405020304" pitchFamily="18" charset="0"/>
                  <a:ea typeface="Roboto" pitchFamily="2" charset="0"/>
                  <a:cs typeface="Times New Roman" panose="02020603050405020304" pitchFamily="18" charset="0"/>
                </a:rPr>
                <a:t>только с использованием </a:t>
              </a:r>
              <a:br>
                <a:rPr lang="ru-RU" sz="1100" dirty="0">
                  <a:solidFill>
                    <a:prstClr val="white"/>
                  </a:solidFill>
                  <a:latin typeface="Times New Roman" panose="02020603050405020304" pitchFamily="18" charset="0"/>
                  <a:ea typeface="Roboto" pitchFamily="2" charset="0"/>
                  <a:cs typeface="Times New Roman" panose="02020603050405020304" pitchFamily="18" charset="0"/>
                </a:rPr>
              </a:br>
              <a:r>
                <a:rPr lang="ru-RU" sz="1100" dirty="0">
                  <a:solidFill>
                    <a:prstClr val="white"/>
                  </a:solidFill>
                  <a:latin typeface="Times New Roman" panose="02020603050405020304" pitchFamily="18" charset="0"/>
                  <a:ea typeface="Roboto" pitchFamily="2" charset="0"/>
                  <a:cs typeface="Times New Roman" panose="02020603050405020304" pitchFamily="18" charset="0"/>
                </a:rPr>
                <a:t>учетной записи портала </a:t>
              </a:r>
              <a:br>
                <a:rPr lang="ru-RU" sz="1100" dirty="0">
                  <a:solidFill>
                    <a:prstClr val="white"/>
                  </a:solidFill>
                  <a:latin typeface="Times New Roman" panose="02020603050405020304" pitchFamily="18" charset="0"/>
                  <a:ea typeface="Roboto" pitchFamily="2" charset="0"/>
                  <a:cs typeface="Times New Roman" panose="02020603050405020304" pitchFamily="18" charset="0"/>
                </a:rPr>
              </a:br>
              <a:r>
                <a:rPr lang="ru-RU" sz="20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Roboto" pitchFamily="2" charset="0"/>
                  <a:cs typeface="Times New Roman" panose="02020603050405020304" pitchFamily="18" charset="0"/>
                </a:rPr>
                <a:t>«РОССИЙСКАЯ ЭЛЕКТРОННАЯ ШКОЛА»</a:t>
              </a: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767" y="1618032"/>
              <a:ext cx="764117" cy="764117"/>
            </a:xfrm>
            <a:prstGeom prst="rect">
              <a:avLst/>
            </a:prstGeom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0" y="794716"/>
            <a:ext cx="5143500" cy="5143500"/>
          </a:xfrm>
          <a:prstGeom prst="rect">
            <a:avLst/>
          </a:prstGeom>
        </p:spPr>
      </p:pic>
      <p:sp>
        <p:nvSpPr>
          <p:cNvPr id="9" name="Название 1">
            <a:extLst>
              <a:ext uri="{FF2B5EF4-FFF2-40B4-BE49-F238E27FC236}">
                <a16:creationId xmlns="" xmlns:a16="http://schemas.microsoft.com/office/drawing/2014/main" id="{6FAA7695-904C-6F42-A7B1-6280F5393AC5}"/>
              </a:ext>
            </a:extLst>
          </p:cNvPr>
          <p:cNvSpPr txBox="1">
            <a:spLocks/>
          </p:cNvSpPr>
          <p:nvPr/>
        </p:nvSpPr>
        <p:spPr bwMode="auto">
          <a:xfrm>
            <a:off x="628119" y="1621996"/>
            <a:ext cx="3681488" cy="42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" sz="2000" b="1" dirty="0">
                <a:solidFill>
                  <a:srgbClr val="368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" sz="2000" b="1" dirty="0" err="1">
                <a:solidFill>
                  <a:srgbClr val="368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fg.resh.edu.ru</a:t>
            </a:r>
            <a:r>
              <a:rPr lang="en" sz="2000" b="1" dirty="0">
                <a:solidFill>
                  <a:srgbClr val="368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sz="2000" b="1" dirty="0">
              <a:solidFill>
                <a:srgbClr val="368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28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075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Желаю удачи </a:t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в достижении педагогических целей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6147" name="Picture 3" descr="C:\Users\Irina\Desktop\Вебинары\ИГОРЬ Морски\Igor-Morski-0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80124"/>
            <a:ext cx="4041775" cy="436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364401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87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3681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800" b="1" dirty="0" smtClean="0">
                <a:solidFill>
                  <a:srgbClr val="C00000"/>
                </a:solidFill>
              </a:rPr>
              <a:t>Глобальная </a:t>
            </a:r>
            <a:r>
              <a:rPr lang="ru-RU" sz="1800" b="1" dirty="0">
                <a:solidFill>
                  <a:srgbClr val="C00000"/>
                </a:solidFill>
              </a:rPr>
              <a:t>компетентность в исследовании PISA определяется как многомерная способность, которая включает в себя следующие глобальные компетенции: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395536" y="1556792"/>
            <a:ext cx="4041648" cy="4526280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  <a:p>
            <a:r>
              <a:rPr lang="ru-RU" sz="2100" b="1" dirty="0">
                <a:solidFill>
                  <a:srgbClr val="0070C0"/>
                </a:solidFill>
              </a:rPr>
              <a:t>способность изучать глобальные и межкультурные проблемы, </a:t>
            </a:r>
          </a:p>
          <a:p>
            <a:r>
              <a:rPr lang="ru-RU" sz="2100" b="1" dirty="0">
                <a:solidFill>
                  <a:srgbClr val="0070C0"/>
                </a:solidFill>
              </a:rPr>
              <a:t>понимать и ценить различные мировоззрения и точки зрения, </a:t>
            </a:r>
          </a:p>
          <a:p>
            <a:r>
              <a:rPr lang="ru-RU" sz="2100" b="1" dirty="0">
                <a:solidFill>
                  <a:srgbClr val="0070C0"/>
                </a:solidFill>
              </a:rPr>
              <a:t>успешно и уважительно взаимодействовать с другими </a:t>
            </a:r>
          </a:p>
          <a:p>
            <a:r>
              <a:rPr lang="ru-RU" sz="2100" b="1" dirty="0">
                <a:solidFill>
                  <a:srgbClr val="0070C0"/>
                </a:solidFill>
              </a:rPr>
              <a:t>принимать меры для коллективного благополучия и устойчивого развития</a:t>
            </a:r>
          </a:p>
          <a:p>
            <a:endParaRPr lang="ru-RU" dirty="0">
              <a:solidFill>
                <a:srgbClr val="C00000"/>
              </a:solidFill>
            </a:endParaRPr>
          </a:p>
          <a:p>
            <a:r>
              <a:rPr lang="ru-RU" sz="1400" b="1" dirty="0">
                <a:solidFill>
                  <a:srgbClr val="C00000"/>
                </a:solidFill>
              </a:rPr>
              <a:t>Глобальные компетенции» («</a:t>
            </a:r>
            <a:r>
              <a:rPr lang="ru-RU" sz="1400" b="1" dirty="0" err="1">
                <a:solidFill>
                  <a:srgbClr val="C00000"/>
                </a:solidFill>
              </a:rPr>
              <a:t>global</a:t>
            </a:r>
            <a:r>
              <a:rPr lang="ru-RU" sz="1400" b="1" dirty="0">
                <a:solidFill>
                  <a:srgbClr val="C00000"/>
                </a:solidFill>
              </a:rPr>
              <a:t> </a:t>
            </a:r>
            <a:r>
              <a:rPr lang="ru-RU" sz="1400" b="1" dirty="0" err="1">
                <a:solidFill>
                  <a:srgbClr val="C00000"/>
                </a:solidFill>
              </a:rPr>
              <a:t>competence</a:t>
            </a:r>
            <a:r>
              <a:rPr lang="ru-RU" sz="1400" b="1" dirty="0">
                <a:solidFill>
                  <a:srgbClr val="C00000"/>
                </a:solidFill>
              </a:rPr>
              <a:t>», глобальная компетентность) впервые включены в структуру функциональной грамотности в исследовании PISA–2018. </a:t>
            </a: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403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461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3671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3600" dirty="0" smtClean="0">
                <a:solidFill>
                  <a:srgbClr val="C00000"/>
                </a:solidFill>
              </a:rPr>
              <a:t>Глобальные </a:t>
            </a:r>
            <a:r>
              <a:rPr lang="ru-RU" sz="3600" dirty="0" smtClean="0">
                <a:solidFill>
                  <a:srgbClr val="C00000"/>
                </a:solidFill>
              </a:rPr>
              <a:t>проблемы</a:t>
            </a:r>
            <a:br>
              <a:rPr lang="ru-RU" sz="3600" dirty="0" smtClean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88024" y="1358138"/>
            <a:ext cx="4038600" cy="4525963"/>
          </a:xfrm>
        </p:spPr>
        <p:txBody>
          <a:bodyPr>
            <a:normAutofit fontScale="85000" lnSpcReduction="10000"/>
          </a:bodyPr>
          <a:lstStyle/>
          <a:p>
            <a:endParaRPr lang="ru-RU" dirty="0"/>
          </a:p>
          <a:p>
            <a:r>
              <a:rPr lang="ru-RU" sz="2000" b="1" dirty="0">
                <a:solidFill>
                  <a:srgbClr val="0070C0"/>
                </a:solidFill>
              </a:rPr>
              <a:t>Международный, общепланетарный масштаб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Долговременны и динамичны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Многоуровневый характер: глобальный-</a:t>
            </a:r>
            <a:r>
              <a:rPr lang="ru-RU" sz="2000" b="1" dirty="0" err="1">
                <a:solidFill>
                  <a:srgbClr val="0070C0"/>
                </a:solidFill>
              </a:rPr>
              <a:t>страновой</a:t>
            </a:r>
            <a:r>
              <a:rPr lang="ru-RU" sz="2000" b="1" dirty="0">
                <a:solidFill>
                  <a:srgbClr val="0070C0"/>
                </a:solidFill>
              </a:rPr>
              <a:t>-локальный уровни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Непредсказуемость и отдаленность последствий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Взаимообусловленность и внутренняя противоречивость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Альтернативный характер решений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«Включенность» человека в содержание проблемы </a:t>
            </a:r>
          </a:p>
          <a:p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90936" y="1340768"/>
            <a:ext cx="4041648" cy="154076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Глобальные проблемы современного мира, с одной стороны, создают </a:t>
            </a:r>
            <a:r>
              <a:rPr lang="ru-RU" b="1" dirty="0">
                <a:solidFill>
                  <a:srgbClr val="C00000"/>
                </a:solidFill>
              </a:rPr>
              <a:t>угрозу существования и выживания </a:t>
            </a:r>
            <a:r>
              <a:rPr lang="ru-RU" dirty="0">
                <a:solidFill>
                  <a:schemeClr val="tx1"/>
                </a:solidFill>
              </a:rPr>
              <a:t>на Земле, с другой стороны, оказывают </a:t>
            </a:r>
            <a:r>
              <a:rPr lang="ru-RU" b="1" dirty="0">
                <a:solidFill>
                  <a:srgbClr val="C00000"/>
                </a:solidFill>
              </a:rPr>
              <a:t>интегрирующее влияние на человечество, </a:t>
            </a:r>
            <a:r>
              <a:rPr lang="ru-RU" dirty="0">
                <a:solidFill>
                  <a:schemeClr val="tx1"/>
                </a:solidFill>
              </a:rPr>
              <a:t>осознающее взаимосвязь, взаимозависимость, общность людей, природных и социальных процессов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098" name="Picture 2" descr="C:\Users\Irina\Desktop\Вебинары\ИГОРЬ Морски\Головы\moty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15" y="2852936"/>
            <a:ext cx="316835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538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96944" cy="1512168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err="1" smtClean="0">
                <a:solidFill>
                  <a:srgbClr val="C00000"/>
                </a:solidFill>
              </a:rPr>
              <a:t>Глобализа́ция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/>
              <a:t>— процесс всемирной экономической, политической, культурной и религиозной интеграции и </a:t>
            </a:r>
            <a:r>
              <a:rPr lang="ru-RU" sz="2000" dirty="0" smtClean="0"/>
              <a:t>унификации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427984" y="1772816"/>
            <a:ext cx="4254624" cy="47419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/>
              <a:t>Исторически такую систему  порождают факторы глобализации</a:t>
            </a:r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Электронные средства коммуникации,</a:t>
            </a:r>
            <a:r>
              <a:rPr lang="ru-RU" sz="1800" b="1" dirty="0" smtClean="0"/>
              <a:t> способные сжимать разделяющие людей время и пространство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Технологические изменения</a:t>
            </a:r>
            <a:r>
              <a:rPr lang="ru-RU" sz="1800" b="1" dirty="0" smtClean="0"/>
              <a:t>, позволяющие распространять по всему миру производимую продукцию 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Формирование глобальных идеологий </a:t>
            </a:r>
            <a:r>
              <a:rPr lang="ru-RU" sz="1800" b="1" dirty="0" smtClean="0"/>
              <a:t>( экологическое , правозащитное движение)</a:t>
            </a:r>
            <a:endParaRPr lang="ru-RU" sz="18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3504371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972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416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sz="4000" dirty="0" err="1" smtClean="0">
                <a:solidFill>
                  <a:srgbClr val="C00000"/>
                </a:solidFill>
              </a:rPr>
              <a:t>Глобалистика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000" b="1" dirty="0" err="1">
                <a:solidFill>
                  <a:srgbClr val="C00000"/>
                </a:solidFill>
              </a:rPr>
              <a:t>Глобалистика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1900" b="1" dirty="0">
                <a:solidFill>
                  <a:srgbClr val="0070C0"/>
                </a:solidFill>
              </a:rPr>
              <a:t>утверждает объективное единство существования человечества – единство с природой Земли, единство и взаимозависимость экономических и </a:t>
            </a:r>
            <a:r>
              <a:rPr lang="ru-RU" sz="1900" b="1" dirty="0" err="1">
                <a:solidFill>
                  <a:srgbClr val="0070C0"/>
                </a:solidFill>
              </a:rPr>
              <a:t>социо</a:t>
            </a:r>
            <a:r>
              <a:rPr lang="ru-RU" sz="1900" b="1" dirty="0">
                <a:solidFill>
                  <a:srgbClr val="0070C0"/>
                </a:solidFill>
              </a:rPr>
              <a:t> – культурных процессов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Глобализация</a:t>
            </a:r>
            <a:r>
              <a:rPr lang="ru-RU" b="1" dirty="0">
                <a:solidFill>
                  <a:srgbClr val="C00000"/>
                </a:solidFill>
              </a:rPr>
              <a:t> –</a:t>
            </a:r>
            <a:r>
              <a:rPr lang="ru-RU" sz="1900" b="1" dirty="0">
                <a:solidFill>
                  <a:schemeClr val="tx1"/>
                </a:solidFill>
              </a:rPr>
              <a:t>доминирование  транснационального капитала и информационной свободы над национальными интересами.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23528" y="1484784"/>
            <a:ext cx="4041648" cy="4526280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b="1" dirty="0">
                <a:solidFill>
                  <a:srgbClr val="C00000"/>
                </a:solidFill>
              </a:rPr>
              <a:t>ГЛОБАЛИСТИКА</a:t>
            </a:r>
            <a:r>
              <a:rPr lang="ru-RU" dirty="0">
                <a:solidFill>
                  <a:srgbClr val="C00000"/>
                </a:solidFill>
              </a:rPr>
              <a:t>– </a:t>
            </a:r>
            <a:r>
              <a:rPr lang="ru-RU" sz="3400" b="1" dirty="0">
                <a:solidFill>
                  <a:srgbClr val="0070C0"/>
                </a:solidFill>
              </a:rPr>
              <a:t>междисциплинарная область научных исследований, направленных на выявление сущности, тенденций и причин процессов глобализации, порождаемых ею глобальных проблем и поиск путей утверждения позитивных и преодоления негативных для человека и биосферы последствий этих процессов</a:t>
            </a:r>
            <a:r>
              <a:rPr lang="ru-RU" sz="3400" b="1" dirty="0" smtClean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70000"/>
              </a:lnSpc>
            </a:pPr>
            <a:endParaRPr lang="ru-RU" sz="3400" b="1" dirty="0" smtClean="0">
              <a:solidFill>
                <a:srgbClr val="0070C0"/>
              </a:solidFill>
            </a:endParaRPr>
          </a:p>
          <a:p>
            <a:endParaRPr lang="ru-RU" sz="2300" dirty="0" smtClean="0">
              <a:solidFill>
                <a:schemeClr val="tx1"/>
              </a:solidFill>
              <a:latin typeface="+mn-lt"/>
            </a:endParaRPr>
          </a:p>
          <a:p>
            <a:endParaRPr lang="ru-RU" sz="2300" dirty="0">
              <a:solidFill>
                <a:schemeClr val="tx1"/>
              </a:solidFill>
              <a:latin typeface="+mn-lt"/>
            </a:endParaRPr>
          </a:p>
          <a:p>
            <a:r>
              <a:rPr lang="ru-RU" sz="3500" dirty="0" err="1" smtClean="0">
                <a:solidFill>
                  <a:schemeClr val="tx1"/>
                </a:solidFill>
                <a:latin typeface="+mn-lt"/>
              </a:rPr>
              <a:t>Глобалистика</a:t>
            </a:r>
            <a:r>
              <a:rPr lang="ru-RU" sz="3500" dirty="0">
                <a:solidFill>
                  <a:schemeClr val="tx1"/>
                </a:solidFill>
                <a:latin typeface="+mn-lt"/>
              </a:rPr>
              <a:t>: Энциклопедия/</a:t>
            </a:r>
            <a:r>
              <a:rPr lang="ru-RU" sz="3500" dirty="0" err="1">
                <a:solidFill>
                  <a:schemeClr val="tx1"/>
                </a:solidFill>
                <a:latin typeface="+mn-lt"/>
              </a:rPr>
              <a:t>Гл.ред</a:t>
            </a:r>
            <a:r>
              <a:rPr lang="ru-RU" sz="3500" dirty="0">
                <a:solidFill>
                  <a:schemeClr val="tx1"/>
                </a:solidFill>
                <a:latin typeface="+mn-lt"/>
              </a:rPr>
              <a:t>. </a:t>
            </a:r>
            <a:r>
              <a:rPr lang="ru-RU" sz="3500" dirty="0" err="1">
                <a:solidFill>
                  <a:schemeClr val="tx1"/>
                </a:solidFill>
                <a:latin typeface="+mn-lt"/>
              </a:rPr>
              <a:t>И.И.Мазур</a:t>
            </a:r>
            <a:r>
              <a:rPr lang="ru-RU" sz="3500" dirty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3500" dirty="0" err="1">
                <a:solidFill>
                  <a:schemeClr val="tx1"/>
                </a:solidFill>
                <a:latin typeface="+mn-lt"/>
              </a:rPr>
              <a:t>А.Н.Чумаков</a:t>
            </a:r>
            <a:r>
              <a:rPr lang="ru-RU" sz="3500" dirty="0">
                <a:solidFill>
                  <a:schemeClr val="tx1"/>
                </a:solidFill>
                <a:latin typeface="+mn-lt"/>
              </a:rPr>
              <a:t>; Центр научных и прикладных программ «Диалог». – М.: ОАО Изд-во «Радуга»,2003.-1328с.</a:t>
            </a:r>
            <a:br>
              <a:rPr lang="ru-RU" sz="3500" dirty="0">
                <a:solidFill>
                  <a:schemeClr val="tx1"/>
                </a:solidFill>
                <a:latin typeface="+mn-lt"/>
              </a:rPr>
            </a:br>
            <a:endParaRPr lang="ru-RU" sz="3500" dirty="0">
              <a:solidFill>
                <a:schemeClr val="tx1"/>
              </a:solidFill>
              <a:latin typeface="+mn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1108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87424"/>
            <a:ext cx="8229600" cy="1600200"/>
          </a:xfrm>
        </p:spPr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</a:rPr>
              <a:t>Глобальное мышление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49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smtClean="0"/>
              <a:t>Актуальные проблемы глобальной нравственности</a:t>
            </a:r>
          </a:p>
          <a:p>
            <a:pPr marL="0" indent="0">
              <a:buNone/>
            </a:pPr>
            <a:endParaRPr lang="ru-RU" sz="1400" b="1" dirty="0"/>
          </a:p>
          <a:p>
            <a:r>
              <a:rPr lang="ru-RU" sz="1400" b="1" dirty="0" smtClean="0"/>
              <a:t>Осознание </a:t>
            </a:r>
            <a:r>
              <a:rPr lang="ru-RU" sz="1400" b="1" dirty="0"/>
              <a:t>человечеством необходимости опережающего решения нравственных проблем по отношению к проблемам технологии</a:t>
            </a:r>
          </a:p>
          <a:p>
            <a:r>
              <a:rPr lang="ru-RU" sz="1400" b="1" dirty="0"/>
              <a:t>Освоение экологического императива «Не повреди биосферу»</a:t>
            </a:r>
          </a:p>
          <a:p>
            <a:r>
              <a:rPr lang="ru-RU" sz="1400" b="1" dirty="0"/>
              <a:t>Исключение силовых приемов решения противоречий и конфликтов</a:t>
            </a:r>
          </a:p>
          <a:p>
            <a:r>
              <a:rPr lang="ru-RU" sz="1400" b="1" dirty="0"/>
              <a:t>Ощущение общепланетарной общности</a:t>
            </a:r>
          </a:p>
          <a:p>
            <a:pPr marL="0" indent="0" algn="r">
              <a:buNone/>
            </a:pPr>
            <a:r>
              <a:rPr lang="ru-RU" sz="1600" dirty="0"/>
              <a:t>                                            </a:t>
            </a:r>
            <a:r>
              <a:rPr lang="ru-RU" sz="1400" dirty="0" err="1">
                <a:solidFill>
                  <a:srgbClr val="7030A0"/>
                </a:solidFill>
              </a:rPr>
              <a:t>Н.Моисеев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Восприятие современного мира целостно, во всех его взаимосвязях</a:t>
            </a:r>
          </a:p>
          <a:p>
            <a:r>
              <a:rPr lang="ru-RU" sz="1400" b="1" dirty="0">
                <a:solidFill>
                  <a:srgbClr val="0070C0"/>
                </a:solidFill>
              </a:rPr>
              <a:t>Установка на гуманистические ценности при выборе решений</a:t>
            </a:r>
          </a:p>
          <a:p>
            <a:r>
              <a:rPr lang="ru-RU" sz="1400" b="1" dirty="0">
                <a:solidFill>
                  <a:srgbClr val="0070C0"/>
                </a:solidFill>
              </a:rPr>
              <a:t>Чувство справедливости и нетерпимости к насилию</a:t>
            </a:r>
          </a:p>
          <a:p>
            <a:r>
              <a:rPr lang="ru-RU" sz="1400" b="1" dirty="0">
                <a:solidFill>
                  <a:srgbClr val="0070C0"/>
                </a:solidFill>
              </a:rPr>
              <a:t>Открытость личности по отношению к новому</a:t>
            </a:r>
          </a:p>
          <a:p>
            <a:r>
              <a:rPr lang="ru-RU" sz="1400" b="1" dirty="0">
                <a:solidFill>
                  <a:srgbClr val="0070C0"/>
                </a:solidFill>
              </a:rPr>
              <a:t>Реализм в подходе к возникающим проблемам, выделение их во всей сложности , противоречивости и многообразии</a:t>
            </a:r>
          </a:p>
          <a:p>
            <a:r>
              <a:rPr lang="ru-RU" sz="1400" b="1" dirty="0">
                <a:solidFill>
                  <a:srgbClr val="0070C0"/>
                </a:solidFill>
              </a:rPr>
              <a:t>Гибкость мышления , умение видеть альтернативные пути решения, преодоление стереотипов</a:t>
            </a:r>
          </a:p>
          <a:p>
            <a:r>
              <a:rPr lang="ru-RU" sz="1400" b="1" dirty="0">
                <a:solidFill>
                  <a:srgbClr val="0070C0"/>
                </a:solidFill>
              </a:rPr>
              <a:t>Критичность мышления, умение извлекать уроки из прошлого, рефлексивное осмысление собственного </a:t>
            </a:r>
            <a:r>
              <a:rPr lang="ru-RU" sz="1400" b="1" dirty="0" smtClean="0">
                <a:solidFill>
                  <a:srgbClr val="0070C0"/>
                </a:solidFill>
              </a:rPr>
              <a:t>опыта</a:t>
            </a:r>
          </a:p>
          <a:p>
            <a:pPr marL="0" indent="0" algn="r">
              <a:buNone/>
            </a:pPr>
            <a:r>
              <a:rPr lang="ru-RU" sz="1400" dirty="0" smtClean="0">
                <a:solidFill>
                  <a:srgbClr val="7030A0"/>
                </a:solidFill>
              </a:rPr>
              <a:t>( д-р </a:t>
            </a:r>
            <a:r>
              <a:rPr lang="ru-RU" sz="1400" dirty="0" err="1" smtClean="0">
                <a:solidFill>
                  <a:srgbClr val="7030A0"/>
                </a:solidFill>
              </a:rPr>
              <a:t>Хазард</a:t>
            </a:r>
            <a:r>
              <a:rPr lang="ru-RU" sz="1400" dirty="0" smtClean="0">
                <a:solidFill>
                  <a:srgbClr val="7030A0"/>
                </a:solidFill>
              </a:rPr>
              <a:t>, </a:t>
            </a:r>
            <a:r>
              <a:rPr lang="ru-RU" sz="1400" dirty="0" err="1" smtClean="0">
                <a:solidFill>
                  <a:srgbClr val="7030A0"/>
                </a:solidFill>
              </a:rPr>
              <a:t>Ю.Кулюткин</a:t>
            </a:r>
            <a:r>
              <a:rPr lang="ru-RU" sz="1400" dirty="0" smtClean="0">
                <a:solidFill>
                  <a:srgbClr val="7030A0"/>
                </a:solidFill>
              </a:rPr>
              <a:t>)</a:t>
            </a:r>
            <a:endParaRPr lang="ru-RU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504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387424"/>
            <a:ext cx="8229600" cy="1440160"/>
          </a:xfrm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Глобальное образование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2500" b="1" dirty="0">
                <a:solidFill>
                  <a:srgbClr val="0070C0"/>
                </a:solidFill>
              </a:rPr>
              <a:t>Человек, обладающий сознанием, разумом, гуманизмом,- единственная надежда спасения на Земле. Каждый должен воспитать в себе Гражданина Мира, независимо от того, в каком полушарии и стране он живет, какого цвета его кожа и какого он вероисповедания. Перелом в мышлении людей, понимание глобальных задач выживания, осознание неотложной необходимости покончить с потребительским отношением к миру и природе могут произойти не сразу, понадобятся десятилетия, и это большое дело должна начать школа.</a:t>
            </a:r>
          </a:p>
          <a:p>
            <a:pPr marL="0" indent="0">
              <a:buNone/>
            </a:pPr>
            <a:r>
              <a:rPr lang="ru-RU" sz="2500" b="1" dirty="0">
                <a:solidFill>
                  <a:srgbClr val="0070C0"/>
                </a:solidFill>
              </a:rPr>
              <a:t>     Гармония человека с самим собой, гармония взаимоотношений с Природой, гармония взаимоотношений людей Планеты – вот путь решения глобальных проблем</a:t>
            </a:r>
          </a:p>
          <a:p>
            <a:pPr marL="0" indent="0">
              <a:buNone/>
            </a:pPr>
            <a:endParaRPr lang="ru-RU" sz="25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                                                            </a:t>
            </a:r>
            <a:r>
              <a:rPr lang="ru-RU" dirty="0" err="1">
                <a:solidFill>
                  <a:srgbClr val="0070C0"/>
                </a:solidFill>
              </a:rPr>
              <a:t>Д.С.Лихачев</a:t>
            </a:r>
            <a:endParaRPr lang="ru-RU" dirty="0">
              <a:solidFill>
                <a:srgbClr val="0070C0"/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Глобальное </a:t>
            </a:r>
            <a:r>
              <a:rPr lang="ru-RU" dirty="0">
                <a:solidFill>
                  <a:srgbClr val="0070C0"/>
                </a:solidFill>
              </a:rPr>
              <a:t>образование: проблемы и решения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Дайджест. Авт.-сост. И.Ю.Алексашина.-СПб,СпецЛит,2002.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 err="1">
                <a:solidFill>
                  <a:srgbClr val="0070C0"/>
                </a:solidFill>
              </a:rPr>
              <a:t>Ю.Н.Кулюткин</a:t>
            </a:r>
            <a:r>
              <a:rPr lang="ru-RU" dirty="0">
                <a:solidFill>
                  <a:srgbClr val="0070C0"/>
                </a:solidFill>
              </a:rPr>
              <a:t> Ценностно-смысловые ориентиры современного образования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СПб,СпецЛит,2002.</a:t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65760" y="1196752"/>
            <a:ext cx="4041648" cy="4929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dirty="0">
                <a:solidFill>
                  <a:schemeClr val="tx1"/>
                </a:solidFill>
              </a:rPr>
              <a:t>Главная задача глобального образования – воспитать у учащихся чувство причастности ко всей жизни планеты в целом, утвердить их в мысли, что планета Земля – наш общий дом, дальнейшая жизнь которого зависит от решения тех или иных глобальных проблем. Мир не разделяется, а соединяется, и это </a:t>
            </a:r>
            <a:r>
              <a:rPr lang="ru-RU" sz="1200" dirty="0" err="1">
                <a:solidFill>
                  <a:schemeClr val="tx1"/>
                </a:solidFill>
              </a:rPr>
              <a:t>взаимоединство</a:t>
            </a:r>
            <a:r>
              <a:rPr lang="ru-RU" sz="1200" dirty="0">
                <a:solidFill>
                  <a:schemeClr val="tx1"/>
                </a:solidFill>
              </a:rPr>
              <a:t>, взаимосвязь осознается как объективный факт существования.</a:t>
            </a:r>
          </a:p>
          <a:p>
            <a:endParaRPr lang="ru-RU" dirty="0"/>
          </a:p>
        </p:txBody>
      </p:sp>
      <p:pic>
        <p:nvPicPr>
          <p:cNvPr id="1026" name="Picture 2" descr="C:\Users\Irina\Desktop\Вебинары\ИГОРЬ Морски\Головы\12530712_930294347053975_1330828374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6952"/>
            <a:ext cx="352839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323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</a:rPr>
              <a:t>Измерения </a:t>
            </a:r>
            <a:r>
              <a:rPr lang="ru-RU" sz="3200" dirty="0" err="1" smtClean="0">
                <a:solidFill>
                  <a:srgbClr val="C00000"/>
                </a:solidFill>
              </a:rPr>
              <a:t>Р.Хенви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1200" dirty="0" smtClean="0">
                <a:solidFill>
                  <a:srgbClr val="C00000"/>
                </a:solidFill>
              </a:rPr>
              <a:t>( 1972 г)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43808" y="836712"/>
            <a:ext cx="6120680" cy="5877272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62500" lnSpcReduction="20000"/>
          </a:bodyPr>
          <a:lstStyle/>
          <a:p>
            <a:r>
              <a:rPr lang="ru-RU" sz="2200" b="1" dirty="0">
                <a:solidFill>
                  <a:schemeClr val="tx1"/>
                </a:solidFill>
              </a:rPr>
              <a:t>1.Ни одна точка зрения на события в мире, ни один «образ мира» не может быть лучше или хуже, правильнее или </a:t>
            </a:r>
            <a:r>
              <a:rPr lang="ru-RU" sz="2200" b="1" dirty="0" err="1">
                <a:solidFill>
                  <a:schemeClr val="tx1"/>
                </a:solidFill>
              </a:rPr>
              <a:t>неправильнее</a:t>
            </a:r>
            <a:r>
              <a:rPr lang="ru-RU" sz="2200" b="1" dirty="0">
                <a:solidFill>
                  <a:schemeClr val="tx1"/>
                </a:solidFill>
              </a:rPr>
              <a:t> по отношению к точке зрения или картине мира другого человека.</a:t>
            </a:r>
          </a:p>
          <a:p>
            <a:r>
              <a:rPr lang="ru-RU" sz="2200" b="1" dirty="0">
                <a:solidFill>
                  <a:schemeClr val="tx1"/>
                </a:solidFill>
              </a:rPr>
              <a:t>2.Состояние дел на планете имеет самое непосредственное отношение к моей жизни в силу существующей всеобщей связи людей, событий, процессов. Поэтому знание того, что происходит на планете в целом, может помочь мне ориентироваться в собственных </a:t>
            </a:r>
            <a:r>
              <a:rPr lang="ru-RU" sz="2200" b="1" dirty="0" smtClean="0">
                <a:solidFill>
                  <a:schemeClr val="tx1"/>
                </a:solidFill>
              </a:rPr>
              <a:t>делах</a:t>
            </a:r>
            <a:endParaRPr lang="ru-RU" sz="2200" b="1" dirty="0">
              <a:solidFill>
                <a:schemeClr val="tx1"/>
              </a:solidFill>
            </a:endParaRPr>
          </a:p>
          <a:p>
            <a:r>
              <a:rPr lang="ru-RU" sz="2200" b="1" dirty="0">
                <a:solidFill>
                  <a:schemeClr val="tx1"/>
                </a:solidFill>
              </a:rPr>
              <a:t>3.Культура моего народа не лучше и не хуже культуры любого другого народа, в ней может быть то, чего нет в других культурах, но может отсутствовать многое, что присуще другим культурам.  </a:t>
            </a:r>
            <a:r>
              <a:rPr lang="ru-RU" sz="2200" b="1" dirty="0" smtClean="0">
                <a:solidFill>
                  <a:schemeClr val="tx1"/>
                </a:solidFill>
              </a:rPr>
              <a:t>Следовательно</a:t>
            </a:r>
            <a:r>
              <a:rPr lang="ru-RU" sz="2200" b="1" dirty="0">
                <a:solidFill>
                  <a:schemeClr val="tx1"/>
                </a:solidFill>
              </a:rPr>
              <a:t>, мое духовное обогащение зависит от моего умения использовать принцип дополнительности в диалоге с другими культурами.</a:t>
            </a:r>
          </a:p>
          <a:p>
            <a:r>
              <a:rPr lang="ru-RU" sz="2200" b="1" dirty="0">
                <a:solidFill>
                  <a:schemeClr val="tx1"/>
                </a:solidFill>
              </a:rPr>
              <a:t>4.Мир превратился в систему систем. Былые автономии, закрытые общества безвозвратно ушли в прошлое. Ни одно событие в мире невозможно понять, правильно оценить, увидеть его результаты, не исследовав связь этого события со всем комплексом мировых </a:t>
            </a:r>
            <a:r>
              <a:rPr lang="ru-RU" sz="2200" b="1" dirty="0" smtClean="0">
                <a:solidFill>
                  <a:schemeClr val="tx1"/>
                </a:solidFill>
              </a:rPr>
              <a:t>проблем</a:t>
            </a:r>
          </a:p>
          <a:p>
            <a:r>
              <a:rPr lang="ru-RU" sz="2200" b="1" dirty="0">
                <a:solidFill>
                  <a:schemeClr val="tx1"/>
                </a:solidFill>
              </a:rPr>
              <a:t>5.Мыслить глобально недостаточно – необходимо учиться применять полученные знания ежедневно в практической работе, связанной с какими-либо местными актуальными нуждами, которые так или иначе выходят на национальный уровень, где, в свою очередь, существует взаимосвязь с проблемами мирового сообщества</a:t>
            </a:r>
            <a:r>
              <a:rPr lang="ru-RU" sz="2200" b="1" dirty="0" smtClean="0">
                <a:solidFill>
                  <a:schemeClr val="tx1"/>
                </a:solidFill>
              </a:rPr>
              <a:t>. Поэтому  лозунг глобалистов-                                  </a:t>
            </a:r>
            <a:endParaRPr lang="ru-RU" sz="2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tx1"/>
                </a:solidFill>
              </a:rPr>
              <a:t>       « Мыслить глобально-действовать локально»</a:t>
            </a:r>
            <a:endParaRPr lang="ru-RU" sz="22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0" y="1196752"/>
            <a:ext cx="3131840" cy="4929728"/>
          </a:xfrm>
        </p:spPr>
        <p:txBody>
          <a:bodyPr>
            <a:normAutofit fontScale="92500" lnSpcReduction="20000"/>
          </a:bodyPr>
          <a:lstStyle/>
          <a:p>
            <a:pPr lvl="0" fontAlgn="base">
              <a:spcAft>
                <a:spcPct val="0"/>
              </a:spcAft>
              <a:buClr>
                <a:srgbClr val="00FF99"/>
              </a:buClr>
              <a:buFontTx/>
              <a:buChar char="•"/>
              <a:defRPr/>
            </a:pPr>
            <a:r>
              <a:rPr lang="ru-RU" sz="28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Осознание неоднородности восприятия мира</a:t>
            </a:r>
          </a:p>
          <a:p>
            <a:pPr lvl="0" fontAlgn="base">
              <a:spcAft>
                <a:spcPct val="0"/>
              </a:spcAft>
              <a:buClr>
                <a:srgbClr val="00FF99"/>
              </a:buClr>
              <a:buFontTx/>
              <a:buChar char="•"/>
              <a:defRPr/>
            </a:pPr>
            <a:r>
              <a:rPr lang="ru-RU" sz="28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Осознание состояния планеты</a:t>
            </a:r>
          </a:p>
          <a:p>
            <a:pPr lvl="0" fontAlgn="base">
              <a:spcAft>
                <a:spcPct val="0"/>
              </a:spcAft>
              <a:buClr>
                <a:srgbClr val="00FF99"/>
              </a:buClr>
              <a:buFontTx/>
              <a:buChar char="•"/>
              <a:defRPr/>
            </a:pPr>
            <a:r>
              <a:rPr lang="ru-RU" sz="28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Кросс-культурная грамотность</a:t>
            </a:r>
          </a:p>
          <a:p>
            <a:pPr lvl="0" fontAlgn="base">
              <a:spcAft>
                <a:spcPct val="0"/>
              </a:spcAft>
              <a:buClr>
                <a:srgbClr val="00FF99"/>
              </a:buClr>
              <a:buFontTx/>
              <a:buChar char="•"/>
              <a:defRPr/>
            </a:pPr>
            <a:r>
              <a:rPr lang="ru-RU" sz="28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Системное понимание мира</a:t>
            </a:r>
          </a:p>
          <a:p>
            <a:pPr lvl="0" fontAlgn="base">
              <a:spcAft>
                <a:spcPct val="0"/>
              </a:spcAft>
              <a:buClr>
                <a:srgbClr val="00FF99"/>
              </a:buClr>
              <a:buFontTx/>
              <a:buChar char="•"/>
              <a:defRPr/>
            </a:pPr>
            <a:r>
              <a:rPr lang="ru-RU" sz="28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Осознанный выбор человека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25614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2768</TotalTime>
  <Words>1174</Words>
  <Application>Microsoft Office PowerPoint</Application>
  <PresentationFormat>Экран (4:3)</PresentationFormat>
  <Paragraphs>116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Исполнительная</vt:lpstr>
      <vt:lpstr>1_Исполнительная</vt:lpstr>
      <vt:lpstr>Глобальные компетенции  как новое измерение  качества образования </vt:lpstr>
      <vt:lpstr>           Глобальная компетентность в исследовании PISA определяется как многомерная способность, которая включает в себя следующие глобальные компетенции:  </vt:lpstr>
      <vt:lpstr>                       Глобальные проблемы </vt:lpstr>
      <vt:lpstr>  Глобализа́ция — процесс всемирной экономической, политической, культурной и религиозной интеграции и унификации </vt:lpstr>
      <vt:lpstr>Презентация PowerPoint</vt:lpstr>
      <vt:lpstr>Глобалистика </vt:lpstr>
      <vt:lpstr>Глобальное мышление</vt:lpstr>
      <vt:lpstr>Глобальное образование</vt:lpstr>
      <vt:lpstr>Измерения Р.Хенви ( 1972 г)</vt:lpstr>
      <vt:lpstr> </vt:lpstr>
      <vt:lpstr>Презентация PowerPoint</vt:lpstr>
      <vt:lpstr>Вопросы к педагогической практике</vt:lpstr>
      <vt:lpstr>Презентация PowerPoint</vt:lpstr>
      <vt:lpstr>Отечественные ресурсы для формирования и оценки «глобальных компетенций».  Проект «Мониторинг формирования функциональной грамотности учащихся»</vt:lpstr>
      <vt:lpstr>Отечественные ресурсы для формирования и оценки «глобальных компетенций».  Проект «Мониторинг формирования функциональной грамотности учащихся»</vt:lpstr>
      <vt:lpstr>Презентация PowerPoint</vt:lpstr>
      <vt:lpstr>Желаю удачи  в достижении педагогических целей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40</cp:revision>
  <dcterms:created xsi:type="dcterms:W3CDTF">2023-02-23T14:30:03Z</dcterms:created>
  <dcterms:modified xsi:type="dcterms:W3CDTF">2023-02-28T19:05:18Z</dcterms:modified>
</cp:coreProperties>
</file>