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6.xml" ContentType="application/vnd.openxmlformats-officedocument.drawingml.chart+xml"/>
  <Override PartName="/ppt/drawings/drawing3.xml" ContentType="application/vnd.openxmlformats-officedocument.drawingml.chartshapes+xml"/>
  <Override PartName="/ppt/charts/chart17.xml" ContentType="application/vnd.openxmlformats-officedocument.drawingml.chart+xml"/>
  <Override PartName="/ppt/drawings/drawing4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5.xml" ContentType="application/vnd.openxmlformats-officedocument.drawingml.chartshapes+xml"/>
  <Override PartName="/ppt/charts/chart20.xml" ContentType="application/vnd.openxmlformats-officedocument.drawingml.chart+xml"/>
  <Override PartName="/ppt/drawings/drawing6.xml" ContentType="application/vnd.openxmlformats-officedocument.drawingml.chartshapes+xml"/>
  <Override PartName="/ppt/charts/chart21.xml" ContentType="application/vnd.openxmlformats-officedocument.drawingml.chart+xml"/>
  <Override PartName="/ppt/theme/themeOverride1.xml" ContentType="application/vnd.openxmlformats-officedocument.themeOverride+xml"/>
  <Override PartName="/ppt/charts/chart22.xml" ContentType="application/vnd.openxmlformats-officedocument.drawingml.chart+xml"/>
  <Override PartName="/ppt/theme/themeOverride2.xml" ContentType="application/vnd.openxmlformats-officedocument.themeOverride+xml"/>
  <Override PartName="/ppt/drawings/drawing7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3.xml" ContentType="application/vnd.openxmlformats-officedocument.drawingml.chart+xml"/>
  <Override PartName="/ppt/drawings/drawing8.xml" ContentType="application/vnd.openxmlformats-officedocument.drawingml.chartshapes+xml"/>
  <Override PartName="/ppt/charts/chart24.xml" ContentType="application/vnd.openxmlformats-officedocument.drawingml.chart+xml"/>
  <Override PartName="/ppt/drawings/drawing9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5.xml" ContentType="application/vnd.openxmlformats-officedocument.drawingml.chart+xml"/>
  <Override PartName="/ppt/drawings/drawing10.xml" ContentType="application/vnd.openxmlformats-officedocument.drawingml.chartshapes+xml"/>
  <Override PartName="/ppt/charts/chart26.xml" ContentType="application/vnd.openxmlformats-officedocument.drawingml.chart+xml"/>
  <Override PartName="/ppt/theme/themeOverride3.xml" ContentType="application/vnd.openxmlformats-officedocument.themeOverride+xml"/>
  <Override PartName="/ppt/drawings/drawing11.xml" ContentType="application/vnd.openxmlformats-officedocument.drawingml.chartshapes+xml"/>
  <Override PartName="/ppt/charts/chart2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drawings/drawing12.xml" ContentType="application/vnd.openxmlformats-officedocument.drawingml.chartshapes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notesSlides/notesSlide8.xml" ContentType="application/vnd.openxmlformats-officedocument.presentationml.notesSlide+xml"/>
  <Override PartName="/ppt/charts/chart34.xml" ContentType="application/vnd.openxmlformats-officedocument.drawingml.chart+xml"/>
  <Override PartName="/ppt/drawings/drawing13.xml" ContentType="application/vnd.openxmlformats-officedocument.drawingml.chartshapes+xml"/>
  <Override PartName="/ppt/charts/chart35.xml" ContentType="application/vnd.openxmlformats-officedocument.drawingml.chart+xml"/>
  <Override PartName="/ppt/drawings/drawing14.xml" ContentType="application/vnd.openxmlformats-officedocument.drawingml.chartshapes+xml"/>
  <Override PartName="/ppt/charts/chart36.xml" ContentType="application/vnd.openxmlformats-officedocument.drawingml.chart+xml"/>
  <Override PartName="/ppt/drawings/drawing15.xml" ContentType="application/vnd.openxmlformats-officedocument.drawingml.chartshapes+xml"/>
  <Override PartName="/ppt/charts/chart37.xml" ContentType="application/vnd.openxmlformats-officedocument.drawingml.chart+xml"/>
  <Override PartName="/ppt/drawings/drawing16.xml" ContentType="application/vnd.openxmlformats-officedocument.drawingml.chartshapes+xml"/>
  <Override PartName="/ppt/charts/chart38.xml" ContentType="application/vnd.openxmlformats-officedocument.drawingml.chart+xml"/>
  <Override PartName="/ppt/drawings/drawing17.xml" ContentType="application/vnd.openxmlformats-officedocument.drawingml.chartshapes+xml"/>
  <Override PartName="/ppt/charts/chart39.xml" ContentType="application/vnd.openxmlformats-officedocument.drawingml.chart+xml"/>
  <Override PartName="/ppt/drawings/drawing18.xml" ContentType="application/vnd.openxmlformats-officedocument.drawingml.chartshapes+xml"/>
  <Override PartName="/ppt/charts/chart40.xml" ContentType="application/vnd.openxmlformats-officedocument.drawingml.chart+xml"/>
  <Override PartName="/ppt/drawings/drawing19.xml" ContentType="application/vnd.openxmlformats-officedocument.drawingml.chartshapes+xml"/>
  <Override PartName="/ppt/charts/chart41.xml" ContentType="application/vnd.openxmlformats-officedocument.drawingml.chart+xml"/>
  <Override PartName="/ppt/drawings/drawing20.xml" ContentType="application/vnd.openxmlformats-officedocument.drawingml.chartshapes+xml"/>
  <Override PartName="/ppt/charts/chart42.xml" ContentType="application/vnd.openxmlformats-officedocument.drawingml.chart+xml"/>
  <Override PartName="/ppt/drawings/drawing21.xml" ContentType="application/vnd.openxmlformats-officedocument.drawingml.chartshapes+xml"/>
  <Override PartName="/ppt/charts/chart43.xml" ContentType="application/vnd.openxmlformats-officedocument.drawingml.chart+xml"/>
  <Override PartName="/ppt/drawings/drawing22.xml" ContentType="application/vnd.openxmlformats-officedocument.drawingml.chartshapes+xml"/>
  <Override PartName="/ppt/charts/chart44.xml" ContentType="application/vnd.openxmlformats-officedocument.drawingml.chart+xml"/>
  <Override PartName="/ppt/drawings/drawing23.xml" ContentType="application/vnd.openxmlformats-officedocument.drawingml.chartshapes+xml"/>
  <Override PartName="/ppt/charts/chart4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0" r:id="rId1"/>
  </p:sldMasterIdLst>
  <p:notesMasterIdLst>
    <p:notesMasterId r:id="rId47"/>
  </p:notesMasterIdLst>
  <p:handoutMasterIdLst>
    <p:handoutMasterId r:id="rId48"/>
  </p:handoutMasterIdLst>
  <p:sldIdLst>
    <p:sldId id="256" r:id="rId2"/>
    <p:sldId id="292" r:id="rId3"/>
    <p:sldId id="288" r:id="rId4"/>
    <p:sldId id="336" r:id="rId5"/>
    <p:sldId id="357" r:id="rId6"/>
    <p:sldId id="358" r:id="rId7"/>
    <p:sldId id="319" r:id="rId8"/>
    <p:sldId id="338" r:id="rId9"/>
    <p:sldId id="355" r:id="rId10"/>
    <p:sldId id="307" r:id="rId11"/>
    <p:sldId id="372" r:id="rId12"/>
    <p:sldId id="257" r:id="rId13"/>
    <p:sldId id="296" r:id="rId14"/>
    <p:sldId id="305" r:id="rId15"/>
    <p:sldId id="359" r:id="rId16"/>
    <p:sldId id="306" r:id="rId17"/>
    <p:sldId id="297" r:id="rId18"/>
    <p:sldId id="360" r:id="rId19"/>
    <p:sldId id="261" r:id="rId20"/>
    <p:sldId id="293" r:id="rId21"/>
    <p:sldId id="320" r:id="rId22"/>
    <p:sldId id="298" r:id="rId23"/>
    <p:sldId id="300" r:id="rId24"/>
    <p:sldId id="317" r:id="rId25"/>
    <p:sldId id="269" r:id="rId26"/>
    <p:sldId id="302" r:id="rId27"/>
    <p:sldId id="303" r:id="rId28"/>
    <p:sldId id="371" r:id="rId29"/>
    <p:sldId id="279" r:id="rId30"/>
    <p:sldId id="375" r:id="rId31"/>
    <p:sldId id="363" r:id="rId32"/>
    <p:sldId id="364" r:id="rId33"/>
    <p:sldId id="362" r:id="rId34"/>
    <p:sldId id="365" r:id="rId35"/>
    <p:sldId id="366" r:id="rId36"/>
    <p:sldId id="367" r:id="rId37"/>
    <p:sldId id="368" r:id="rId38"/>
    <p:sldId id="356" r:id="rId39"/>
    <p:sldId id="347" r:id="rId40"/>
    <p:sldId id="350" r:id="rId41"/>
    <p:sldId id="351" r:id="rId42"/>
    <p:sldId id="352" r:id="rId43"/>
    <p:sldId id="353" r:id="rId44"/>
    <p:sldId id="354" r:id="rId45"/>
    <p:sldId id="374" r:id="rId46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705500"/>
    <a:srgbClr val="005C2A"/>
    <a:srgbClr val="FDE9F4"/>
    <a:srgbClr val="F3F7FB"/>
    <a:srgbClr val="CCD9E6"/>
    <a:srgbClr val="C4D3E6"/>
    <a:srgbClr val="D0D8E8"/>
    <a:srgbClr val="DCE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89550" autoAdjust="0"/>
  </p:normalViewPr>
  <p:slideViewPr>
    <p:cSldViewPr>
      <p:cViewPr varScale="1">
        <p:scale>
          <a:sx n="80" d="100"/>
          <a:sy n="80" d="100"/>
        </p:scale>
        <p:origin x="90" y="684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0.xlsx"/><Relationship Id="rId1" Type="http://schemas.openxmlformats.org/officeDocument/2006/relationships/themeOverride" Target="../theme/themeOverride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Excel21.xlsx"/><Relationship Id="rId1" Type="http://schemas.openxmlformats.org/officeDocument/2006/relationships/themeOverride" Target="../theme/themeOverride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23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_____Microsoft_Excel25.xlsx"/><Relationship Id="rId1" Type="http://schemas.openxmlformats.org/officeDocument/2006/relationships/themeOverride" Target="../theme/themeOverride3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Excel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../embeddings/oleObject1.bin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_____Microsoft_Excel33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_____Microsoft_Excel34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_____Microsoft_Excel35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_____Microsoft_Excel36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_____Microsoft_Excel37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_____Microsoft_Excel38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_____Microsoft_Excel39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_____Microsoft_Excel40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package" Target="../embeddings/_____Microsoft_Excel41.xlsx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package" Target="../embeddings/_____Microsoft_Excel42.xlsx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800" b="0" kern="1200" spc="-50" baseline="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Количество учащихся, получивших </a:t>
            </a:r>
            <a:endParaRPr lang="ru-RU" sz="2800" b="0" kern="1200" spc="-50" baseline="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800" b="0" kern="1200" spc="-50" baseline="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100 баллов </a:t>
            </a:r>
            <a:r>
              <a:rPr lang="ru-RU" sz="2800" b="0" kern="1200" spc="-50" baseline="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 ОУ (2010 -</a:t>
            </a:r>
            <a:r>
              <a:rPr lang="ru-RU" sz="2800" b="0" kern="1200" spc="-50" baseline="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2023г.г</a:t>
            </a:r>
            <a:r>
              <a:rPr lang="ru-RU" sz="2800" b="0" kern="1200" spc="-50" baseline="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.)</a:t>
            </a:r>
          </a:p>
        </c:rich>
      </c:tx>
      <c:layout>
        <c:manualLayout>
          <c:xMode val="edge"/>
          <c:yMode val="edge"/>
          <c:x val="6.241229291664753E-2"/>
          <c:y val="2.388217624920706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8895446272684239E-2"/>
          <c:y val="0.21424756727753219"/>
          <c:w val="0.90993167215031256"/>
          <c:h val="0.518864882043361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Лист1!$A$2:$A$39</c:f>
              <c:strCache>
                <c:ptCount val="38"/>
                <c:pt idx="0">
                  <c:v>221</c:v>
                </c:pt>
                <c:pt idx="1">
                  <c:v>223</c:v>
                </c:pt>
                <c:pt idx="2">
                  <c:v>244</c:v>
                </c:pt>
                <c:pt idx="3">
                  <c:v>248</c:v>
                </c:pt>
                <c:pt idx="4">
                  <c:v>249</c:v>
                </c:pt>
                <c:pt idx="5">
                  <c:v>250</c:v>
                </c:pt>
                <c:pt idx="6">
                  <c:v>251</c:v>
                </c:pt>
                <c:pt idx="7">
                  <c:v>254</c:v>
                </c:pt>
                <c:pt idx="8">
                  <c:v>261</c:v>
                </c:pt>
                <c:pt idx="9">
                  <c:v>269</c:v>
                </c:pt>
                <c:pt idx="10">
                  <c:v>274</c:v>
                </c:pt>
                <c:pt idx="11">
                  <c:v>277</c:v>
                </c:pt>
                <c:pt idx="12">
                  <c:v>282</c:v>
                </c:pt>
                <c:pt idx="13">
                  <c:v>283</c:v>
                </c:pt>
                <c:pt idx="14">
                  <c:v>284</c:v>
                </c:pt>
                <c:pt idx="15">
                  <c:v>377</c:v>
                </c:pt>
                <c:pt idx="16">
                  <c:v>378</c:v>
                </c:pt>
                <c:pt idx="17">
                  <c:v>381</c:v>
                </c:pt>
                <c:pt idx="18">
                  <c:v>384</c:v>
                </c:pt>
                <c:pt idx="19">
                  <c:v>386</c:v>
                </c:pt>
                <c:pt idx="20">
                  <c:v>387</c:v>
                </c:pt>
                <c:pt idx="21">
                  <c:v>389</c:v>
                </c:pt>
                <c:pt idx="22">
                  <c:v>392</c:v>
                </c:pt>
                <c:pt idx="23">
                  <c:v>393</c:v>
                </c:pt>
                <c:pt idx="24">
                  <c:v>397</c:v>
                </c:pt>
                <c:pt idx="25">
                  <c:v>481</c:v>
                </c:pt>
                <c:pt idx="26">
                  <c:v>493</c:v>
                </c:pt>
                <c:pt idx="27">
                  <c:v>501</c:v>
                </c:pt>
                <c:pt idx="28">
                  <c:v>503</c:v>
                </c:pt>
                <c:pt idx="29">
                  <c:v>504</c:v>
                </c:pt>
                <c:pt idx="30">
                  <c:v>506</c:v>
                </c:pt>
                <c:pt idx="31">
                  <c:v>538</c:v>
                </c:pt>
                <c:pt idx="32">
                  <c:v>539</c:v>
                </c:pt>
                <c:pt idx="33">
                  <c:v>551</c:v>
                </c:pt>
                <c:pt idx="34">
                  <c:v>585</c:v>
                </c:pt>
                <c:pt idx="35">
                  <c:v>654</c:v>
                </c:pt>
                <c:pt idx="36">
                  <c:v>658</c:v>
                </c:pt>
                <c:pt idx="37">
                  <c:v>интернат 2</c:v>
                </c:pt>
              </c:strCache>
            </c:strRef>
          </c:cat>
          <c:val>
            <c:numRef>
              <c:f>Лист1!$B$2:$B$39</c:f>
              <c:numCache>
                <c:formatCode>General</c:formatCode>
                <c:ptCount val="38"/>
                <c:pt idx="0">
                  <c:v>1</c:v>
                </c:pt>
                <c:pt idx="1">
                  <c:v>3</c:v>
                </c:pt>
                <c:pt idx="2">
                  <c:v>13</c:v>
                </c:pt>
                <c:pt idx="3">
                  <c:v>12</c:v>
                </c:pt>
                <c:pt idx="4">
                  <c:v>7</c:v>
                </c:pt>
                <c:pt idx="5">
                  <c:v>1</c:v>
                </c:pt>
                <c:pt idx="6">
                  <c:v>1</c:v>
                </c:pt>
                <c:pt idx="7">
                  <c:v>15</c:v>
                </c:pt>
                <c:pt idx="8">
                  <c:v>30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  <c:pt idx="12">
                  <c:v>3</c:v>
                </c:pt>
                <c:pt idx="13">
                  <c:v>1</c:v>
                </c:pt>
                <c:pt idx="14">
                  <c:v>2</c:v>
                </c:pt>
                <c:pt idx="15">
                  <c:v>4</c:v>
                </c:pt>
                <c:pt idx="16">
                  <c:v>3</c:v>
                </c:pt>
                <c:pt idx="17">
                  <c:v>1</c:v>
                </c:pt>
                <c:pt idx="18">
                  <c:v>7</c:v>
                </c:pt>
                <c:pt idx="19">
                  <c:v>1</c:v>
                </c:pt>
                <c:pt idx="20">
                  <c:v>3</c:v>
                </c:pt>
                <c:pt idx="21">
                  <c:v>4</c:v>
                </c:pt>
                <c:pt idx="22">
                  <c:v>2</c:v>
                </c:pt>
                <c:pt idx="23">
                  <c:v>22</c:v>
                </c:pt>
                <c:pt idx="24">
                  <c:v>7</c:v>
                </c:pt>
                <c:pt idx="25">
                  <c:v>9</c:v>
                </c:pt>
                <c:pt idx="26">
                  <c:v>1</c:v>
                </c:pt>
                <c:pt idx="27">
                  <c:v>2</c:v>
                </c:pt>
                <c:pt idx="28">
                  <c:v>1</c:v>
                </c:pt>
                <c:pt idx="29">
                  <c:v>7</c:v>
                </c:pt>
                <c:pt idx="30">
                  <c:v>5</c:v>
                </c:pt>
                <c:pt idx="31">
                  <c:v>4</c:v>
                </c:pt>
                <c:pt idx="32">
                  <c:v>4</c:v>
                </c:pt>
                <c:pt idx="33">
                  <c:v>8</c:v>
                </c:pt>
                <c:pt idx="34">
                  <c:v>5</c:v>
                </c:pt>
                <c:pt idx="35">
                  <c:v>2</c:v>
                </c:pt>
                <c:pt idx="36">
                  <c:v>1</c:v>
                </c:pt>
                <c:pt idx="3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2B-412C-8542-BFDFB1A23F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632320"/>
        <c:axId val="22647552"/>
      </c:barChart>
      <c:catAx>
        <c:axId val="22632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300000" vert="horz"/>
          <a:lstStyle/>
          <a:p>
            <a:pPr>
              <a:defRPr/>
            </a:pPr>
            <a:endParaRPr lang="ru-RU"/>
          </a:p>
        </c:txPr>
        <c:crossAx val="22647552"/>
        <c:crosses val="autoZero"/>
        <c:auto val="0"/>
        <c:lblAlgn val="ctr"/>
        <c:lblOffset val="100"/>
        <c:tickLblSkip val="1"/>
        <c:noMultiLvlLbl val="0"/>
      </c:catAx>
      <c:valAx>
        <c:axId val="22647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632320"/>
        <c:crosses val="autoZero"/>
        <c:crossBetween val="between"/>
      </c:valAx>
      <c:spPr>
        <a:noFill/>
        <a:ln w="25377">
          <a:noFill/>
        </a:ln>
      </c:spPr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5.3750273689057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2B9-4FF2-AB9B-88D629F9C8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Математика база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B9-4FF2-AB9B-88D629F9C82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9166666666666667E-2"/>
                  <c:y val="-7.5250383164680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2B9-4FF2-AB9B-88D629F9C8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Математика база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B9-4FF2-AB9B-88D629F9C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478846223"/>
        <c:axId val="478842479"/>
        <c:axId val="0"/>
      </c:bar3DChart>
      <c:catAx>
        <c:axId val="478846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78842479"/>
        <c:crosses val="autoZero"/>
        <c:auto val="1"/>
        <c:lblAlgn val="ctr"/>
        <c:lblOffset val="100"/>
        <c:noMultiLvlLbl val="0"/>
      </c:catAx>
      <c:valAx>
        <c:axId val="478842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78846223"/>
        <c:crosses val="autoZero"/>
        <c:crossBetween val="between"/>
        <c:majorUnit val="0.1"/>
        <c:min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691358024691357E-2"/>
                  <c:y val="-3.3672399370564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65A-446F-B842-E6CE0BE21C1E}"/>
                </c:ext>
              </c:extLst>
            </c:dLbl>
            <c:dLbl>
              <c:idx val="1"/>
              <c:layout>
                <c:manualLayout>
                  <c:x val="5.9857021659338221E-3"/>
                  <c:y val="-3.3620053779597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AB4-4C26-8623-15C227A89179}"/>
                </c:ext>
              </c:extLst>
            </c:dLbl>
            <c:dLbl>
              <c:idx val="2"/>
              <c:layout>
                <c:manualLayout>
                  <c:x val="7.7160493827160516E-3"/>
                  <c:y val="-1.9642232966162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65A-446F-B842-E6CE0BE21C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Русский язык</c:v>
                </c:pt>
                <c:pt idx="1">
                  <c:v>Математика профильный</c:v>
                </c:pt>
                <c:pt idx="2">
                  <c:v>Математика база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93.5</c:v>
                </c:pt>
                <c:pt idx="2">
                  <c:v>98.4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5A-446F-B842-E6CE0BE21C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493827160493825E-2"/>
                  <c:y val="-3.647843265144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AB4-4C26-8623-15C227A89179}"/>
                </c:ext>
              </c:extLst>
            </c:dLbl>
            <c:dLbl>
              <c:idx val="1"/>
              <c:layout>
                <c:manualLayout>
                  <c:x val="4.3209876543209874E-2"/>
                  <c:y val="-4.7702565774966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AB4-4C26-8623-15C227A89179}"/>
                </c:ext>
              </c:extLst>
            </c:dLbl>
            <c:dLbl>
              <c:idx val="2"/>
              <c:layout>
                <c:manualLayout>
                  <c:x val="1.714689426417362E-2"/>
                  <c:y val="-2.4782325323633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7DA-4A66-B121-AB1832998C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Русский язык</c:v>
                </c:pt>
                <c:pt idx="1">
                  <c:v>Математика профильный</c:v>
                </c:pt>
                <c:pt idx="2">
                  <c:v>Математика база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99.9</c:v>
                </c:pt>
                <c:pt idx="1">
                  <c:v>98.1</c:v>
                </c:pt>
                <c:pt idx="2">
                  <c:v>99.2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B4-4C26-8623-15C227A891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5430016"/>
        <c:axId val="105480960"/>
        <c:axId val="0"/>
      </c:bar3DChart>
      <c:catAx>
        <c:axId val="105430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480960"/>
        <c:crosses val="autoZero"/>
        <c:auto val="1"/>
        <c:lblAlgn val="ctr"/>
        <c:lblOffset val="100"/>
        <c:noMultiLvlLbl val="0"/>
      </c:catAx>
      <c:valAx>
        <c:axId val="105480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430016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гимназии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 профильный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82.88</c:v>
                </c:pt>
                <c:pt idx="1">
                  <c:v>67.73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02-4071-A6EC-13223F1DE39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лицеи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 профильный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75.930000000000007</c:v>
                </c:pt>
                <c:pt idx="1">
                  <c:v>66.459999999999994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02-4071-A6EC-13223F1DE39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 углубленным изучением 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 профильный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73.17</c:v>
                </c:pt>
                <c:pt idx="1">
                  <c:v>56.29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02-4071-A6EC-13223F1DE39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общеобразовательные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 профильный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66.89</c:v>
                </c:pt>
                <c:pt idx="1">
                  <c:v>54.55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02-4071-A6EC-13223F1DE3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875072"/>
        <c:axId val="104136704"/>
      </c:barChart>
      <c:catAx>
        <c:axId val="9987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136704"/>
        <c:crosses val="autoZero"/>
        <c:auto val="1"/>
        <c:lblAlgn val="ctr"/>
        <c:lblOffset val="100"/>
        <c:noMultiLvlLbl val="0"/>
      </c:catAx>
      <c:valAx>
        <c:axId val="104136704"/>
        <c:scaling>
          <c:orientation val="minMax"/>
          <c:max val="90"/>
          <c:min val="4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875072"/>
        <c:crosses val="autoZero"/>
        <c:crossBetween val="between"/>
        <c:majorUnit val="5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9269166914450098"/>
          <c:y val="6.6466203662744403E-2"/>
          <c:w val="0.30730842031633299"/>
          <c:h val="0.3955354773069096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7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Математика базовый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3F-4B65-AF90-029045B8F2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Математика базовый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3F-4B65-AF90-029045B8F2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Математика базовый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3F-4B65-AF90-029045B8F2A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Математика базовый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3F-4B65-AF90-029045B8F2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2"/>
        <c:overlap val="-1"/>
        <c:axId val="465279695"/>
        <c:axId val="465274703"/>
      </c:barChart>
      <c:catAx>
        <c:axId val="465279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65274703"/>
        <c:crosses val="autoZero"/>
        <c:auto val="1"/>
        <c:lblAlgn val="ctr"/>
        <c:lblOffset val="100"/>
        <c:noMultiLvlLbl val="0"/>
      </c:catAx>
      <c:valAx>
        <c:axId val="465274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65279695"/>
        <c:crosses val="autoZero"/>
        <c:crossBetween val="between"/>
      </c:valAx>
      <c:spPr>
        <a:noFill/>
        <a:ln>
          <a:solidFill>
            <a:schemeClr val="accent1">
              <a:alpha val="29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97127613840008"/>
          <c:y val="2.769514171308627E-2"/>
          <c:w val="0.56785598701593543"/>
          <c:h val="0.843558831419611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информатика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0.0%</c:formatCode>
                <c:ptCount val="1"/>
                <c:pt idx="0">
                  <c:v>0.14000000000000001</c:v>
                </c:pt>
              </c:numCache>
            </c:numRef>
          </c:cat>
          <c:val>
            <c:numRef>
              <c:f>Лист1!$B$2</c:f>
              <c:numCache>
                <c:formatCode>0.0%</c:formatCode>
                <c:ptCount val="1"/>
                <c:pt idx="0">
                  <c:v>0.23499999999999999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4-41D3-B6AC-60D392C4DA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литература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0.0%</c:formatCode>
                <c:ptCount val="1"/>
                <c:pt idx="0">
                  <c:v>0.14000000000000001</c:v>
                </c:pt>
              </c:numCache>
            </c:numRef>
          </c:cat>
          <c:val>
            <c:numRef>
              <c:f>Лист1!$C$2</c:f>
              <c:numCache>
                <c:formatCode>0.0%</c:formatCode>
                <c:ptCount val="1"/>
                <c:pt idx="0">
                  <c:v>7.8E-2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4-41D3-B6AC-60D392C4DA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английский язык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0.0%</c:formatCode>
                <c:ptCount val="1"/>
                <c:pt idx="0">
                  <c:v>0.14000000000000001</c:v>
                </c:pt>
              </c:numCache>
            </c:numRef>
          </c:cat>
          <c:val>
            <c:numRef>
              <c:f>Лист1!$D$2</c:f>
              <c:numCache>
                <c:formatCode>0.0%</c:formatCode>
                <c:ptCount val="1"/>
                <c:pt idx="0">
                  <c:v>0.16500000000000001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34-41D3-B6AC-60D392C4DA7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немецкий язык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0.0%</c:formatCode>
                <c:ptCount val="1"/>
                <c:pt idx="0">
                  <c:v>0.14000000000000001</c:v>
                </c:pt>
              </c:numCache>
            </c:numRef>
          </c:cat>
          <c:val>
            <c:numRef>
              <c:f>Лист1!$E$2</c:f>
              <c:numCache>
                <c:formatCode>0.0%</c:formatCode>
                <c:ptCount val="1"/>
                <c:pt idx="0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34-41D3-B6AC-60D392C4DA7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французский язык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0.0%</c:formatCode>
                <c:ptCount val="1"/>
                <c:pt idx="0">
                  <c:v>0.14000000000000001</c:v>
                </c:pt>
              </c:numCache>
            </c:numRef>
          </c:cat>
          <c:val>
            <c:numRef>
              <c:f>Лист1!$F$2</c:f>
              <c:numCache>
                <c:formatCode>0.0%</c:formatCode>
                <c:ptCount val="1"/>
                <c:pt idx="0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34-41D3-B6AC-60D392C4DA77}"/>
            </c:ext>
          </c:extLst>
        </c:ser>
        <c:ser>
          <c:idx val="6"/>
          <c:order val="5"/>
          <c:tx>
            <c:strRef>
              <c:f>Лист1!$G$1</c:f>
              <c:strCache>
                <c:ptCount val="1"/>
                <c:pt idx="0">
                  <c:v>химия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0.0%</c:formatCode>
                <c:ptCount val="1"/>
                <c:pt idx="0">
                  <c:v>0.14000000000000001</c:v>
                </c:pt>
              </c:numCache>
            </c:numRef>
          </c:cat>
          <c:val>
            <c:numRef>
              <c:f>Лист1!$G$2</c:f>
              <c:numCache>
                <c:formatCode>0.0%</c:formatCode>
                <c:ptCount val="1"/>
                <c:pt idx="0">
                  <c:v>8.8999999999999996E-2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E34-41D3-B6AC-60D392C4DA77}"/>
            </c:ext>
          </c:extLst>
        </c:ser>
        <c:ser>
          <c:idx val="7"/>
          <c:order val="6"/>
          <c:tx>
            <c:strRef>
              <c:f>Лист1!$H$1</c:f>
              <c:strCache>
                <c:ptCount val="1"/>
                <c:pt idx="0">
                  <c:v>физика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0.0%</c:formatCode>
                <c:ptCount val="1"/>
                <c:pt idx="0">
                  <c:v>0.14000000000000001</c:v>
                </c:pt>
              </c:numCache>
            </c:numRef>
          </c:cat>
          <c:val>
            <c:numRef>
              <c:f>Лист1!$H$2</c:f>
              <c:numCache>
                <c:formatCode>0.0%</c:formatCode>
                <c:ptCount val="1"/>
                <c:pt idx="0">
                  <c:v>0.14499999999999999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E34-41D3-B6AC-60D392C4DA77}"/>
            </c:ext>
          </c:extLst>
        </c:ser>
        <c:ser>
          <c:idx val="8"/>
          <c:order val="7"/>
          <c:tx>
            <c:strRef>
              <c:f>Лист1!$I$1</c:f>
              <c:strCache>
                <c:ptCount val="1"/>
                <c:pt idx="0">
                  <c:v>география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0.0%</c:formatCode>
                <c:ptCount val="1"/>
                <c:pt idx="0">
                  <c:v>0.14000000000000001</c:v>
                </c:pt>
              </c:numCache>
            </c:numRef>
          </c:cat>
          <c:val>
            <c:numRef>
              <c:f>Лист1!$I$2</c:f>
              <c:numCache>
                <c:formatCode>0.0%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34-41D3-B6AC-60D392C4DA77}"/>
            </c:ext>
          </c:extLst>
        </c:ser>
        <c:ser>
          <c:idx val="9"/>
          <c:order val="8"/>
          <c:tx>
            <c:strRef>
              <c:f>Лист1!$J$1</c:f>
              <c:strCache>
                <c:ptCount val="1"/>
                <c:pt idx="0">
                  <c:v>история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0.0%</c:formatCode>
                <c:ptCount val="1"/>
                <c:pt idx="0">
                  <c:v>0.14000000000000001</c:v>
                </c:pt>
              </c:numCache>
            </c:numRef>
          </c:cat>
          <c:val>
            <c:numRef>
              <c:f>Лист1!$J$2</c:f>
              <c:numCache>
                <c:formatCode>0.0%</c:formatCode>
                <c:ptCount val="1"/>
                <c:pt idx="0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E34-41D3-B6AC-60D392C4DA77}"/>
            </c:ext>
          </c:extLst>
        </c:ser>
        <c:ser>
          <c:idx val="10"/>
          <c:order val="9"/>
          <c:tx>
            <c:strRef>
              <c:f>Лист1!$K$1</c:f>
              <c:strCache>
                <c:ptCount val="1"/>
                <c:pt idx="0">
                  <c:v>обществознание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0.0%</c:formatCode>
                <c:ptCount val="1"/>
                <c:pt idx="0">
                  <c:v>0.14000000000000001</c:v>
                </c:pt>
              </c:numCache>
            </c:numRef>
          </c:cat>
          <c:val>
            <c:numRef>
              <c:f>Лист1!$K$2</c:f>
              <c:numCache>
                <c:formatCode>0.0%</c:formatCode>
                <c:ptCount val="1"/>
                <c:pt idx="0">
                  <c:v>0.318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E34-41D3-B6AC-60D392C4DA77}"/>
            </c:ext>
          </c:extLst>
        </c:ser>
        <c:ser>
          <c:idx val="11"/>
          <c:order val="10"/>
          <c:tx>
            <c:strRef>
              <c:f>Лист1!$A$1</c:f>
              <c:strCache>
                <c:ptCount val="1"/>
                <c:pt idx="0">
                  <c:v>биология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Лист1!$A$2</c:f>
              <c:numCache>
                <c:formatCode>0.0%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E34-41D3-B6AC-60D392C4DA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5343232"/>
        <c:axId val="105418752"/>
      </c:barChart>
      <c:catAx>
        <c:axId val="10534323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105418752"/>
        <c:crosses val="autoZero"/>
        <c:auto val="1"/>
        <c:lblAlgn val="ctr"/>
        <c:lblOffset val="100"/>
        <c:noMultiLvlLbl val="0"/>
      </c:catAx>
      <c:valAx>
        <c:axId val="105418752"/>
        <c:scaling>
          <c:orientation val="minMax"/>
          <c:max val="0.35000000000000003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343232"/>
        <c:crosses val="autoZero"/>
        <c:crossBetween val="between"/>
        <c:majorUnit val="5.000000000000001E-2"/>
      </c:valAx>
      <c:spPr>
        <a:noFill/>
        <a:ln w="25398">
          <a:noFill/>
        </a:ln>
      </c:spPr>
    </c:plotArea>
    <c:legend>
      <c:legendPos val="l"/>
      <c:layout>
        <c:manualLayout>
          <c:xMode val="edge"/>
          <c:yMode val="edge"/>
          <c:x val="1.6975308641975308E-2"/>
          <c:y val="5.6631453595498503E-2"/>
          <c:w val="0.31418744531933507"/>
          <c:h val="0.77204204154784173"/>
        </c:manualLayout>
      </c:layout>
      <c:overlay val="0"/>
      <c:txPr>
        <a:bodyPr/>
        <a:lstStyle/>
        <a:p>
          <a:pPr>
            <a:defRPr sz="17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1"/>
                <c:pt idx="0">
                  <c:v>биология</c:v>
                </c:pt>
                <c:pt idx="1">
                  <c:v>информатика</c:v>
                </c:pt>
                <c:pt idx="2">
                  <c:v>литература</c:v>
                </c:pt>
                <c:pt idx="3">
                  <c:v>английский язык</c:v>
                </c:pt>
                <c:pt idx="4">
                  <c:v>немецкий язык</c:v>
                </c:pt>
                <c:pt idx="5">
                  <c:v>французский язык</c:v>
                </c:pt>
                <c:pt idx="6">
                  <c:v>химия</c:v>
                </c:pt>
                <c:pt idx="7">
                  <c:v>физика</c:v>
                </c:pt>
                <c:pt idx="8">
                  <c:v>география</c:v>
                </c:pt>
                <c:pt idx="9">
                  <c:v>история</c:v>
                </c:pt>
                <c:pt idx="10">
                  <c:v>обществознание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82.1</c:v>
                </c:pt>
                <c:pt idx="1">
                  <c:v>91.5</c:v>
                </c:pt>
                <c:pt idx="2">
                  <c:v>98.3</c:v>
                </c:pt>
                <c:pt idx="3">
                  <c:v>99.1</c:v>
                </c:pt>
                <c:pt idx="4">
                  <c:v>100</c:v>
                </c:pt>
                <c:pt idx="5">
                  <c:v>100</c:v>
                </c:pt>
                <c:pt idx="6">
                  <c:v>82.3</c:v>
                </c:pt>
                <c:pt idx="7">
                  <c:v>97.6</c:v>
                </c:pt>
                <c:pt idx="8">
                  <c:v>96.3</c:v>
                </c:pt>
                <c:pt idx="9">
                  <c:v>98.1</c:v>
                </c:pt>
                <c:pt idx="10">
                  <c:v>91.1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79-451A-87CE-19F9F0BBC0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Лист1!$A$2:$A$13</c:f>
              <c:strCache>
                <c:ptCount val="11"/>
                <c:pt idx="0">
                  <c:v>биология</c:v>
                </c:pt>
                <c:pt idx="1">
                  <c:v>информатика</c:v>
                </c:pt>
                <c:pt idx="2">
                  <c:v>литература</c:v>
                </c:pt>
                <c:pt idx="3">
                  <c:v>английский язык</c:v>
                </c:pt>
                <c:pt idx="4">
                  <c:v>немецкий язык</c:v>
                </c:pt>
                <c:pt idx="5">
                  <c:v>французский язык</c:v>
                </c:pt>
                <c:pt idx="6">
                  <c:v>химия</c:v>
                </c:pt>
                <c:pt idx="7">
                  <c:v>физика</c:v>
                </c:pt>
                <c:pt idx="8">
                  <c:v>география</c:v>
                </c:pt>
                <c:pt idx="9">
                  <c:v>история</c:v>
                </c:pt>
                <c:pt idx="10">
                  <c:v>обществознание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75.400000000000006</c:v>
                </c:pt>
                <c:pt idx="1">
                  <c:v>90.4</c:v>
                </c:pt>
                <c:pt idx="2">
                  <c:v>100</c:v>
                </c:pt>
                <c:pt idx="3">
                  <c:v>97.4</c:v>
                </c:pt>
                <c:pt idx="4">
                  <c:v>100</c:v>
                </c:pt>
                <c:pt idx="5">
                  <c:v>75</c:v>
                </c:pt>
                <c:pt idx="6">
                  <c:v>89.7</c:v>
                </c:pt>
                <c:pt idx="7">
                  <c:v>94.2</c:v>
                </c:pt>
                <c:pt idx="8">
                  <c:v>82.1</c:v>
                </c:pt>
                <c:pt idx="9">
                  <c:v>92.7</c:v>
                </c:pt>
                <c:pt idx="10">
                  <c:v>88.1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79-451A-87CE-19F9F0BBC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461632"/>
        <c:axId val="105463168"/>
      </c:barChart>
      <c:catAx>
        <c:axId val="1054616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463168"/>
        <c:crosses val="autoZero"/>
        <c:auto val="1"/>
        <c:lblAlgn val="ctr"/>
        <c:lblOffset val="100"/>
        <c:tickLblSkip val="1"/>
        <c:noMultiLvlLbl val="0"/>
      </c:catAx>
      <c:valAx>
        <c:axId val="105463168"/>
        <c:scaling>
          <c:orientation val="minMax"/>
          <c:max val="100"/>
          <c:min val="6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461632"/>
        <c:crosses val="autoZero"/>
        <c:crossBetween val="between"/>
      </c:valAx>
      <c:spPr>
        <a:noFill/>
        <a:ln w="25385">
          <a:noFill/>
        </a:ln>
      </c:spPr>
    </c:plotArea>
    <c:legend>
      <c:legendPos val="r"/>
      <c:layout>
        <c:manualLayout>
          <c:xMode val="edge"/>
          <c:yMode val="edge"/>
          <c:x val="0.84658343054340435"/>
          <c:y val="0.13357188857228444"/>
          <c:w val="0.14878693982696614"/>
          <c:h val="0.17304140865886913"/>
        </c:manualLayout>
      </c:layout>
      <c:overlay val="0"/>
      <c:txPr>
        <a:bodyPr/>
        <a:lstStyle/>
        <a:p>
          <a:pPr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330392728686704E-2"/>
          <c:y val="4.1999247894701733E-2"/>
          <c:w val="0.90769429862933815"/>
          <c:h val="0.6738262495354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РУССКИЙ ЯЗЫК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A5B6-4D56-918C-EFDED2D7507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A5B6-4D56-918C-EFDED2D7507A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A5B6-4D56-918C-EFDED2D7507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7-A5B6-4D56-918C-EFDED2D7507A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A5B6-4D56-918C-EFDED2D7507A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B-A5B6-4D56-918C-EFDED2D7507A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D-A5B6-4D56-918C-EFDED2D7507A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A5B6-4D56-918C-EFDED2D7507A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11-A5B6-4D56-918C-EFDED2D7507A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13-A5B6-4D56-918C-EFDED2D7507A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5-A5B6-4D56-918C-EFDED2D7507A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7-A5B6-4D56-918C-EFDED2D7507A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9-A5B6-4D56-918C-EFDED2D7507A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B-A5B6-4D56-918C-EFDED2D7507A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D-A5B6-4D56-918C-EFDED2D7507A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F-A5B6-4D56-918C-EFDED2D7507A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21-A5B6-4D56-918C-EFDED2D7507A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23-A5B6-4D56-918C-EFDED2D7507A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25-A5B6-4D56-918C-EFDED2D7507A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27-A5B6-4D56-918C-EFDED2D7507A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29-A5B6-4D56-918C-EFDED2D7507A}"/>
              </c:ext>
            </c:extLst>
          </c:dPt>
          <c:cat>
            <c:numRef>
              <c:f>Лист1!$A$2:$A$21</c:f>
              <c:numCache>
                <c:formatCode>General</c:formatCode>
                <c:ptCount val="20"/>
                <c:pt idx="0">
                  <c:v>261</c:v>
                </c:pt>
                <c:pt idx="1">
                  <c:v>393</c:v>
                </c:pt>
                <c:pt idx="2">
                  <c:v>248</c:v>
                </c:pt>
                <c:pt idx="3">
                  <c:v>244</c:v>
                </c:pt>
                <c:pt idx="4">
                  <c:v>254</c:v>
                </c:pt>
                <c:pt idx="5">
                  <c:v>654</c:v>
                </c:pt>
                <c:pt idx="6">
                  <c:v>397</c:v>
                </c:pt>
                <c:pt idx="7">
                  <c:v>481</c:v>
                </c:pt>
                <c:pt idx="8">
                  <c:v>551</c:v>
                </c:pt>
                <c:pt idx="9">
                  <c:v>249</c:v>
                </c:pt>
                <c:pt idx="10">
                  <c:v>277</c:v>
                </c:pt>
                <c:pt idx="11">
                  <c:v>381</c:v>
                </c:pt>
                <c:pt idx="12">
                  <c:v>386</c:v>
                </c:pt>
                <c:pt idx="13">
                  <c:v>221</c:v>
                </c:pt>
                <c:pt idx="14">
                  <c:v>608</c:v>
                </c:pt>
                <c:pt idx="15">
                  <c:v>250</c:v>
                </c:pt>
                <c:pt idx="16">
                  <c:v>379</c:v>
                </c:pt>
                <c:pt idx="17">
                  <c:v>240</c:v>
                </c:pt>
                <c:pt idx="18">
                  <c:v>162</c:v>
                </c:pt>
                <c:pt idx="19">
                  <c:v>388</c:v>
                </c:pt>
              </c:numCache>
            </c:num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87.3</c:v>
                </c:pt>
                <c:pt idx="1">
                  <c:v>85</c:v>
                </c:pt>
                <c:pt idx="2">
                  <c:v>83.7</c:v>
                </c:pt>
                <c:pt idx="3">
                  <c:v>80.099999999999994</c:v>
                </c:pt>
                <c:pt idx="4">
                  <c:v>79.900000000000006</c:v>
                </c:pt>
                <c:pt idx="5">
                  <c:v>78.8</c:v>
                </c:pt>
                <c:pt idx="6">
                  <c:v>78.599999999999994</c:v>
                </c:pt>
                <c:pt idx="7">
                  <c:v>78.3</c:v>
                </c:pt>
                <c:pt idx="8">
                  <c:v>78.2</c:v>
                </c:pt>
                <c:pt idx="9">
                  <c:v>77.400000000000006</c:v>
                </c:pt>
                <c:pt idx="10">
                  <c:v>65.099999999999994</c:v>
                </c:pt>
                <c:pt idx="11">
                  <c:v>63.8</c:v>
                </c:pt>
                <c:pt idx="12">
                  <c:v>63.5</c:v>
                </c:pt>
                <c:pt idx="13">
                  <c:v>63.2</c:v>
                </c:pt>
                <c:pt idx="14">
                  <c:v>60.3</c:v>
                </c:pt>
                <c:pt idx="15">
                  <c:v>59.3</c:v>
                </c:pt>
                <c:pt idx="16">
                  <c:v>58.9</c:v>
                </c:pt>
                <c:pt idx="17">
                  <c:v>57.6</c:v>
                </c:pt>
                <c:pt idx="18">
                  <c:v>53</c:v>
                </c:pt>
                <c:pt idx="19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A5B6-4D56-918C-EFDED2D75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96192"/>
        <c:axId val="23497728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8100">
              <a:solidFill>
                <a:schemeClr val="accent4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Лист1!$A$2:$A$21</c:f>
              <c:numCache>
                <c:formatCode>General</c:formatCode>
                <c:ptCount val="20"/>
                <c:pt idx="0">
                  <c:v>261</c:v>
                </c:pt>
                <c:pt idx="1">
                  <c:v>393</c:v>
                </c:pt>
                <c:pt idx="2">
                  <c:v>248</c:v>
                </c:pt>
                <c:pt idx="3">
                  <c:v>244</c:v>
                </c:pt>
                <c:pt idx="4">
                  <c:v>254</c:v>
                </c:pt>
                <c:pt idx="5">
                  <c:v>654</c:v>
                </c:pt>
                <c:pt idx="6">
                  <c:v>397</c:v>
                </c:pt>
                <c:pt idx="7">
                  <c:v>481</c:v>
                </c:pt>
                <c:pt idx="8">
                  <c:v>551</c:v>
                </c:pt>
                <c:pt idx="9">
                  <c:v>249</c:v>
                </c:pt>
                <c:pt idx="10">
                  <c:v>277</c:v>
                </c:pt>
                <c:pt idx="11">
                  <c:v>381</c:v>
                </c:pt>
                <c:pt idx="12">
                  <c:v>386</c:v>
                </c:pt>
                <c:pt idx="13">
                  <c:v>221</c:v>
                </c:pt>
                <c:pt idx="14">
                  <c:v>608</c:v>
                </c:pt>
                <c:pt idx="15">
                  <c:v>250</c:v>
                </c:pt>
                <c:pt idx="16">
                  <c:v>379</c:v>
                </c:pt>
                <c:pt idx="17">
                  <c:v>240</c:v>
                </c:pt>
                <c:pt idx="18">
                  <c:v>162</c:v>
                </c:pt>
                <c:pt idx="19">
                  <c:v>388</c:v>
                </c:pt>
              </c:numCache>
            </c:numRef>
          </c:cat>
          <c:val>
            <c:numRef>
              <c:f>Лист1!$C$2:$C$21</c:f>
              <c:numCache>
                <c:formatCode>General</c:formatCode>
                <c:ptCount val="20"/>
                <c:pt idx="0">
                  <c:v>71.75</c:v>
                </c:pt>
                <c:pt idx="1">
                  <c:v>71.75</c:v>
                </c:pt>
                <c:pt idx="2">
                  <c:v>71.75</c:v>
                </c:pt>
                <c:pt idx="3">
                  <c:v>71.75</c:v>
                </c:pt>
                <c:pt idx="4">
                  <c:v>71.75</c:v>
                </c:pt>
                <c:pt idx="5">
                  <c:v>71.75</c:v>
                </c:pt>
                <c:pt idx="6">
                  <c:v>71.75</c:v>
                </c:pt>
                <c:pt idx="7">
                  <c:v>71.75</c:v>
                </c:pt>
                <c:pt idx="8">
                  <c:v>71.75</c:v>
                </c:pt>
                <c:pt idx="9">
                  <c:v>71.75</c:v>
                </c:pt>
                <c:pt idx="10">
                  <c:v>71.75</c:v>
                </c:pt>
                <c:pt idx="11">
                  <c:v>71.75</c:v>
                </c:pt>
                <c:pt idx="12">
                  <c:v>71.75</c:v>
                </c:pt>
                <c:pt idx="13">
                  <c:v>71.75</c:v>
                </c:pt>
                <c:pt idx="14">
                  <c:v>71.75</c:v>
                </c:pt>
                <c:pt idx="15">
                  <c:v>71.75</c:v>
                </c:pt>
                <c:pt idx="16">
                  <c:v>71.75</c:v>
                </c:pt>
                <c:pt idx="17">
                  <c:v>71.75</c:v>
                </c:pt>
                <c:pt idx="18">
                  <c:v>71.75</c:v>
                </c:pt>
                <c:pt idx="19">
                  <c:v>71.75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B-A5B6-4D56-918C-EFDED2D75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96192"/>
        <c:axId val="23497728"/>
      </c:lineChart>
      <c:catAx>
        <c:axId val="2349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8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497728"/>
        <c:crosses val="autoZero"/>
        <c:auto val="0"/>
        <c:lblAlgn val="ctr"/>
        <c:lblOffset val="100"/>
        <c:noMultiLvlLbl val="0"/>
      </c:catAx>
      <c:valAx>
        <c:axId val="2349772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496192"/>
        <c:crosses val="autoZero"/>
        <c:crossBetween val="between"/>
      </c:valAx>
      <c:spPr>
        <a:noFill/>
        <a:ln w="25402">
          <a:noFill/>
        </a:ln>
      </c:spPr>
    </c:plotArea>
    <c:plotVisOnly val="1"/>
    <c:dispBlanksAs val="gap"/>
    <c:showDLblsOverMax val="0"/>
  </c:chart>
  <c:spPr>
    <a:ln>
      <a:solidFill>
        <a:schemeClr val="accent4">
          <a:lumMod val="50000"/>
        </a:schemeClr>
      </a:solidFill>
    </a:ln>
  </c:spPr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32541071254983"/>
          <c:y val="3.2991881063075656E-2"/>
          <c:w val="0.88695853990473417"/>
          <c:h val="0.734142059899946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математ профиль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DFD0-4060-8AB1-ABF1BA20C971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DFD0-4060-8AB1-ABF1BA20C971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DFD0-4060-8AB1-ABF1BA20C971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DFD0-4060-8AB1-ABF1BA20C971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DFD0-4060-8AB1-ABF1BA20C971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DFD0-4060-8AB1-ABF1BA20C971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D-DFD0-4060-8AB1-ABF1BA20C971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F-DFD0-4060-8AB1-ABF1BA20C971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1-DFD0-4060-8AB1-ABF1BA20C971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3-DFD0-4060-8AB1-ABF1BA20C971}"/>
              </c:ext>
            </c:extLst>
          </c:dPt>
          <c:cat>
            <c:strRef>
              <c:f>Лист1!$A$2:$A$21</c:f>
              <c:strCache>
                <c:ptCount val="20"/>
                <c:pt idx="0">
                  <c:v>393</c:v>
                </c:pt>
                <c:pt idx="1">
                  <c:v>261</c:v>
                </c:pt>
                <c:pt idx="2">
                  <c:v>244</c:v>
                </c:pt>
                <c:pt idx="3">
                  <c:v>223</c:v>
                </c:pt>
                <c:pt idx="4">
                  <c:v>539</c:v>
                </c:pt>
                <c:pt idx="5">
                  <c:v>397</c:v>
                </c:pt>
                <c:pt idx="6">
                  <c:v>2 интернат</c:v>
                </c:pt>
                <c:pt idx="7">
                  <c:v>249</c:v>
                </c:pt>
                <c:pt idx="8">
                  <c:v>504</c:v>
                </c:pt>
                <c:pt idx="9">
                  <c:v>284</c:v>
                </c:pt>
                <c:pt idx="10">
                  <c:v>538</c:v>
                </c:pt>
                <c:pt idx="11">
                  <c:v>377</c:v>
                </c:pt>
                <c:pt idx="12">
                  <c:v>392</c:v>
                </c:pt>
                <c:pt idx="13">
                  <c:v>585</c:v>
                </c:pt>
                <c:pt idx="14">
                  <c:v>379</c:v>
                </c:pt>
                <c:pt idx="15">
                  <c:v>501</c:v>
                </c:pt>
                <c:pt idx="16">
                  <c:v>493</c:v>
                </c:pt>
                <c:pt idx="17">
                  <c:v>277</c:v>
                </c:pt>
                <c:pt idx="18">
                  <c:v>162</c:v>
                </c:pt>
                <c:pt idx="19">
                  <c:v>240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78.5</c:v>
                </c:pt>
                <c:pt idx="1">
                  <c:v>73.099999999999994</c:v>
                </c:pt>
                <c:pt idx="2">
                  <c:v>68.8</c:v>
                </c:pt>
                <c:pt idx="3">
                  <c:v>64</c:v>
                </c:pt>
                <c:pt idx="4">
                  <c:v>63.5</c:v>
                </c:pt>
                <c:pt idx="5">
                  <c:v>63.4</c:v>
                </c:pt>
                <c:pt idx="6">
                  <c:v>62</c:v>
                </c:pt>
                <c:pt idx="7">
                  <c:v>61.9</c:v>
                </c:pt>
                <c:pt idx="8">
                  <c:v>61.3</c:v>
                </c:pt>
                <c:pt idx="9">
                  <c:v>61.1</c:v>
                </c:pt>
                <c:pt idx="10">
                  <c:v>44</c:v>
                </c:pt>
                <c:pt idx="11">
                  <c:v>43.5</c:v>
                </c:pt>
                <c:pt idx="12">
                  <c:v>42.1</c:v>
                </c:pt>
                <c:pt idx="13">
                  <c:v>41.5</c:v>
                </c:pt>
                <c:pt idx="14">
                  <c:v>37.5</c:v>
                </c:pt>
                <c:pt idx="15">
                  <c:v>36.299999999999997</c:v>
                </c:pt>
                <c:pt idx="16">
                  <c:v>35.5</c:v>
                </c:pt>
                <c:pt idx="17">
                  <c:v>35.4</c:v>
                </c:pt>
                <c:pt idx="18">
                  <c:v>34.4</c:v>
                </c:pt>
                <c:pt idx="19">
                  <c:v>34.1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FD0-4060-8AB1-ABF1BA20C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784448"/>
        <c:axId val="23786240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38100">
              <a:solidFill>
                <a:schemeClr val="accent4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Лист1!$A$2:$A$21</c:f>
              <c:strCache>
                <c:ptCount val="20"/>
                <c:pt idx="0">
                  <c:v>393</c:v>
                </c:pt>
                <c:pt idx="1">
                  <c:v>261</c:v>
                </c:pt>
                <c:pt idx="2">
                  <c:v>244</c:v>
                </c:pt>
                <c:pt idx="3">
                  <c:v>223</c:v>
                </c:pt>
                <c:pt idx="4">
                  <c:v>539</c:v>
                </c:pt>
                <c:pt idx="5">
                  <c:v>397</c:v>
                </c:pt>
                <c:pt idx="6">
                  <c:v>2 интернат</c:v>
                </c:pt>
                <c:pt idx="7">
                  <c:v>249</c:v>
                </c:pt>
                <c:pt idx="8">
                  <c:v>504</c:v>
                </c:pt>
                <c:pt idx="9">
                  <c:v>284</c:v>
                </c:pt>
                <c:pt idx="10">
                  <c:v>538</c:v>
                </c:pt>
                <c:pt idx="11">
                  <c:v>377</c:v>
                </c:pt>
                <c:pt idx="12">
                  <c:v>392</c:v>
                </c:pt>
                <c:pt idx="13">
                  <c:v>585</c:v>
                </c:pt>
                <c:pt idx="14">
                  <c:v>379</c:v>
                </c:pt>
                <c:pt idx="15">
                  <c:v>501</c:v>
                </c:pt>
                <c:pt idx="16">
                  <c:v>493</c:v>
                </c:pt>
                <c:pt idx="17">
                  <c:v>277</c:v>
                </c:pt>
                <c:pt idx="18">
                  <c:v>162</c:v>
                </c:pt>
                <c:pt idx="19">
                  <c:v>240</c:v>
                </c:pt>
              </c:strCache>
            </c:strRef>
          </c:cat>
          <c:val>
            <c:numRef>
              <c:f>Лист1!$C$2:$C$21</c:f>
              <c:numCache>
                <c:formatCode>General</c:formatCode>
                <c:ptCount val="20"/>
                <c:pt idx="0">
                  <c:v>60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60</c:v>
                </c:pt>
                <c:pt idx="10">
                  <c:v>60</c:v>
                </c:pt>
                <c:pt idx="11">
                  <c:v>60</c:v>
                </c:pt>
                <c:pt idx="12">
                  <c:v>60</c:v>
                </c:pt>
                <c:pt idx="13">
                  <c:v>60</c:v>
                </c:pt>
                <c:pt idx="14">
                  <c:v>60</c:v>
                </c:pt>
                <c:pt idx="15">
                  <c:v>60</c:v>
                </c:pt>
                <c:pt idx="16">
                  <c:v>60</c:v>
                </c:pt>
                <c:pt idx="17">
                  <c:v>60</c:v>
                </c:pt>
                <c:pt idx="18">
                  <c:v>60</c:v>
                </c:pt>
                <c:pt idx="19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DFD0-4060-8AB1-ABF1BA20C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84448"/>
        <c:axId val="23786240"/>
      </c:lineChart>
      <c:catAx>
        <c:axId val="2378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940000"/>
          <a:lstStyle/>
          <a:p>
            <a:pPr algn="ctr">
              <a:defRPr lang="ru-RU" sz="18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23786240"/>
        <c:crosses val="autoZero"/>
        <c:auto val="1"/>
        <c:lblAlgn val="ctr"/>
        <c:lblOffset val="100"/>
        <c:noMultiLvlLbl val="0"/>
      </c:catAx>
      <c:valAx>
        <c:axId val="23786240"/>
        <c:scaling>
          <c:orientation val="minMax"/>
          <c:max val="8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 algn="ctr">
              <a:defRPr lang="ru-RU" sz="18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23784448"/>
        <c:crosses val="autoZero"/>
        <c:crossBetween val="between"/>
      </c:valAx>
      <c:spPr>
        <a:noFill/>
        <a:ln w="25402">
          <a:noFill/>
        </a:ln>
      </c:spPr>
    </c:plotArea>
    <c:plotVisOnly val="1"/>
    <c:dispBlanksAs val="gap"/>
    <c:showDLblsOverMax val="0"/>
  </c:chart>
  <c:spPr>
    <a:ln>
      <a:solidFill>
        <a:schemeClr val="accent4">
          <a:lumMod val="50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2159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000" b="1" i="0" u="none" strike="noStrike" kern="1200" baseline="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Английский язык </a:t>
            </a:r>
          </a:p>
          <a:p>
            <a:pPr algn="ctr" rtl="0">
              <a:defRPr sz="2159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 5 участников)</a:t>
            </a:r>
          </a:p>
        </c:rich>
      </c:tx>
      <c:layout>
        <c:manualLayout>
          <c:xMode val="edge"/>
          <c:yMode val="edge"/>
          <c:x val="0.14393627427006406"/>
          <c:y val="5.5211390066297146E-3"/>
        </c:manualLayout>
      </c:layout>
      <c:overlay val="0"/>
      <c:spPr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39883601506334"/>
          <c:y val="0.25996978589283787"/>
          <c:w val="0.82601163984936654"/>
          <c:h val="0.539397022062819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Английский язык (от 5 участников)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05FA-42EC-BD54-93AEA7146C7B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05FA-42EC-BD54-93AEA7146C7B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05FA-42EC-BD54-93AEA7146C7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7-05FA-42EC-BD54-93AEA7146C7B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05FA-42EC-BD54-93AEA7146C7B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05FA-42EC-BD54-93AEA7146C7B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D-05FA-42EC-BD54-93AEA7146C7B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F-05FA-42EC-BD54-93AEA7146C7B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1-05FA-42EC-BD54-93AEA7146C7B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3-05FA-42EC-BD54-93AEA7146C7B}"/>
              </c:ext>
            </c:extLst>
          </c:dPt>
          <c:cat>
            <c:numRef>
              <c:f>Лист1!$A$2:$A$11</c:f>
              <c:numCache>
                <c:formatCode>General</c:formatCode>
                <c:ptCount val="10"/>
                <c:pt idx="0">
                  <c:v>282</c:v>
                </c:pt>
                <c:pt idx="1">
                  <c:v>248</c:v>
                </c:pt>
                <c:pt idx="2">
                  <c:v>284</c:v>
                </c:pt>
                <c:pt idx="3">
                  <c:v>254</c:v>
                </c:pt>
                <c:pt idx="4">
                  <c:v>397</c:v>
                </c:pt>
                <c:pt idx="5">
                  <c:v>378</c:v>
                </c:pt>
                <c:pt idx="6">
                  <c:v>221</c:v>
                </c:pt>
                <c:pt idx="7">
                  <c:v>392</c:v>
                </c:pt>
                <c:pt idx="8">
                  <c:v>377</c:v>
                </c:pt>
                <c:pt idx="9" formatCode="0">
                  <c:v>386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80.400000000000006</c:v>
                </c:pt>
                <c:pt idx="1">
                  <c:v>80</c:v>
                </c:pt>
                <c:pt idx="2">
                  <c:v>77.8</c:v>
                </c:pt>
                <c:pt idx="3">
                  <c:v>76.900000000000006</c:v>
                </c:pt>
                <c:pt idx="4">
                  <c:v>75.900000000000006</c:v>
                </c:pt>
                <c:pt idx="5">
                  <c:v>58.3</c:v>
                </c:pt>
                <c:pt idx="6">
                  <c:v>52.5</c:v>
                </c:pt>
                <c:pt idx="7">
                  <c:v>52.1</c:v>
                </c:pt>
                <c:pt idx="8">
                  <c:v>52</c:v>
                </c:pt>
                <c:pt idx="9">
                  <c:v>34.799999999999997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5FA-42EC-BD54-93AEA7146C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737792"/>
        <c:axId val="40739584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38100">
              <a:solidFill>
                <a:schemeClr val="accent4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282</c:v>
                </c:pt>
                <c:pt idx="1">
                  <c:v>248</c:v>
                </c:pt>
                <c:pt idx="2">
                  <c:v>284</c:v>
                </c:pt>
                <c:pt idx="3">
                  <c:v>254</c:v>
                </c:pt>
                <c:pt idx="4">
                  <c:v>397</c:v>
                </c:pt>
                <c:pt idx="5">
                  <c:v>378</c:v>
                </c:pt>
                <c:pt idx="6">
                  <c:v>221</c:v>
                </c:pt>
                <c:pt idx="7">
                  <c:v>392</c:v>
                </c:pt>
                <c:pt idx="8">
                  <c:v>377</c:v>
                </c:pt>
                <c:pt idx="9" formatCode="0">
                  <c:v>386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66.849999999999994</c:v>
                </c:pt>
                <c:pt idx="1">
                  <c:v>66.849999999999994</c:v>
                </c:pt>
                <c:pt idx="2">
                  <c:v>66.849999999999994</c:v>
                </c:pt>
                <c:pt idx="3">
                  <c:v>66.849999999999994</c:v>
                </c:pt>
                <c:pt idx="4">
                  <c:v>66.849999999999994</c:v>
                </c:pt>
                <c:pt idx="5">
                  <c:v>66.849999999999994</c:v>
                </c:pt>
                <c:pt idx="6">
                  <c:v>66.849999999999994</c:v>
                </c:pt>
                <c:pt idx="7">
                  <c:v>66.849999999999994</c:v>
                </c:pt>
                <c:pt idx="8">
                  <c:v>66.849999999999994</c:v>
                </c:pt>
                <c:pt idx="9">
                  <c:v>66.849999999999994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05FA-42EC-BD54-93AEA7146C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737792"/>
        <c:axId val="40739584"/>
      </c:lineChart>
      <c:catAx>
        <c:axId val="4073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0739584"/>
        <c:crosses val="autoZero"/>
        <c:auto val="1"/>
        <c:lblAlgn val="ctr"/>
        <c:lblOffset val="100"/>
        <c:tickLblSkip val="1"/>
        <c:noMultiLvlLbl val="0"/>
      </c:catAx>
      <c:valAx>
        <c:axId val="40739584"/>
        <c:scaling>
          <c:orientation val="minMax"/>
          <c:max val="9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0737792"/>
        <c:crosses val="autoZero"/>
        <c:crossBetween val="between"/>
      </c:valAx>
      <c:spPr>
        <a:noFill/>
        <a:ln w="25380">
          <a:noFill/>
        </a:ln>
      </c:spPr>
    </c:plotArea>
    <c:plotVisOnly val="1"/>
    <c:dispBlanksAs val="gap"/>
    <c:showDLblsOverMax val="0"/>
  </c:chart>
  <c:spPr>
    <a:ln>
      <a:solidFill>
        <a:schemeClr val="accent4">
          <a:lumMod val="50000"/>
        </a:schemeClr>
      </a:solidFill>
    </a:ln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000" dirty="0"/>
              <a:t>Биология</a:t>
            </a:r>
            <a:r>
              <a:rPr lang="ru-RU" sz="2800" dirty="0"/>
              <a:t> </a:t>
            </a:r>
          </a:p>
          <a:p>
            <a:pPr>
              <a:defRPr/>
            </a:pPr>
            <a:r>
              <a:rPr lang="ru-RU" sz="2000" dirty="0"/>
              <a:t>(от </a:t>
            </a:r>
            <a:r>
              <a:rPr lang="ru-RU" sz="2000" dirty="0" smtClean="0"/>
              <a:t>4 </a:t>
            </a:r>
            <a:r>
              <a:rPr lang="ru-RU" sz="2000" dirty="0"/>
              <a:t>участников)</a:t>
            </a:r>
          </a:p>
        </c:rich>
      </c:tx>
      <c:layout>
        <c:manualLayout>
          <c:xMode val="edge"/>
          <c:yMode val="edge"/>
          <c:x val="0.2379490076499436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267965759580968"/>
          <c:y val="0.26434391490537368"/>
          <c:w val="0.81349349710982666"/>
          <c:h val="0.531365989777593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Биология (от 5 участников)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92D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9E4-4E47-B083-43A828606C0C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92D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9E4-4E47-B083-43A828606C0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19E4-4E47-B083-43A828606C0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7-19E4-4E47-B083-43A828606C0C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19E4-4E47-B083-43A828606C0C}"/>
              </c:ext>
            </c:extLst>
          </c:dPt>
          <c:cat>
            <c:numRef>
              <c:f>Лист1!$A$2:$A$11</c:f>
              <c:numCache>
                <c:formatCode>General</c:formatCode>
                <c:ptCount val="10"/>
                <c:pt idx="0">
                  <c:v>261</c:v>
                </c:pt>
                <c:pt idx="1">
                  <c:v>393</c:v>
                </c:pt>
                <c:pt idx="2">
                  <c:v>283</c:v>
                </c:pt>
                <c:pt idx="3">
                  <c:v>504</c:v>
                </c:pt>
                <c:pt idx="4">
                  <c:v>551</c:v>
                </c:pt>
                <c:pt idx="5">
                  <c:v>250</c:v>
                </c:pt>
                <c:pt idx="6">
                  <c:v>221</c:v>
                </c:pt>
                <c:pt idx="7">
                  <c:v>377</c:v>
                </c:pt>
                <c:pt idx="8">
                  <c:v>392</c:v>
                </c:pt>
                <c:pt idx="9">
                  <c:v>240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77.400000000000006</c:v>
                </c:pt>
                <c:pt idx="1">
                  <c:v>65.8</c:v>
                </c:pt>
                <c:pt idx="2">
                  <c:v>61.3</c:v>
                </c:pt>
                <c:pt idx="3">
                  <c:v>61.3</c:v>
                </c:pt>
                <c:pt idx="4">
                  <c:v>60.8</c:v>
                </c:pt>
                <c:pt idx="5">
                  <c:v>36.5</c:v>
                </c:pt>
                <c:pt idx="6">
                  <c:v>36.1</c:v>
                </c:pt>
                <c:pt idx="7">
                  <c:v>35.5</c:v>
                </c:pt>
                <c:pt idx="8">
                  <c:v>30</c:v>
                </c:pt>
                <c:pt idx="9">
                  <c:v>22.6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9E4-4E47-B083-43A828606C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124992"/>
        <c:axId val="117112832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38100">
              <a:solidFill>
                <a:schemeClr val="accent4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261</c:v>
                </c:pt>
                <c:pt idx="1">
                  <c:v>393</c:v>
                </c:pt>
                <c:pt idx="2">
                  <c:v>283</c:v>
                </c:pt>
                <c:pt idx="3">
                  <c:v>504</c:v>
                </c:pt>
                <c:pt idx="4">
                  <c:v>551</c:v>
                </c:pt>
                <c:pt idx="5">
                  <c:v>250</c:v>
                </c:pt>
                <c:pt idx="6">
                  <c:v>221</c:v>
                </c:pt>
                <c:pt idx="7">
                  <c:v>377</c:v>
                </c:pt>
                <c:pt idx="8">
                  <c:v>392</c:v>
                </c:pt>
                <c:pt idx="9">
                  <c:v>240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50.01</c:v>
                </c:pt>
                <c:pt idx="1">
                  <c:v>50.01</c:v>
                </c:pt>
                <c:pt idx="2">
                  <c:v>50.01</c:v>
                </c:pt>
                <c:pt idx="3">
                  <c:v>50.01</c:v>
                </c:pt>
                <c:pt idx="4">
                  <c:v>50.01</c:v>
                </c:pt>
                <c:pt idx="5">
                  <c:v>50.01</c:v>
                </c:pt>
                <c:pt idx="6">
                  <c:v>50.01</c:v>
                </c:pt>
                <c:pt idx="7">
                  <c:v>50.01</c:v>
                </c:pt>
                <c:pt idx="8">
                  <c:v>50.01</c:v>
                </c:pt>
                <c:pt idx="9">
                  <c:v>50.01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19E4-4E47-B083-43A828606C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124992"/>
        <c:axId val="117112832"/>
      </c:lineChart>
      <c:catAx>
        <c:axId val="107124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ru-RU"/>
          </a:p>
        </c:txPr>
        <c:crossAx val="117112832"/>
        <c:crosses val="autoZero"/>
        <c:auto val="1"/>
        <c:lblAlgn val="ctr"/>
        <c:lblOffset val="100"/>
        <c:tickLblSkip val="1"/>
        <c:noMultiLvlLbl val="0"/>
      </c:catAx>
      <c:valAx>
        <c:axId val="117112832"/>
        <c:scaling>
          <c:orientation val="minMax"/>
          <c:max val="80"/>
          <c:min val="0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0" sourceLinked="0"/>
        <c:majorTickMark val="out"/>
        <c:minorTickMark val="none"/>
        <c:tickLblPos val="nextTo"/>
        <c:crossAx val="107124992"/>
        <c:crosses val="autoZero"/>
        <c:crossBetween val="between"/>
        <c:majorUnit val="10"/>
        <c:minorUnit val="0.1"/>
      </c:valAx>
      <c:spPr>
        <a:noFill/>
        <a:ln w="25404">
          <a:noFill/>
        </a:ln>
      </c:spPr>
    </c:plotArea>
    <c:plotVisOnly val="1"/>
    <c:dispBlanksAs val="gap"/>
    <c:showDLblsOverMax val="0"/>
  </c:chart>
  <c:spPr>
    <a:ln>
      <a:solidFill>
        <a:schemeClr val="accent4">
          <a:lumMod val="50000"/>
        </a:schemeClr>
      </a:solidFill>
    </a:ln>
  </c:spPr>
  <c:txPr>
    <a:bodyPr/>
    <a:lstStyle/>
    <a:p>
      <a:pPr>
        <a:defRPr sz="1799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претендентов</c:v>
                </c:pt>
              </c:strCache>
            </c:strRef>
          </c:tx>
          <c:spPr>
            <a:solidFill>
              <a:srgbClr val="705500"/>
            </a:solidFill>
            <a:ln>
              <a:noFill/>
            </a:ln>
            <a:effectLst/>
          </c:spPr>
          <c:invertIfNegative val="0"/>
          <c:cat>
            <c:numRef>
              <c:f>Лист1!$A$2:$A$34</c:f>
              <c:numCache>
                <c:formatCode>General</c:formatCode>
                <c:ptCount val="33"/>
                <c:pt idx="0">
                  <c:v>162</c:v>
                </c:pt>
                <c:pt idx="1">
                  <c:v>221</c:v>
                </c:pt>
                <c:pt idx="2">
                  <c:v>244</c:v>
                </c:pt>
                <c:pt idx="3">
                  <c:v>249</c:v>
                </c:pt>
                <c:pt idx="4">
                  <c:v>250</c:v>
                </c:pt>
                <c:pt idx="5">
                  <c:v>254</c:v>
                </c:pt>
                <c:pt idx="6">
                  <c:v>261</c:v>
                </c:pt>
                <c:pt idx="7">
                  <c:v>264</c:v>
                </c:pt>
                <c:pt idx="8">
                  <c:v>274</c:v>
                </c:pt>
                <c:pt idx="9">
                  <c:v>277</c:v>
                </c:pt>
                <c:pt idx="10">
                  <c:v>282</c:v>
                </c:pt>
                <c:pt idx="11">
                  <c:v>283</c:v>
                </c:pt>
                <c:pt idx="12">
                  <c:v>284</c:v>
                </c:pt>
                <c:pt idx="13">
                  <c:v>377</c:v>
                </c:pt>
                <c:pt idx="14">
                  <c:v>378</c:v>
                </c:pt>
                <c:pt idx="15">
                  <c:v>384</c:v>
                </c:pt>
                <c:pt idx="16">
                  <c:v>386</c:v>
                </c:pt>
                <c:pt idx="17">
                  <c:v>387</c:v>
                </c:pt>
                <c:pt idx="18">
                  <c:v>389</c:v>
                </c:pt>
                <c:pt idx="19">
                  <c:v>392</c:v>
                </c:pt>
                <c:pt idx="20">
                  <c:v>393</c:v>
                </c:pt>
                <c:pt idx="21">
                  <c:v>397</c:v>
                </c:pt>
                <c:pt idx="22">
                  <c:v>481</c:v>
                </c:pt>
                <c:pt idx="23">
                  <c:v>493</c:v>
                </c:pt>
                <c:pt idx="24">
                  <c:v>501</c:v>
                </c:pt>
                <c:pt idx="25">
                  <c:v>504</c:v>
                </c:pt>
                <c:pt idx="26">
                  <c:v>506</c:v>
                </c:pt>
                <c:pt idx="27">
                  <c:v>538</c:v>
                </c:pt>
                <c:pt idx="28">
                  <c:v>539</c:v>
                </c:pt>
                <c:pt idx="29">
                  <c:v>551</c:v>
                </c:pt>
                <c:pt idx="30">
                  <c:v>585</c:v>
                </c:pt>
                <c:pt idx="31">
                  <c:v>654</c:v>
                </c:pt>
                <c:pt idx="32">
                  <c:v>658</c:v>
                </c:pt>
              </c:numCache>
            </c:numRef>
          </c:cat>
          <c:val>
            <c:numRef>
              <c:f>Лист1!$B$2:$B$34</c:f>
              <c:numCache>
                <c:formatCode>General</c:formatCode>
                <c:ptCount val="33"/>
                <c:pt idx="0">
                  <c:v>3</c:v>
                </c:pt>
                <c:pt idx="1">
                  <c:v>10</c:v>
                </c:pt>
                <c:pt idx="2">
                  <c:v>2</c:v>
                </c:pt>
                <c:pt idx="3">
                  <c:v>6</c:v>
                </c:pt>
                <c:pt idx="4">
                  <c:v>4</c:v>
                </c:pt>
                <c:pt idx="5">
                  <c:v>6</c:v>
                </c:pt>
                <c:pt idx="6">
                  <c:v>11</c:v>
                </c:pt>
                <c:pt idx="7">
                  <c:v>4</c:v>
                </c:pt>
                <c:pt idx="8">
                  <c:v>2</c:v>
                </c:pt>
                <c:pt idx="9">
                  <c:v>2</c:v>
                </c:pt>
                <c:pt idx="10">
                  <c:v>4</c:v>
                </c:pt>
                <c:pt idx="11">
                  <c:v>3</c:v>
                </c:pt>
                <c:pt idx="12">
                  <c:v>3</c:v>
                </c:pt>
                <c:pt idx="13">
                  <c:v>4</c:v>
                </c:pt>
                <c:pt idx="14">
                  <c:v>1</c:v>
                </c:pt>
                <c:pt idx="15">
                  <c:v>7</c:v>
                </c:pt>
                <c:pt idx="16">
                  <c:v>1</c:v>
                </c:pt>
                <c:pt idx="17">
                  <c:v>6</c:v>
                </c:pt>
                <c:pt idx="18">
                  <c:v>3</c:v>
                </c:pt>
                <c:pt idx="19">
                  <c:v>1</c:v>
                </c:pt>
                <c:pt idx="20">
                  <c:v>2</c:v>
                </c:pt>
                <c:pt idx="21">
                  <c:v>4</c:v>
                </c:pt>
                <c:pt idx="22">
                  <c:v>1</c:v>
                </c:pt>
                <c:pt idx="23">
                  <c:v>1</c:v>
                </c:pt>
                <c:pt idx="24">
                  <c:v>2</c:v>
                </c:pt>
                <c:pt idx="25">
                  <c:v>4</c:v>
                </c:pt>
                <c:pt idx="26">
                  <c:v>4</c:v>
                </c:pt>
                <c:pt idx="27">
                  <c:v>1</c:v>
                </c:pt>
                <c:pt idx="28">
                  <c:v>1</c:v>
                </c:pt>
                <c:pt idx="29">
                  <c:v>2</c:v>
                </c:pt>
                <c:pt idx="30">
                  <c:v>1</c:v>
                </c:pt>
                <c:pt idx="31">
                  <c:v>2</c:v>
                </c:pt>
                <c:pt idx="3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72-4FC6-AE65-FC7A1D0BB6D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получивших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Лист1!$A$2:$A$34</c:f>
              <c:numCache>
                <c:formatCode>General</c:formatCode>
                <c:ptCount val="33"/>
                <c:pt idx="0">
                  <c:v>162</c:v>
                </c:pt>
                <c:pt idx="1">
                  <c:v>221</c:v>
                </c:pt>
                <c:pt idx="2">
                  <c:v>244</c:v>
                </c:pt>
                <c:pt idx="3">
                  <c:v>249</c:v>
                </c:pt>
                <c:pt idx="4">
                  <c:v>250</c:v>
                </c:pt>
                <c:pt idx="5">
                  <c:v>254</c:v>
                </c:pt>
                <c:pt idx="6">
                  <c:v>261</c:v>
                </c:pt>
                <c:pt idx="7">
                  <c:v>264</c:v>
                </c:pt>
                <c:pt idx="8">
                  <c:v>274</c:v>
                </c:pt>
                <c:pt idx="9">
                  <c:v>277</c:v>
                </c:pt>
                <c:pt idx="10">
                  <c:v>282</c:v>
                </c:pt>
                <c:pt idx="11">
                  <c:v>283</c:v>
                </c:pt>
                <c:pt idx="12">
                  <c:v>284</c:v>
                </c:pt>
                <c:pt idx="13">
                  <c:v>377</c:v>
                </c:pt>
                <c:pt idx="14">
                  <c:v>378</c:v>
                </c:pt>
                <c:pt idx="15">
                  <c:v>384</c:v>
                </c:pt>
                <c:pt idx="16">
                  <c:v>386</c:v>
                </c:pt>
                <c:pt idx="17">
                  <c:v>387</c:v>
                </c:pt>
                <c:pt idx="18">
                  <c:v>389</c:v>
                </c:pt>
                <c:pt idx="19">
                  <c:v>392</c:v>
                </c:pt>
                <c:pt idx="20">
                  <c:v>393</c:v>
                </c:pt>
                <c:pt idx="21">
                  <c:v>397</c:v>
                </c:pt>
                <c:pt idx="22">
                  <c:v>481</c:v>
                </c:pt>
                <c:pt idx="23">
                  <c:v>493</c:v>
                </c:pt>
                <c:pt idx="24">
                  <c:v>501</c:v>
                </c:pt>
                <c:pt idx="25">
                  <c:v>504</c:v>
                </c:pt>
                <c:pt idx="26">
                  <c:v>506</c:v>
                </c:pt>
                <c:pt idx="27">
                  <c:v>538</c:v>
                </c:pt>
                <c:pt idx="28">
                  <c:v>539</c:v>
                </c:pt>
                <c:pt idx="29">
                  <c:v>551</c:v>
                </c:pt>
                <c:pt idx="30">
                  <c:v>585</c:v>
                </c:pt>
                <c:pt idx="31">
                  <c:v>654</c:v>
                </c:pt>
                <c:pt idx="32">
                  <c:v>658</c:v>
                </c:pt>
              </c:numCache>
            </c:numRef>
          </c:cat>
          <c:val>
            <c:numRef>
              <c:f>Лист1!$C$2:$C$34</c:f>
              <c:numCache>
                <c:formatCode>General</c:formatCode>
                <c:ptCount val="33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6</c:v>
                </c:pt>
                <c:pt idx="4">
                  <c:v>3</c:v>
                </c:pt>
                <c:pt idx="5">
                  <c:v>6</c:v>
                </c:pt>
                <c:pt idx="6">
                  <c:v>11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3</c:v>
                </c:pt>
                <c:pt idx="14">
                  <c:v>1</c:v>
                </c:pt>
                <c:pt idx="15">
                  <c:v>5</c:v>
                </c:pt>
                <c:pt idx="16">
                  <c:v>1</c:v>
                </c:pt>
                <c:pt idx="17">
                  <c:v>4</c:v>
                </c:pt>
                <c:pt idx="18">
                  <c:v>2</c:v>
                </c:pt>
                <c:pt idx="19">
                  <c:v>1</c:v>
                </c:pt>
                <c:pt idx="20">
                  <c:v>2</c:v>
                </c:pt>
                <c:pt idx="21">
                  <c:v>3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4</c:v>
                </c:pt>
                <c:pt idx="26">
                  <c:v>4</c:v>
                </c:pt>
                <c:pt idx="27">
                  <c:v>1</c:v>
                </c:pt>
                <c:pt idx="28">
                  <c:v>1</c:v>
                </c:pt>
                <c:pt idx="29">
                  <c:v>2</c:v>
                </c:pt>
                <c:pt idx="30">
                  <c:v>1</c:v>
                </c:pt>
                <c:pt idx="31">
                  <c:v>1</c:v>
                </c:pt>
                <c:pt idx="3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72-4FC6-AE65-FC7A1D0BB6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43328992"/>
        <c:axId val="1543324832"/>
      </c:barChart>
      <c:catAx>
        <c:axId val="154332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36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3324832"/>
        <c:crosses val="autoZero"/>
        <c:auto val="0"/>
        <c:lblAlgn val="ctr"/>
        <c:lblOffset val="100"/>
        <c:noMultiLvlLbl val="0"/>
      </c:catAx>
      <c:valAx>
        <c:axId val="1543324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332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Информатика </a:t>
            </a:r>
          </a:p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5 участников)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628606857213717"/>
          <c:y val="0.21173296816158849"/>
          <c:w val="0.78552495504990993"/>
          <c:h val="0.604595686408764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Информатика (от 5 участников)</c:v>
                </c:pt>
              </c:strCache>
            </c:strRef>
          </c:tx>
          <c:spPr>
            <a:solidFill>
              <a:srgbClr val="00B050"/>
            </a:solidFill>
            <a:ln w="76200"/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 w="76200"/>
            </c:spPr>
            <c:extLst>
              <c:ext xmlns:c16="http://schemas.microsoft.com/office/drawing/2014/chart" uri="{C3380CC4-5D6E-409C-BE32-E72D297353CC}">
                <c16:uniqueId val="{00000003-2697-4488-B1C5-8D8D33BC12E3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 w="76200"/>
            </c:spPr>
            <c:extLst>
              <c:ext xmlns:c16="http://schemas.microsoft.com/office/drawing/2014/chart" uri="{C3380CC4-5D6E-409C-BE32-E72D297353CC}">
                <c16:uniqueId val="{00000005-2697-4488-B1C5-8D8D33BC12E3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 w="76200"/>
            </c:spPr>
            <c:extLst>
              <c:ext xmlns:c16="http://schemas.microsoft.com/office/drawing/2014/chart" uri="{C3380CC4-5D6E-409C-BE32-E72D297353CC}">
                <c16:uniqueId val="{00000007-2697-4488-B1C5-8D8D33BC12E3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76200"/>
            </c:spPr>
            <c:extLst>
              <c:ext xmlns:c16="http://schemas.microsoft.com/office/drawing/2014/chart" uri="{C3380CC4-5D6E-409C-BE32-E72D297353CC}">
                <c16:uniqueId val="{00000009-2697-4488-B1C5-8D8D33BC12E3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76200"/>
            </c:spPr>
            <c:extLst>
              <c:ext xmlns:c16="http://schemas.microsoft.com/office/drawing/2014/chart" uri="{C3380CC4-5D6E-409C-BE32-E72D297353CC}">
                <c16:uniqueId val="{0000000B-2697-4488-B1C5-8D8D33BC12E3}"/>
              </c:ext>
            </c:extLst>
          </c:dPt>
          <c:cat>
            <c:numRef>
              <c:f>Лист1!$A$2:$A$11</c:f>
              <c:numCache>
                <c:formatCode>General</c:formatCode>
                <c:ptCount val="10"/>
                <c:pt idx="0">
                  <c:v>393</c:v>
                </c:pt>
                <c:pt idx="1">
                  <c:v>261</c:v>
                </c:pt>
                <c:pt idx="2">
                  <c:v>244</c:v>
                </c:pt>
                <c:pt idx="3">
                  <c:v>221</c:v>
                </c:pt>
                <c:pt idx="4">
                  <c:v>539</c:v>
                </c:pt>
                <c:pt idx="5">
                  <c:v>378</c:v>
                </c:pt>
                <c:pt idx="6">
                  <c:v>240</c:v>
                </c:pt>
                <c:pt idx="7">
                  <c:v>506</c:v>
                </c:pt>
                <c:pt idx="8">
                  <c:v>501</c:v>
                </c:pt>
                <c:pt idx="9">
                  <c:v>538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78</c:v>
                </c:pt>
                <c:pt idx="1">
                  <c:v>75.400000000000006</c:v>
                </c:pt>
                <c:pt idx="2">
                  <c:v>75.2</c:v>
                </c:pt>
                <c:pt idx="3">
                  <c:v>69.7</c:v>
                </c:pt>
                <c:pt idx="4">
                  <c:v>68.7</c:v>
                </c:pt>
                <c:pt idx="5">
                  <c:v>46.1</c:v>
                </c:pt>
                <c:pt idx="6">
                  <c:v>46</c:v>
                </c:pt>
                <c:pt idx="7">
                  <c:v>44.7</c:v>
                </c:pt>
                <c:pt idx="8">
                  <c:v>38.299999999999997</c:v>
                </c:pt>
                <c:pt idx="9">
                  <c:v>36.6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697-4488-B1C5-8D8D33BC1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617600"/>
        <c:axId val="100619392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38100">
              <a:solidFill>
                <a:schemeClr val="accent4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393</c:v>
                </c:pt>
                <c:pt idx="1">
                  <c:v>261</c:v>
                </c:pt>
                <c:pt idx="2">
                  <c:v>244</c:v>
                </c:pt>
                <c:pt idx="3">
                  <c:v>221</c:v>
                </c:pt>
                <c:pt idx="4">
                  <c:v>539</c:v>
                </c:pt>
                <c:pt idx="5">
                  <c:v>378</c:v>
                </c:pt>
                <c:pt idx="6">
                  <c:v>240</c:v>
                </c:pt>
                <c:pt idx="7">
                  <c:v>506</c:v>
                </c:pt>
                <c:pt idx="8">
                  <c:v>501</c:v>
                </c:pt>
                <c:pt idx="9">
                  <c:v>538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60.65</c:v>
                </c:pt>
                <c:pt idx="1">
                  <c:v>60.65</c:v>
                </c:pt>
                <c:pt idx="2">
                  <c:v>60.65</c:v>
                </c:pt>
                <c:pt idx="3">
                  <c:v>60.65</c:v>
                </c:pt>
                <c:pt idx="4">
                  <c:v>60.65</c:v>
                </c:pt>
                <c:pt idx="5">
                  <c:v>60.65</c:v>
                </c:pt>
                <c:pt idx="6">
                  <c:v>60.65</c:v>
                </c:pt>
                <c:pt idx="7">
                  <c:v>60.65</c:v>
                </c:pt>
                <c:pt idx="8">
                  <c:v>60.65</c:v>
                </c:pt>
                <c:pt idx="9">
                  <c:v>60.65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2697-4488-B1C5-8D8D33BC1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617600"/>
        <c:axId val="100619392"/>
      </c:lineChart>
      <c:catAx>
        <c:axId val="100617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8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619392"/>
        <c:crosses val="autoZero"/>
        <c:auto val="1"/>
        <c:lblAlgn val="ctr"/>
        <c:lblOffset val="100"/>
        <c:tickLblSkip val="1"/>
        <c:noMultiLvlLbl val="0"/>
      </c:catAx>
      <c:valAx>
        <c:axId val="100619392"/>
        <c:scaling>
          <c:orientation val="minMax"/>
          <c:max val="8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 b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617600"/>
        <c:crosses val="autoZero"/>
        <c:crossBetween val="between"/>
      </c:valAx>
      <c:spPr>
        <a:noFill/>
        <a:ln w="25399">
          <a:noFill/>
        </a:ln>
      </c:spPr>
    </c:plotArea>
    <c:plotVisOnly val="1"/>
    <c:dispBlanksAs val="gap"/>
    <c:showDLblsOverMax val="0"/>
  </c:chart>
  <c:spPr>
    <a:ln>
      <a:solidFill>
        <a:schemeClr val="accent4">
          <a:lumMod val="50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400" dirty="0" smtClean="0">
                <a:latin typeface="Georgia" pitchFamily="18" charset="0"/>
              </a:rPr>
              <a:t>Литература    </a:t>
            </a:r>
            <a:r>
              <a:rPr lang="ru-RU" dirty="0" smtClean="0"/>
              <a:t>                                   </a:t>
            </a:r>
          </a:p>
          <a:p>
            <a:pPr>
              <a:defRPr/>
            </a:pP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 (от</a:t>
            </a:r>
            <a:r>
              <a:rPr lang="ru-RU" baseline="0" dirty="0" smtClean="0">
                <a:latin typeface="Lucida Sans Unicode" pitchFamily="34" charset="0"/>
                <a:cs typeface="Lucida Sans Unicode" pitchFamily="34" charset="0"/>
              </a:rPr>
              <a:t> 5 участников)</a:t>
            </a:r>
          </a:p>
          <a:p>
            <a:pPr>
              <a:defRPr/>
            </a:pPr>
            <a:endParaRPr lang="ru-RU" dirty="0"/>
          </a:p>
        </c:rich>
      </c:tx>
      <c:layout>
        <c:manualLayout>
          <c:xMode val="edge"/>
          <c:yMode val="edge"/>
          <c:x val="0.23877748151439976"/>
          <c:y val="1.278038350006198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486362626374849"/>
          <c:y val="0.20219210747920122"/>
          <c:w val="0.8710615487168093"/>
          <c:h val="0.6674948757706470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643200"/>
        <c:axId val="100644736"/>
      </c:barChart>
      <c:catAx>
        <c:axId val="10064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3000000"/>
          <a:lstStyle/>
          <a:p>
            <a:pPr>
              <a:defRPr sz="1600"/>
            </a:pPr>
            <a:endParaRPr lang="ru-RU"/>
          </a:p>
        </c:txPr>
        <c:crossAx val="100644736"/>
        <c:crosses val="autoZero"/>
        <c:auto val="1"/>
        <c:lblAlgn val="ctr"/>
        <c:lblOffset val="100"/>
        <c:noMultiLvlLbl val="0"/>
      </c:catAx>
      <c:valAx>
        <c:axId val="1006447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0"/>
            </a:pPr>
            <a:endParaRPr lang="ru-RU"/>
          </a:p>
        </c:txPr>
        <c:crossAx val="1006432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2800">
                <a:latin typeface="Times New Roman" pitchFamily="18" charset="0"/>
                <a:cs typeface="Times New Roman" pitchFamily="18" charset="0"/>
              </a:defRPr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Литература </a:t>
            </a:r>
          </a:p>
          <a:p>
            <a:pPr algn="ctr">
              <a:defRPr sz="2800">
                <a:latin typeface="Times New Roman" pitchFamily="18" charset="0"/>
                <a:cs typeface="Times New Roman" pitchFamily="18" charset="0"/>
              </a:defRPr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(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участников)</a:t>
            </a:r>
          </a:p>
          <a:p>
            <a:pPr algn="ctr">
              <a:defRPr sz="2800">
                <a:latin typeface="Times New Roman" pitchFamily="18" charset="0"/>
                <a:cs typeface="Times New Roman" pitchFamily="18" charset="0"/>
              </a:defRPr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5765312474859114"/>
          <c:y val="1.242037269724334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264321236487471"/>
          <c:y val="0.21140100239253545"/>
          <c:w val="0.85750969560596202"/>
          <c:h val="0.604649170436461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балл по ОУ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1658-4586-9085-31AEF71F5C8C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1658-4586-9085-31AEF71F5C8C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1658-4586-9085-31AEF71F5C8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1658-4586-9085-31AEF71F5C8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1658-4586-9085-31AEF71F5C8C}"/>
              </c:ext>
            </c:extLst>
          </c:dPt>
          <c:dLbls>
            <c:delete val="1"/>
          </c:dLbls>
          <c:cat>
            <c:numRef>
              <c:f>Лист1!$A$3:$A$12</c:f>
              <c:numCache>
                <c:formatCode>General</c:formatCode>
                <c:ptCount val="10"/>
                <c:pt idx="0">
                  <c:v>397</c:v>
                </c:pt>
                <c:pt idx="1">
                  <c:v>248</c:v>
                </c:pt>
                <c:pt idx="2">
                  <c:v>654</c:v>
                </c:pt>
                <c:pt idx="3">
                  <c:v>504</c:v>
                </c:pt>
                <c:pt idx="4">
                  <c:v>506</c:v>
                </c:pt>
                <c:pt idx="5">
                  <c:v>249</c:v>
                </c:pt>
                <c:pt idx="6">
                  <c:v>282</c:v>
                </c:pt>
                <c:pt idx="7">
                  <c:v>221</c:v>
                </c:pt>
                <c:pt idx="8">
                  <c:v>162</c:v>
                </c:pt>
                <c:pt idx="9">
                  <c:v>381</c:v>
                </c:pt>
              </c:numCache>
            </c:numRef>
          </c:cat>
          <c:val>
            <c:numRef>
              <c:f>Лист1!$B$3:$B$12</c:f>
              <c:numCache>
                <c:formatCode>General</c:formatCode>
                <c:ptCount val="10"/>
                <c:pt idx="0">
                  <c:v>77.2</c:v>
                </c:pt>
                <c:pt idx="1">
                  <c:v>76.5</c:v>
                </c:pt>
                <c:pt idx="2">
                  <c:v>75.599999999999994</c:v>
                </c:pt>
                <c:pt idx="3">
                  <c:v>72.8</c:v>
                </c:pt>
                <c:pt idx="4">
                  <c:v>71</c:v>
                </c:pt>
                <c:pt idx="5">
                  <c:v>66</c:v>
                </c:pt>
                <c:pt idx="6">
                  <c:v>63.6</c:v>
                </c:pt>
                <c:pt idx="7">
                  <c:v>58</c:v>
                </c:pt>
                <c:pt idx="8">
                  <c:v>51.6</c:v>
                </c:pt>
                <c:pt idx="9">
                  <c:v>48.5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658-4586-9085-31AEF71F5C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0678272"/>
        <c:axId val="100680064"/>
      </c:barChart>
      <c:lineChart>
        <c:grouping val="standard"/>
        <c:varyColors val="0"/>
        <c:ser>
          <c:idx val="1"/>
          <c:order val="1"/>
          <c:tx>
            <c:strRef>
              <c:f>Лист1!$C$2</c:f>
              <c:strCache>
                <c:ptCount val="1"/>
                <c:pt idx="0">
                  <c:v>средний балл по району</c:v>
                </c:pt>
              </c:strCache>
            </c:strRef>
          </c:tx>
          <c:spPr>
            <a:ln w="38100">
              <a:solidFill>
                <a:srgbClr val="92A9B9">
                  <a:lumMod val="50000"/>
                </a:srgbClr>
              </a:solidFill>
            </a:ln>
          </c:spPr>
          <c:marker>
            <c:symbol val="none"/>
          </c:marker>
          <c:dLbls>
            <c:delete val="1"/>
          </c:dLbls>
          <c:cat>
            <c:numRef>
              <c:f>Лист1!$A$3:$A$12</c:f>
              <c:numCache>
                <c:formatCode>General</c:formatCode>
                <c:ptCount val="10"/>
                <c:pt idx="0">
                  <c:v>397</c:v>
                </c:pt>
                <c:pt idx="1">
                  <c:v>248</c:v>
                </c:pt>
                <c:pt idx="2">
                  <c:v>654</c:v>
                </c:pt>
                <c:pt idx="3">
                  <c:v>504</c:v>
                </c:pt>
                <c:pt idx="4">
                  <c:v>506</c:v>
                </c:pt>
                <c:pt idx="5">
                  <c:v>249</c:v>
                </c:pt>
                <c:pt idx="6">
                  <c:v>282</c:v>
                </c:pt>
                <c:pt idx="7">
                  <c:v>221</c:v>
                </c:pt>
                <c:pt idx="8">
                  <c:v>162</c:v>
                </c:pt>
                <c:pt idx="9">
                  <c:v>381</c:v>
                </c:pt>
              </c:numCache>
            </c:numRef>
          </c:cat>
          <c:val>
            <c:numRef>
              <c:f>Лист1!$C$3:$C$12</c:f>
              <c:numCache>
                <c:formatCode>General</c:formatCode>
                <c:ptCount val="10"/>
                <c:pt idx="0">
                  <c:v>67.47</c:v>
                </c:pt>
                <c:pt idx="1">
                  <c:v>67.47</c:v>
                </c:pt>
                <c:pt idx="2">
                  <c:v>67.47</c:v>
                </c:pt>
                <c:pt idx="3">
                  <c:v>67.47</c:v>
                </c:pt>
                <c:pt idx="4">
                  <c:v>67.47</c:v>
                </c:pt>
                <c:pt idx="5">
                  <c:v>67.47</c:v>
                </c:pt>
                <c:pt idx="6">
                  <c:v>67.47</c:v>
                </c:pt>
                <c:pt idx="7">
                  <c:v>67.47</c:v>
                </c:pt>
                <c:pt idx="8">
                  <c:v>67.47</c:v>
                </c:pt>
                <c:pt idx="9">
                  <c:v>67.47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1658-4586-9085-31AEF71F5C8C}"/>
            </c:ext>
          </c:extLst>
        </c:ser>
        <c:ser>
          <c:idx val="2"/>
          <c:order val="2"/>
          <c:tx>
            <c:strRef>
              <c:f>Лист1!$A$2</c:f>
              <c:strCache>
                <c:ptCount val="1"/>
                <c:pt idx="0">
                  <c:v>ОУ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Лист1!$A$3:$A$12</c:f>
              <c:numCache>
                <c:formatCode>General</c:formatCode>
                <c:ptCount val="10"/>
                <c:pt idx="0">
                  <c:v>397</c:v>
                </c:pt>
                <c:pt idx="1">
                  <c:v>248</c:v>
                </c:pt>
                <c:pt idx="2">
                  <c:v>654</c:v>
                </c:pt>
                <c:pt idx="3">
                  <c:v>504</c:v>
                </c:pt>
                <c:pt idx="4">
                  <c:v>506</c:v>
                </c:pt>
                <c:pt idx="5">
                  <c:v>249</c:v>
                </c:pt>
                <c:pt idx="6">
                  <c:v>282</c:v>
                </c:pt>
                <c:pt idx="7">
                  <c:v>221</c:v>
                </c:pt>
                <c:pt idx="8">
                  <c:v>162</c:v>
                </c:pt>
                <c:pt idx="9">
                  <c:v>381</c:v>
                </c:pt>
              </c:numCache>
            </c:num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C-1658-4586-9085-31AEF71F5C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0678272"/>
        <c:axId val="100680064"/>
      </c:lineChart>
      <c:catAx>
        <c:axId val="10067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820000"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680064"/>
        <c:crosses val="autoZero"/>
        <c:auto val="1"/>
        <c:lblAlgn val="ctr"/>
        <c:lblOffset val="100"/>
        <c:noMultiLvlLbl val="0"/>
      </c:catAx>
      <c:valAx>
        <c:axId val="100680064"/>
        <c:scaling>
          <c:orientation val="minMax"/>
          <c:max val="8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678272"/>
        <c:crosses val="autoZero"/>
        <c:crossBetween val="between"/>
      </c:valAx>
    </c:plotArea>
    <c:plotVisOnly val="1"/>
    <c:dispBlanksAs val="gap"/>
    <c:showDLblsOverMax val="0"/>
  </c:chart>
  <c:spPr>
    <a:solidFill>
      <a:srgbClr val="92A9B9">
        <a:lumMod val="40000"/>
        <a:lumOff val="60000"/>
      </a:srgbClr>
    </a:solidFill>
    <a:ln w="25400" cap="flat" cmpd="sng" algn="ctr">
      <a:solidFill>
        <a:srgbClr val="92A9B9">
          <a:lumMod val="50000"/>
        </a:srgbClr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64530726744648"/>
          <c:y val="3.7790682950820983E-2"/>
          <c:w val="0.8967613615227229"/>
          <c:h val="0.782023527928101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история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B827-4493-928E-CB3DE2372D4F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B827-4493-928E-CB3DE2372D4F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B827-4493-928E-CB3DE2372D4F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B827-4493-928E-CB3DE2372D4F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B827-4493-928E-CB3DE2372D4F}"/>
              </c:ext>
            </c:extLst>
          </c:dPt>
          <c:cat>
            <c:numRef>
              <c:f>Лист1!$A$2:$A$11</c:f>
              <c:numCache>
                <c:formatCode>General</c:formatCode>
                <c:ptCount val="10"/>
                <c:pt idx="0">
                  <c:v>248</c:v>
                </c:pt>
                <c:pt idx="1">
                  <c:v>282</c:v>
                </c:pt>
                <c:pt idx="2">
                  <c:v>481</c:v>
                </c:pt>
                <c:pt idx="3">
                  <c:v>397</c:v>
                </c:pt>
                <c:pt idx="4">
                  <c:v>384</c:v>
                </c:pt>
                <c:pt idx="5">
                  <c:v>249</c:v>
                </c:pt>
                <c:pt idx="6">
                  <c:v>493</c:v>
                </c:pt>
                <c:pt idx="7">
                  <c:v>274</c:v>
                </c:pt>
                <c:pt idx="8">
                  <c:v>501</c:v>
                </c:pt>
                <c:pt idx="9">
                  <c:v>240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81.2</c:v>
                </c:pt>
                <c:pt idx="1">
                  <c:v>74.400000000000006</c:v>
                </c:pt>
                <c:pt idx="2">
                  <c:v>70</c:v>
                </c:pt>
                <c:pt idx="3">
                  <c:v>69.3</c:v>
                </c:pt>
                <c:pt idx="4">
                  <c:v>61.6</c:v>
                </c:pt>
                <c:pt idx="5">
                  <c:v>53.6</c:v>
                </c:pt>
                <c:pt idx="6">
                  <c:v>53.5</c:v>
                </c:pt>
                <c:pt idx="7">
                  <c:v>47.8</c:v>
                </c:pt>
                <c:pt idx="8">
                  <c:v>41.8</c:v>
                </c:pt>
                <c:pt idx="9">
                  <c:v>23.8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827-4493-928E-CB3DE2372D4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numRef>
              <c:f>Лист1!$A$2:$A$11</c:f>
              <c:numCache>
                <c:formatCode>General</c:formatCode>
                <c:ptCount val="10"/>
                <c:pt idx="0">
                  <c:v>248</c:v>
                </c:pt>
                <c:pt idx="1">
                  <c:v>282</c:v>
                </c:pt>
                <c:pt idx="2">
                  <c:v>481</c:v>
                </c:pt>
                <c:pt idx="3">
                  <c:v>397</c:v>
                </c:pt>
                <c:pt idx="4">
                  <c:v>384</c:v>
                </c:pt>
                <c:pt idx="5">
                  <c:v>249</c:v>
                </c:pt>
                <c:pt idx="6">
                  <c:v>493</c:v>
                </c:pt>
                <c:pt idx="7">
                  <c:v>274</c:v>
                </c:pt>
                <c:pt idx="8">
                  <c:v>501</c:v>
                </c:pt>
                <c:pt idx="9">
                  <c:v>240</c:v>
                </c:pt>
              </c:numCache>
            </c:numRef>
          </c:cat>
          <c:val>
            <c:numRef>
              <c:f>Лист1!$D$2:$D$11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B-B827-4493-928E-CB3DE2372D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208320"/>
        <c:axId val="109209856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38100">
              <a:solidFill>
                <a:schemeClr val="accent4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248</c:v>
                </c:pt>
                <c:pt idx="1">
                  <c:v>282</c:v>
                </c:pt>
                <c:pt idx="2">
                  <c:v>481</c:v>
                </c:pt>
                <c:pt idx="3">
                  <c:v>397</c:v>
                </c:pt>
                <c:pt idx="4">
                  <c:v>384</c:v>
                </c:pt>
                <c:pt idx="5">
                  <c:v>249</c:v>
                </c:pt>
                <c:pt idx="6">
                  <c:v>493</c:v>
                </c:pt>
                <c:pt idx="7">
                  <c:v>274</c:v>
                </c:pt>
                <c:pt idx="8">
                  <c:v>501</c:v>
                </c:pt>
                <c:pt idx="9">
                  <c:v>240</c:v>
                </c:pt>
              </c:numCache>
            </c:numRef>
          </c:cat>
          <c:val>
            <c:numRef>
              <c:f>Лист1!$C$2:$C$9</c:f>
              <c:numCache>
                <c:formatCode>0.00</c:formatCode>
                <c:ptCount val="8"/>
                <c:pt idx="0">
                  <c:v>58.05</c:v>
                </c:pt>
                <c:pt idx="1">
                  <c:v>58.05</c:v>
                </c:pt>
                <c:pt idx="2">
                  <c:v>58.05</c:v>
                </c:pt>
                <c:pt idx="3">
                  <c:v>58.05</c:v>
                </c:pt>
                <c:pt idx="4">
                  <c:v>58.05</c:v>
                </c:pt>
                <c:pt idx="5">
                  <c:v>58.05</c:v>
                </c:pt>
                <c:pt idx="6">
                  <c:v>58.05</c:v>
                </c:pt>
                <c:pt idx="7">
                  <c:v>58.05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B827-4493-928E-CB3DE2372D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208320"/>
        <c:axId val="109209856"/>
      </c:lineChart>
      <c:catAx>
        <c:axId val="109208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880000" vert="horz"/>
          <a:lstStyle/>
          <a:p>
            <a:pPr algn="ctr">
              <a:defRPr lang="ru-RU" sz="18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09209856"/>
        <c:crosses val="autoZero"/>
        <c:auto val="1"/>
        <c:lblAlgn val="ctr"/>
        <c:lblOffset val="100"/>
        <c:noMultiLvlLbl val="0"/>
      </c:catAx>
      <c:valAx>
        <c:axId val="109209856"/>
        <c:scaling>
          <c:orientation val="minMax"/>
          <c:max val="9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8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208320"/>
        <c:crosses val="autoZero"/>
        <c:crossBetween val="between"/>
      </c:valAx>
      <c:spPr>
        <a:noFill/>
        <a:ln w="25402">
          <a:noFill/>
        </a:ln>
      </c:spPr>
    </c:plotArea>
    <c:plotVisOnly val="1"/>
    <c:dispBlanksAs val="gap"/>
    <c:showDLblsOverMax val="0"/>
  </c:chart>
  <c:spPr>
    <a:ln>
      <a:solidFill>
        <a:schemeClr val="accent4">
          <a:lumMod val="50000"/>
        </a:schemeClr>
      </a:solidFill>
    </a:ln>
  </c:spPr>
  <c:txPr>
    <a:bodyPr/>
    <a:lstStyle/>
    <a:p>
      <a:pPr>
        <a:defRPr sz="1479"/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77842435455657"/>
          <c:y val="7.7899217901861842E-2"/>
          <c:w val="0.83706391414824899"/>
          <c:h val="0.690970151545702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 w="76200"/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 w="76200"/>
            </c:spPr>
            <c:extLst>
              <c:ext xmlns:c16="http://schemas.microsoft.com/office/drawing/2014/chart" uri="{C3380CC4-5D6E-409C-BE32-E72D297353CC}">
                <c16:uniqueId val="{00000001-63E8-4A04-9BD4-00C083B15CDE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 w="76200"/>
            </c:spPr>
            <c:extLst>
              <c:ext xmlns:c16="http://schemas.microsoft.com/office/drawing/2014/chart" uri="{C3380CC4-5D6E-409C-BE32-E72D297353CC}">
                <c16:uniqueId val="{00000003-63E8-4A04-9BD4-00C083B15CDE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 w="76200"/>
            </c:spPr>
            <c:extLst>
              <c:ext xmlns:c16="http://schemas.microsoft.com/office/drawing/2014/chart" uri="{C3380CC4-5D6E-409C-BE32-E72D297353CC}">
                <c16:uniqueId val="{00000005-63E8-4A04-9BD4-00C083B15CDE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76200"/>
            </c:spPr>
            <c:extLst>
              <c:ext xmlns:c16="http://schemas.microsoft.com/office/drawing/2014/chart" uri="{C3380CC4-5D6E-409C-BE32-E72D297353CC}">
                <c16:uniqueId val="{00000007-63E8-4A04-9BD4-00C083B15CDE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76200"/>
            </c:spPr>
            <c:extLst>
              <c:ext xmlns:c16="http://schemas.microsoft.com/office/drawing/2014/chart" uri="{C3380CC4-5D6E-409C-BE32-E72D297353CC}">
                <c16:uniqueId val="{00000009-63E8-4A04-9BD4-00C083B15CDE}"/>
              </c:ext>
            </c:extLst>
          </c:dPt>
          <c:cat>
            <c:strRef>
              <c:f>Лист1!$A$2:$A$11</c:f>
              <c:strCache>
                <c:ptCount val="10"/>
                <c:pt idx="0">
                  <c:v>393</c:v>
                </c:pt>
                <c:pt idx="1">
                  <c:v>261</c:v>
                </c:pt>
                <c:pt idx="2">
                  <c:v>244</c:v>
                </c:pt>
                <c:pt idx="3">
                  <c:v>248</c:v>
                </c:pt>
                <c:pt idx="4">
                  <c:v>2 интернат</c:v>
                </c:pt>
                <c:pt idx="5">
                  <c:v>274</c:v>
                </c:pt>
                <c:pt idx="6">
                  <c:v>386</c:v>
                </c:pt>
                <c:pt idx="7">
                  <c:v>277</c:v>
                </c:pt>
                <c:pt idx="8">
                  <c:v>240</c:v>
                </c:pt>
                <c:pt idx="9">
                  <c:v>162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79.3</c:v>
                </c:pt>
                <c:pt idx="1">
                  <c:v>73.099999999999994</c:v>
                </c:pt>
                <c:pt idx="2">
                  <c:v>71.8</c:v>
                </c:pt>
                <c:pt idx="3">
                  <c:v>70.3</c:v>
                </c:pt>
                <c:pt idx="4" formatCode="General">
                  <c:v>70</c:v>
                </c:pt>
                <c:pt idx="5">
                  <c:v>49.3</c:v>
                </c:pt>
                <c:pt idx="6">
                  <c:v>49.3</c:v>
                </c:pt>
                <c:pt idx="7">
                  <c:v>47.8</c:v>
                </c:pt>
                <c:pt idx="8">
                  <c:v>45.2</c:v>
                </c:pt>
                <c:pt idx="9">
                  <c:v>38.200000000000003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3E8-4A04-9BD4-00C083B15C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117440"/>
        <c:axId val="109118976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38100">
              <a:solidFill>
                <a:schemeClr val="accent4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Лист1!$A$2:$A$11</c:f>
              <c:strCache>
                <c:ptCount val="10"/>
                <c:pt idx="0">
                  <c:v>393</c:v>
                </c:pt>
                <c:pt idx="1">
                  <c:v>261</c:v>
                </c:pt>
                <c:pt idx="2">
                  <c:v>244</c:v>
                </c:pt>
                <c:pt idx="3">
                  <c:v>248</c:v>
                </c:pt>
                <c:pt idx="4">
                  <c:v>2 интернат</c:v>
                </c:pt>
                <c:pt idx="5">
                  <c:v>274</c:v>
                </c:pt>
                <c:pt idx="6">
                  <c:v>386</c:v>
                </c:pt>
                <c:pt idx="7">
                  <c:v>277</c:v>
                </c:pt>
                <c:pt idx="8">
                  <c:v>240</c:v>
                </c:pt>
                <c:pt idx="9">
                  <c:v>162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60.2</c:v>
                </c:pt>
                <c:pt idx="1">
                  <c:v>60.2</c:v>
                </c:pt>
                <c:pt idx="2">
                  <c:v>60.2</c:v>
                </c:pt>
                <c:pt idx="3">
                  <c:v>60.2</c:v>
                </c:pt>
                <c:pt idx="4">
                  <c:v>60.2</c:v>
                </c:pt>
                <c:pt idx="5">
                  <c:v>60.2</c:v>
                </c:pt>
                <c:pt idx="6">
                  <c:v>60.2</c:v>
                </c:pt>
                <c:pt idx="7">
                  <c:v>60.2</c:v>
                </c:pt>
                <c:pt idx="8">
                  <c:v>60.2</c:v>
                </c:pt>
                <c:pt idx="9">
                  <c:v>60.2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3E8-4A04-9BD4-00C083B15C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117440"/>
        <c:axId val="109118976"/>
      </c:lineChart>
      <c:catAx>
        <c:axId val="10911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8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118976"/>
        <c:crosses val="autoZero"/>
        <c:auto val="1"/>
        <c:lblAlgn val="ctr"/>
        <c:lblOffset val="100"/>
        <c:tickLblSkip val="1"/>
        <c:noMultiLvlLbl val="0"/>
      </c:catAx>
      <c:valAx>
        <c:axId val="109118976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117440"/>
        <c:crosses val="autoZero"/>
        <c:crossBetween val="between"/>
      </c:valAx>
      <c:spPr>
        <a:noFill/>
        <a:ln w="25410">
          <a:noFill/>
        </a:ln>
      </c:spPr>
    </c:plotArea>
    <c:plotVisOnly val="1"/>
    <c:dispBlanksAs val="gap"/>
    <c:showDLblsOverMax val="0"/>
  </c:chart>
  <c:spPr>
    <a:ln>
      <a:solidFill>
        <a:schemeClr val="accent4">
          <a:lumMod val="50000"/>
        </a:schemeClr>
      </a:solidFill>
    </a:ln>
  </c:spPr>
  <c:txPr>
    <a:bodyPr/>
    <a:lstStyle/>
    <a:p>
      <a:pPr>
        <a:defRPr sz="1801"/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78183710581864"/>
          <c:y val="5.1130766020382475E-2"/>
          <c:w val="0.82664206900987625"/>
          <c:h val="0.72930760218561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Физика (от 5 участников)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2565-430A-9BFA-D16B0C8BBA4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2565-430A-9BFA-D16B0C8BBA41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2565-430A-9BFA-D16B0C8BBA4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7-2565-430A-9BFA-D16B0C8BBA41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2565-430A-9BFA-D16B0C8BBA41}"/>
              </c:ext>
            </c:extLst>
          </c:dPt>
          <c:cat>
            <c:numRef>
              <c:f>Лист1!$A$2:$A$11</c:f>
              <c:numCache>
                <c:formatCode>General</c:formatCode>
                <c:ptCount val="10"/>
                <c:pt idx="0">
                  <c:v>393</c:v>
                </c:pt>
                <c:pt idx="1">
                  <c:v>261</c:v>
                </c:pt>
                <c:pt idx="2">
                  <c:v>249</c:v>
                </c:pt>
                <c:pt idx="3">
                  <c:v>274</c:v>
                </c:pt>
                <c:pt idx="4">
                  <c:v>254</c:v>
                </c:pt>
                <c:pt idx="5">
                  <c:v>585</c:v>
                </c:pt>
                <c:pt idx="6">
                  <c:v>501</c:v>
                </c:pt>
                <c:pt idx="7">
                  <c:v>493</c:v>
                </c:pt>
                <c:pt idx="8">
                  <c:v>264</c:v>
                </c:pt>
                <c:pt idx="9">
                  <c:v>377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70.5</c:v>
                </c:pt>
                <c:pt idx="1">
                  <c:v>69.3</c:v>
                </c:pt>
                <c:pt idx="2">
                  <c:v>65.599999999999994</c:v>
                </c:pt>
                <c:pt idx="3">
                  <c:v>62.2</c:v>
                </c:pt>
                <c:pt idx="4">
                  <c:v>61.1</c:v>
                </c:pt>
                <c:pt idx="5">
                  <c:v>49.6</c:v>
                </c:pt>
                <c:pt idx="6">
                  <c:v>49.4</c:v>
                </c:pt>
                <c:pt idx="7">
                  <c:v>49.3</c:v>
                </c:pt>
                <c:pt idx="8">
                  <c:v>48.7</c:v>
                </c:pt>
                <c:pt idx="9">
                  <c:v>42.9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565-430A-9BFA-D16B0C8BB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590272"/>
        <c:axId val="117592064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trendline>
            <c:trendlineType val="linear"/>
            <c:forward val="0.1"/>
            <c:dispRSqr val="0"/>
            <c:dispEq val="0"/>
          </c:trendline>
          <c:cat>
            <c:numRef>
              <c:f>Лист1!$A$2:$A$11</c:f>
              <c:numCache>
                <c:formatCode>General</c:formatCode>
                <c:ptCount val="10"/>
                <c:pt idx="0">
                  <c:v>393</c:v>
                </c:pt>
                <c:pt idx="1">
                  <c:v>261</c:v>
                </c:pt>
                <c:pt idx="2">
                  <c:v>249</c:v>
                </c:pt>
                <c:pt idx="3">
                  <c:v>274</c:v>
                </c:pt>
                <c:pt idx="4">
                  <c:v>254</c:v>
                </c:pt>
                <c:pt idx="5">
                  <c:v>585</c:v>
                </c:pt>
                <c:pt idx="6">
                  <c:v>501</c:v>
                </c:pt>
                <c:pt idx="7">
                  <c:v>493</c:v>
                </c:pt>
                <c:pt idx="8">
                  <c:v>264</c:v>
                </c:pt>
                <c:pt idx="9">
                  <c:v>377</c:v>
                </c:pt>
              </c:numCache>
            </c:numRef>
          </c:cat>
          <c:val>
            <c:numRef>
              <c:f>Лист1!$C$7:$C$11</c:f>
              <c:numCache>
                <c:formatCode>General</c:formatCode>
                <c:ptCount val="5"/>
                <c:pt idx="0">
                  <c:v>54.88</c:v>
                </c:pt>
                <c:pt idx="1">
                  <c:v>54.88</c:v>
                </c:pt>
                <c:pt idx="2">
                  <c:v>54.88</c:v>
                </c:pt>
                <c:pt idx="3">
                  <c:v>54.88</c:v>
                </c:pt>
                <c:pt idx="4">
                  <c:v>54.88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2565-430A-9BFA-D16B0C8BB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590272"/>
        <c:axId val="117592064"/>
      </c:lineChart>
      <c:catAx>
        <c:axId val="117590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8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592064"/>
        <c:crosses val="autoZero"/>
        <c:auto val="1"/>
        <c:lblAlgn val="ctr"/>
        <c:lblOffset val="100"/>
        <c:noMultiLvlLbl val="0"/>
      </c:catAx>
      <c:valAx>
        <c:axId val="117592064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59027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4">
          <a:lumMod val="50000"/>
        </a:schemeClr>
      </a:solidFill>
    </a:ln>
  </c:spPr>
  <c:txPr>
    <a:bodyPr/>
    <a:lstStyle/>
    <a:p>
      <a:pPr>
        <a:defRPr sz="1798"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445844539702311"/>
          <c:y val="5.4091075789557706E-2"/>
          <c:w val="0.80211092679536333"/>
          <c:h val="0.7760795585901938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34C6-4D3A-9D65-09884DF96E3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34C6-4D3A-9D65-09884DF96E34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AA4A-4EC6-998D-6EDE9356AFA2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AA4A-4EC6-998D-6EDE9356AFA2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AA4A-4EC6-998D-6EDE9356AFA2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AA4A-4EC6-998D-6EDE9356AFA2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AA4A-4EC6-998D-6EDE9356AFA2}"/>
              </c:ext>
            </c:extLst>
          </c:dPt>
          <c:cat>
            <c:numRef>
              <c:f>химия!$B$2:$B$6</c:f>
              <c:numCache>
                <c:formatCode>General</c:formatCode>
                <c:ptCount val="5"/>
                <c:pt idx="0">
                  <c:v>261</c:v>
                </c:pt>
                <c:pt idx="1">
                  <c:v>504</c:v>
                </c:pt>
                <c:pt idx="2">
                  <c:v>551</c:v>
                </c:pt>
                <c:pt idx="3">
                  <c:v>389</c:v>
                </c:pt>
                <c:pt idx="4">
                  <c:v>284</c:v>
                </c:pt>
              </c:numCache>
            </c:numRef>
          </c:cat>
          <c:val>
            <c:numRef>
              <c:f>химия!$C$2:$C$6</c:f>
              <c:numCache>
                <c:formatCode>General</c:formatCode>
                <c:ptCount val="5"/>
                <c:pt idx="0">
                  <c:v>89.1</c:v>
                </c:pt>
                <c:pt idx="1">
                  <c:v>70.3</c:v>
                </c:pt>
                <c:pt idx="2">
                  <c:v>66.3</c:v>
                </c:pt>
                <c:pt idx="3">
                  <c:v>56.5</c:v>
                </c:pt>
                <c:pt idx="4">
                  <c:v>50.3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A4A-4EC6-998D-6EDE9356A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635328"/>
        <c:axId val="117248000"/>
      </c:barChart>
      <c:lineChart>
        <c:grouping val="standard"/>
        <c:varyColors val="0"/>
        <c:ser>
          <c:idx val="1"/>
          <c:order val="1"/>
          <c:spPr>
            <a:ln w="38100">
              <a:solidFill>
                <a:srgbClr val="92A9B9">
                  <a:lumMod val="50000"/>
                </a:srgbClr>
              </a:solidFill>
            </a:ln>
          </c:spPr>
          <c:marker>
            <c:symbol val="none"/>
          </c:marker>
          <c:cat>
            <c:numRef>
              <c:f>химия!$B$2:$B$6</c:f>
              <c:numCache>
                <c:formatCode>General</c:formatCode>
                <c:ptCount val="5"/>
                <c:pt idx="0">
                  <c:v>261</c:v>
                </c:pt>
                <c:pt idx="1">
                  <c:v>504</c:v>
                </c:pt>
                <c:pt idx="2">
                  <c:v>551</c:v>
                </c:pt>
                <c:pt idx="3">
                  <c:v>389</c:v>
                </c:pt>
                <c:pt idx="4">
                  <c:v>284</c:v>
                </c:pt>
              </c:numCache>
            </c:numRef>
          </c:cat>
          <c:val>
            <c:numRef>
              <c:f>химия!$D$2:$D$6</c:f>
              <c:numCache>
                <c:formatCode>General</c:formatCode>
                <c:ptCount val="5"/>
                <c:pt idx="0">
                  <c:v>63.6</c:v>
                </c:pt>
                <c:pt idx="1">
                  <c:v>63.6</c:v>
                </c:pt>
                <c:pt idx="2">
                  <c:v>63.6</c:v>
                </c:pt>
                <c:pt idx="3">
                  <c:v>63.6</c:v>
                </c:pt>
                <c:pt idx="4">
                  <c:v>63.6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AA4A-4EC6-998D-6EDE9356A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635328"/>
        <c:axId val="117248000"/>
      </c:lineChart>
      <c:catAx>
        <c:axId val="117635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820000" vert="horz"/>
          <a:lstStyle/>
          <a:p>
            <a:pPr>
              <a:defRPr sz="18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248000"/>
        <c:crosses val="autoZero"/>
        <c:auto val="1"/>
        <c:lblAlgn val="ctr"/>
        <c:lblOffset val="100"/>
        <c:noMultiLvlLbl val="0"/>
      </c:catAx>
      <c:valAx>
        <c:axId val="11724800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635328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92A9B9">
          <a:lumMod val="50000"/>
        </a:srgbClr>
      </a:solidFill>
    </a:ln>
  </c:spPr>
  <c:txPr>
    <a:bodyPr/>
    <a:lstStyle/>
    <a:p>
      <a:pPr>
        <a:defRPr sz="1400" b="1"/>
      </a:pPr>
      <a:endParaRPr lang="ru-RU"/>
    </a:p>
  </c:txPr>
  <c:externalData r:id="rId2">
    <c:autoUpdate val="0"/>
  </c:externalData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расхождений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Василеостровский (6,4%)</c:v>
                </c:pt>
                <c:pt idx="1">
                  <c:v>Кировский (4,9%)</c:v>
                </c:pt>
                <c:pt idx="2">
                  <c:v>Курортный (4,7%)</c:v>
                </c:pt>
                <c:pt idx="3">
                  <c:v>Московский (4,4%)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6.4</c:v>
                </c:pt>
                <c:pt idx="1">
                  <c:v>4.9000000000000004</c:v>
                </c:pt>
                <c:pt idx="2">
                  <c:v>4.7</c:v>
                </c:pt>
                <c:pt idx="3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AB-4BE4-871F-1DEAFCEBA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5717136"/>
        <c:axId val="355718384"/>
      </c:barChart>
      <c:catAx>
        <c:axId val="35571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5718384"/>
        <c:crosses val="autoZero"/>
        <c:auto val="1"/>
        <c:lblAlgn val="ctr"/>
        <c:lblOffset val="100"/>
        <c:noMultiLvlLbl val="0"/>
      </c:catAx>
      <c:valAx>
        <c:axId val="35571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5717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первичный балл тренировочного ЕГЭ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обществознание</c:v>
                </c:pt>
                <c:pt idx="1">
                  <c:v>история</c:v>
                </c:pt>
                <c:pt idx="2">
                  <c:v>география</c:v>
                </c:pt>
                <c:pt idx="3">
                  <c:v>информатика</c:v>
                </c:pt>
                <c:pt idx="4">
                  <c:v>химия</c:v>
                </c:pt>
                <c:pt idx="5">
                  <c:v>физика</c:v>
                </c:pt>
                <c:pt idx="6">
                  <c:v>биология</c:v>
                </c:pt>
                <c:pt idx="7">
                  <c:v>литература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29.58</c:v>
                </c:pt>
                <c:pt idx="1">
                  <c:v>13.34</c:v>
                </c:pt>
                <c:pt idx="2">
                  <c:v>17.47</c:v>
                </c:pt>
                <c:pt idx="3">
                  <c:v>7.3</c:v>
                </c:pt>
                <c:pt idx="4">
                  <c:v>27.76</c:v>
                </c:pt>
                <c:pt idx="5">
                  <c:v>18.29</c:v>
                </c:pt>
                <c:pt idx="6">
                  <c:v>24.6</c:v>
                </c:pt>
                <c:pt idx="7">
                  <c:v>27.41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62-42EB-830C-77952BDB5F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первичный балл ЕГЭ 2023 года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обществознание</c:v>
                </c:pt>
                <c:pt idx="1">
                  <c:v>история</c:v>
                </c:pt>
                <c:pt idx="2">
                  <c:v>география</c:v>
                </c:pt>
                <c:pt idx="3">
                  <c:v>информатика</c:v>
                </c:pt>
                <c:pt idx="4">
                  <c:v>химия</c:v>
                </c:pt>
                <c:pt idx="5">
                  <c:v>физика</c:v>
                </c:pt>
                <c:pt idx="6">
                  <c:v>биология</c:v>
                </c:pt>
                <c:pt idx="7">
                  <c:v>литература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34.01</c:v>
                </c:pt>
                <c:pt idx="1">
                  <c:v>21.92</c:v>
                </c:pt>
                <c:pt idx="2">
                  <c:v>24.36</c:v>
                </c:pt>
                <c:pt idx="3">
                  <c:v>14.01</c:v>
                </c:pt>
                <c:pt idx="4">
                  <c:v>32.03</c:v>
                </c:pt>
                <c:pt idx="5">
                  <c:v>25.96</c:v>
                </c:pt>
                <c:pt idx="6">
                  <c:v>27.4</c:v>
                </c:pt>
                <c:pt idx="7">
                  <c:v>41.89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62-42EB-830C-77952BDB5F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787584"/>
        <c:axId val="128789120"/>
        <c:axId val="0"/>
      </c:bar3DChart>
      <c:catAx>
        <c:axId val="128787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8789120"/>
        <c:crosses val="autoZero"/>
        <c:auto val="1"/>
        <c:lblAlgn val="ctr"/>
        <c:lblOffset val="100"/>
        <c:noMultiLvlLbl val="0"/>
      </c:catAx>
      <c:valAx>
        <c:axId val="128789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8787584"/>
        <c:crosses val="autoZero"/>
        <c:crossBetween val="between"/>
      </c:valAx>
      <c:spPr>
        <a:noFill/>
        <a:ln w="25360">
          <a:noFill/>
        </a:ln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0.21359186016391116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481893235018693E-2"/>
          <c:y val="0.11999551393889007"/>
          <c:w val="0.84180270819582148"/>
          <c:h val="0.39544107049134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Отличники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Русский язык</c:v>
                </c:pt>
                <c:pt idx="1">
                  <c:v>Математика </c:v>
                </c:pt>
                <c:pt idx="2">
                  <c:v>Обществознание</c:v>
                </c:pt>
                <c:pt idx="3">
                  <c:v>История</c:v>
                </c:pt>
                <c:pt idx="4">
                  <c:v>Физика</c:v>
                </c:pt>
                <c:pt idx="5">
                  <c:v>Информатика и ИКТ</c:v>
                </c:pt>
                <c:pt idx="6">
                  <c:v>Литература</c:v>
                </c:pt>
                <c:pt idx="7">
                  <c:v>Английский язык</c:v>
                </c:pt>
                <c:pt idx="8">
                  <c:v>Биология</c:v>
                </c:pt>
                <c:pt idx="9">
                  <c:v>Химия</c:v>
                </c:pt>
                <c:pt idx="10">
                  <c:v>География</c:v>
                </c:pt>
                <c:pt idx="11">
                  <c:v>Немецкий язык</c:v>
                </c:pt>
              </c:strCache>
            </c:strRef>
          </c:cat>
          <c:val>
            <c:numRef>
              <c:f>Лист1!$B$2:$B$13</c:f>
              <c:numCache>
                <c:formatCode>0.00</c:formatCode>
                <c:ptCount val="12"/>
                <c:pt idx="0">
                  <c:v>4.8600000000000003</c:v>
                </c:pt>
                <c:pt idx="1">
                  <c:v>4.7300000000000004</c:v>
                </c:pt>
                <c:pt idx="2">
                  <c:v>4.3499999999999996</c:v>
                </c:pt>
                <c:pt idx="3">
                  <c:v>4.3600000000000003</c:v>
                </c:pt>
                <c:pt idx="4">
                  <c:v>4.6399999999999997</c:v>
                </c:pt>
                <c:pt idx="5">
                  <c:v>4.78</c:v>
                </c:pt>
                <c:pt idx="6">
                  <c:v>4.33</c:v>
                </c:pt>
                <c:pt idx="7">
                  <c:v>4.75</c:v>
                </c:pt>
                <c:pt idx="8">
                  <c:v>4.71</c:v>
                </c:pt>
                <c:pt idx="9">
                  <c:v>4.9800000000000004</c:v>
                </c:pt>
                <c:pt idx="10">
                  <c:v>4.82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98-4C5A-BB04-23AF9B6143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по району (без ЦО)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B w="152400" h="50800" prst="softRound"/>
            </a:sp3d>
          </c:spPr>
          <c:invertIfNegative val="0"/>
          <c:cat>
            <c:strRef>
              <c:f>Лист1!$A$2:$A$13</c:f>
              <c:strCache>
                <c:ptCount val="12"/>
                <c:pt idx="0">
                  <c:v>Русский язык</c:v>
                </c:pt>
                <c:pt idx="1">
                  <c:v>Математика </c:v>
                </c:pt>
                <c:pt idx="2">
                  <c:v>Обществознание</c:v>
                </c:pt>
                <c:pt idx="3">
                  <c:v>История</c:v>
                </c:pt>
                <c:pt idx="4">
                  <c:v>Физика</c:v>
                </c:pt>
                <c:pt idx="5">
                  <c:v>Информатика и ИКТ</c:v>
                </c:pt>
                <c:pt idx="6">
                  <c:v>Литература</c:v>
                </c:pt>
                <c:pt idx="7">
                  <c:v>Английский язык</c:v>
                </c:pt>
                <c:pt idx="8">
                  <c:v>Биология</c:v>
                </c:pt>
                <c:pt idx="9">
                  <c:v>Химия</c:v>
                </c:pt>
                <c:pt idx="10">
                  <c:v>География</c:v>
                </c:pt>
                <c:pt idx="11">
                  <c:v>Немецкий язык</c:v>
                </c:pt>
              </c:strCache>
            </c:strRef>
          </c:cat>
          <c:val>
            <c:numRef>
              <c:f>Лист1!$C$2:$C$13</c:f>
              <c:numCache>
                <c:formatCode>0.00</c:formatCode>
                <c:ptCount val="12"/>
                <c:pt idx="0">
                  <c:v>4.12</c:v>
                </c:pt>
                <c:pt idx="1">
                  <c:v>3.78</c:v>
                </c:pt>
                <c:pt idx="2">
                  <c:v>3.2</c:v>
                </c:pt>
                <c:pt idx="3">
                  <c:v>3.91</c:v>
                </c:pt>
                <c:pt idx="4">
                  <c:v>3.67</c:v>
                </c:pt>
                <c:pt idx="5">
                  <c:v>3.56</c:v>
                </c:pt>
                <c:pt idx="6">
                  <c:v>4.0599999999999996</c:v>
                </c:pt>
                <c:pt idx="7">
                  <c:v>4.16</c:v>
                </c:pt>
                <c:pt idx="8">
                  <c:v>3.95</c:v>
                </c:pt>
                <c:pt idx="9">
                  <c:v>4.22</c:v>
                </c:pt>
                <c:pt idx="10">
                  <c:v>3.84</c:v>
                </c:pt>
                <c:pt idx="11">
                  <c:v>3.71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98-4C5A-BB04-23AF9B6143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384832"/>
        <c:axId val="49436544"/>
      </c:barChart>
      <c:catAx>
        <c:axId val="4938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9436544"/>
        <c:crosses val="autoZero"/>
        <c:auto val="1"/>
        <c:lblAlgn val="ctr"/>
        <c:lblOffset val="100"/>
        <c:noMultiLvlLbl val="0"/>
      </c:catAx>
      <c:valAx>
        <c:axId val="49436544"/>
        <c:scaling>
          <c:orientation val="minMax"/>
          <c:max val="5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9384832"/>
        <c:crosses val="autoZero"/>
        <c:crossBetween val="between"/>
        <c:majorUnit val="1"/>
      </c:valAx>
      <c:spPr>
        <a:noFill/>
        <a:ln w="25382">
          <a:noFill/>
        </a:ln>
      </c:spPr>
    </c:plotArea>
    <c:legend>
      <c:legendPos val="t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Лист1!$A$2:$A$34</c:f>
              <c:numCache>
                <c:formatCode>General</c:formatCode>
                <c:ptCount val="33"/>
                <c:pt idx="0">
                  <c:v>162</c:v>
                </c:pt>
                <c:pt idx="1">
                  <c:v>221</c:v>
                </c:pt>
                <c:pt idx="2">
                  <c:v>244</c:v>
                </c:pt>
                <c:pt idx="3">
                  <c:v>249</c:v>
                </c:pt>
                <c:pt idx="4">
                  <c:v>250</c:v>
                </c:pt>
                <c:pt idx="5">
                  <c:v>254</c:v>
                </c:pt>
                <c:pt idx="6">
                  <c:v>261</c:v>
                </c:pt>
                <c:pt idx="7">
                  <c:v>264</c:v>
                </c:pt>
                <c:pt idx="8">
                  <c:v>274</c:v>
                </c:pt>
                <c:pt idx="9">
                  <c:v>277</c:v>
                </c:pt>
                <c:pt idx="10">
                  <c:v>282</c:v>
                </c:pt>
                <c:pt idx="11">
                  <c:v>283</c:v>
                </c:pt>
                <c:pt idx="12">
                  <c:v>284</c:v>
                </c:pt>
                <c:pt idx="13">
                  <c:v>377</c:v>
                </c:pt>
                <c:pt idx="14">
                  <c:v>378</c:v>
                </c:pt>
                <c:pt idx="15">
                  <c:v>384</c:v>
                </c:pt>
                <c:pt idx="16">
                  <c:v>386</c:v>
                </c:pt>
                <c:pt idx="17">
                  <c:v>387</c:v>
                </c:pt>
                <c:pt idx="18">
                  <c:v>389</c:v>
                </c:pt>
                <c:pt idx="19">
                  <c:v>392</c:v>
                </c:pt>
                <c:pt idx="20">
                  <c:v>393</c:v>
                </c:pt>
                <c:pt idx="21">
                  <c:v>397</c:v>
                </c:pt>
                <c:pt idx="22">
                  <c:v>481</c:v>
                </c:pt>
                <c:pt idx="23">
                  <c:v>493</c:v>
                </c:pt>
                <c:pt idx="24">
                  <c:v>501</c:v>
                </c:pt>
                <c:pt idx="25">
                  <c:v>504</c:v>
                </c:pt>
                <c:pt idx="26">
                  <c:v>506</c:v>
                </c:pt>
                <c:pt idx="27">
                  <c:v>538</c:v>
                </c:pt>
                <c:pt idx="28">
                  <c:v>539</c:v>
                </c:pt>
                <c:pt idx="29">
                  <c:v>551</c:v>
                </c:pt>
                <c:pt idx="30">
                  <c:v>585</c:v>
                </c:pt>
                <c:pt idx="31">
                  <c:v>654</c:v>
                </c:pt>
                <c:pt idx="32">
                  <c:v>658</c:v>
                </c:pt>
              </c:numCache>
            </c:numRef>
          </c:cat>
          <c:val>
            <c:numRef>
              <c:f>Лист1!$B$2:$B$34</c:f>
              <c:numCache>
                <c:formatCode>General</c:formatCode>
                <c:ptCount val="33"/>
                <c:pt idx="0">
                  <c:v>100</c:v>
                </c:pt>
                <c:pt idx="1">
                  <c:v>40</c:v>
                </c:pt>
                <c:pt idx="2">
                  <c:v>100</c:v>
                </c:pt>
                <c:pt idx="3">
                  <c:v>100</c:v>
                </c:pt>
                <c:pt idx="4">
                  <c:v>75</c:v>
                </c:pt>
                <c:pt idx="5">
                  <c:v>100</c:v>
                </c:pt>
                <c:pt idx="6">
                  <c:v>100</c:v>
                </c:pt>
                <c:pt idx="7">
                  <c:v>75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67</c:v>
                </c:pt>
                <c:pt idx="13">
                  <c:v>75</c:v>
                </c:pt>
                <c:pt idx="14">
                  <c:v>100</c:v>
                </c:pt>
                <c:pt idx="15">
                  <c:v>71</c:v>
                </c:pt>
                <c:pt idx="16">
                  <c:v>100</c:v>
                </c:pt>
                <c:pt idx="17">
                  <c:v>67</c:v>
                </c:pt>
                <c:pt idx="18">
                  <c:v>67</c:v>
                </c:pt>
                <c:pt idx="19">
                  <c:v>100</c:v>
                </c:pt>
                <c:pt idx="20">
                  <c:v>100</c:v>
                </c:pt>
                <c:pt idx="21">
                  <c:v>75</c:v>
                </c:pt>
                <c:pt idx="22">
                  <c:v>100</c:v>
                </c:pt>
                <c:pt idx="23">
                  <c:v>0</c:v>
                </c:pt>
                <c:pt idx="24">
                  <c:v>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50</c:v>
                </c:pt>
                <c:pt idx="3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6B-4721-B50D-3413AF62FE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9852800"/>
        <c:axId val="1259853632"/>
      </c:barChart>
      <c:catAx>
        <c:axId val="1259852800"/>
        <c:scaling>
          <c:orientation val="minMax"/>
        </c:scaling>
        <c:delete val="0"/>
        <c:axPos val="b"/>
        <c:numFmt formatCode="General" sourceLinked="0"/>
        <c:majorTickMark val="none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66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9853632"/>
        <c:crosses val="autoZero"/>
        <c:auto val="1"/>
        <c:lblAlgn val="ctr"/>
        <c:lblOffset val="100"/>
        <c:noMultiLvlLbl val="0"/>
      </c:catAx>
      <c:valAx>
        <c:axId val="1259853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985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716049382716049E-3"/>
                  <c:y val="-3.6478432651445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790-40EE-A36E-144A7F95C070}"/>
                </c:ext>
              </c:extLst>
            </c:dLbl>
            <c:dLbl>
              <c:idx val="1"/>
              <c:layout>
                <c:manualLayout>
                  <c:x val="7.7160493827160516E-3"/>
                  <c:y val="-3.3672399370564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790-40EE-A36E-144A7F95C070}"/>
                </c:ext>
              </c:extLst>
            </c:dLbl>
            <c:dLbl>
              <c:idx val="2"/>
              <c:layout>
                <c:manualLayout>
                  <c:x val="0"/>
                  <c:y val="-2.8060332808803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90-40EE-A36E-144A7F95C0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3.99</c:v>
                </c:pt>
                <c:pt idx="1">
                  <c:v>3.69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5E-453A-A9C0-7A3BD9C8FE5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2407407407407406E-2"/>
                  <c:y val="-4.4896532494086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790-40EE-A36E-144A7F95C070}"/>
                </c:ext>
              </c:extLst>
            </c:dLbl>
            <c:dLbl>
              <c:idx val="1"/>
              <c:layout>
                <c:manualLayout>
                  <c:x val="1.6975308641975308E-2"/>
                  <c:y val="-4.2090499213205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790-40EE-A36E-144A7F95C0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4.12</c:v>
                </c:pt>
                <c:pt idx="1">
                  <c:v>3.78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90-40EE-A36E-144A7F95C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2633984"/>
        <c:axId val="163140352"/>
        <c:axId val="0"/>
      </c:bar3DChart>
      <c:catAx>
        <c:axId val="142633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3140352"/>
        <c:crosses val="autoZero"/>
        <c:auto val="1"/>
        <c:lblAlgn val="ctr"/>
        <c:lblOffset val="100"/>
        <c:noMultiLvlLbl val="0"/>
      </c:catAx>
      <c:valAx>
        <c:axId val="163140352"/>
        <c:scaling>
          <c:orientation val="minMax"/>
          <c:max val="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2633984"/>
        <c:crosses val="autoZero"/>
        <c:crossBetween val="between"/>
        <c:majorUnit val="0.5"/>
      </c:valAx>
      <c:spPr>
        <a:noFill/>
        <a:ln w="25402">
          <a:noFill/>
        </a:ln>
      </c:spPr>
    </c:plotArea>
    <c:legend>
      <c:legendPos val="r"/>
      <c:layout/>
      <c:overlay val="0"/>
      <c:txPr>
        <a:bodyPr/>
        <a:lstStyle/>
        <a:p>
          <a:pPr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691358024691357E-2"/>
                  <c:y val="-3.3672399370564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65A-446F-B842-E6CE0BE21C1E}"/>
                </c:ext>
              </c:extLst>
            </c:dLbl>
            <c:dLbl>
              <c:idx val="1"/>
              <c:layout>
                <c:manualLayout>
                  <c:x val="2.4691358024691357E-2"/>
                  <c:y val="-3.086636608968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68C-4972-A88D-10372DFBBABA}"/>
                </c:ext>
              </c:extLst>
            </c:dLbl>
            <c:dLbl>
              <c:idx val="2"/>
              <c:layout>
                <c:manualLayout>
                  <c:x val="7.7160493827160516E-3"/>
                  <c:y val="-1.9642232966162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5A-446F-B842-E6CE0BE21C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97.8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5A-446F-B842-E6CE0BE21C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493827160493825E-2"/>
                  <c:y val="-3.647843265144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68C-4972-A88D-10372DFBBABA}"/>
                </c:ext>
              </c:extLst>
            </c:dLbl>
            <c:dLbl>
              <c:idx val="1"/>
              <c:layout>
                <c:manualLayout>
                  <c:x val="4.3209876543209874E-2"/>
                  <c:y val="-4.7702565774966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68C-4972-A88D-10372DFBBA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98.6</c:v>
                </c:pt>
                <c:pt idx="1">
                  <c:v>94.7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8C-4972-A88D-10372DFBBA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3374720"/>
        <c:axId val="133377408"/>
        <c:axId val="0"/>
      </c:bar3DChart>
      <c:catAx>
        <c:axId val="13337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3377408"/>
        <c:crosses val="autoZero"/>
        <c:auto val="1"/>
        <c:lblAlgn val="ctr"/>
        <c:lblOffset val="100"/>
        <c:noMultiLvlLbl val="0"/>
      </c:catAx>
      <c:valAx>
        <c:axId val="133377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3374720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ayout/>
      <c:overlay val="0"/>
      <c:txPr>
        <a:bodyPr/>
        <a:lstStyle/>
        <a:p>
          <a:pPr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97127613840008"/>
          <c:y val="2.769514171308627E-2"/>
          <c:w val="0.56785598701593543"/>
          <c:h val="0.843558831419611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информатика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0.0%</c:formatCode>
                <c:ptCount val="1"/>
                <c:pt idx="0">
                  <c:v>0.16700000000000001</c:v>
                </c:pt>
              </c:numCache>
            </c:numRef>
          </c:cat>
          <c:val>
            <c:numRef>
              <c:f>Лист1!$B$2</c:f>
              <c:numCache>
                <c:formatCode>0.0%</c:formatCode>
                <c:ptCount val="1"/>
                <c:pt idx="0">
                  <c:v>0.46500000000000002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4-41D3-B6AC-60D392C4DA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литература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0.0%</c:formatCode>
                <c:ptCount val="1"/>
                <c:pt idx="0">
                  <c:v>0.16700000000000001</c:v>
                </c:pt>
              </c:numCache>
            </c:numRef>
          </c:cat>
          <c:val>
            <c:numRef>
              <c:f>Лист1!$C$2</c:f>
              <c:numCache>
                <c:formatCode>0.0%</c:formatCode>
                <c:ptCount val="1"/>
                <c:pt idx="0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4-41D3-B6AC-60D392C4DA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английский язык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0.0%</c:formatCode>
                <c:ptCount val="1"/>
                <c:pt idx="0">
                  <c:v>0.16700000000000001</c:v>
                </c:pt>
              </c:numCache>
            </c:numRef>
          </c:cat>
          <c:val>
            <c:numRef>
              <c:f>Лист1!$D$2</c:f>
              <c:numCache>
                <c:formatCode>0.0%</c:formatCode>
                <c:ptCount val="1"/>
                <c:pt idx="0">
                  <c:v>0.153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34-41D3-B6AC-60D392C4DA7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немецкий язык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0.0%</c:formatCode>
                <c:ptCount val="1"/>
                <c:pt idx="0">
                  <c:v>0.16700000000000001</c:v>
                </c:pt>
              </c:numCache>
            </c:numRef>
          </c:cat>
          <c:val>
            <c:numRef>
              <c:f>Лист1!$E$2</c:f>
              <c:numCache>
                <c:formatCode>0.0%</c:formatCode>
                <c:ptCount val="1"/>
                <c:pt idx="0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34-41D3-B6AC-60D392C4DA7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французский язык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0.0%</c:formatCode>
                <c:ptCount val="1"/>
                <c:pt idx="0">
                  <c:v>0.16700000000000001</c:v>
                </c:pt>
              </c:numCache>
            </c:numRef>
          </c:cat>
          <c:val>
            <c:numRef>
              <c:f>Лист1!$F$2</c:f>
              <c:numCache>
                <c:formatCode>0.0%</c:formatCode>
                <c:ptCount val="1"/>
                <c:pt idx="0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34-41D3-B6AC-60D392C4DA77}"/>
            </c:ext>
          </c:extLst>
        </c:ser>
        <c:ser>
          <c:idx val="6"/>
          <c:order val="5"/>
          <c:tx>
            <c:strRef>
              <c:f>Лист1!$G$1</c:f>
              <c:strCache>
                <c:ptCount val="1"/>
                <c:pt idx="0">
                  <c:v>химия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0.0%</c:formatCode>
                <c:ptCount val="1"/>
                <c:pt idx="0">
                  <c:v>0.16700000000000001</c:v>
                </c:pt>
              </c:numCache>
            </c:numRef>
          </c:cat>
          <c:val>
            <c:numRef>
              <c:f>Лист1!$G$2</c:f>
              <c:numCache>
                <c:formatCode>0.0%</c:formatCode>
                <c:ptCount val="1"/>
                <c:pt idx="0">
                  <c:v>0.11899999999999999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E34-41D3-B6AC-60D392C4DA77}"/>
            </c:ext>
          </c:extLst>
        </c:ser>
        <c:ser>
          <c:idx val="7"/>
          <c:order val="6"/>
          <c:tx>
            <c:strRef>
              <c:f>Лист1!$H$1</c:f>
              <c:strCache>
                <c:ptCount val="1"/>
                <c:pt idx="0">
                  <c:v>физика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0.0%</c:formatCode>
                <c:ptCount val="1"/>
                <c:pt idx="0">
                  <c:v>0.16700000000000001</c:v>
                </c:pt>
              </c:numCache>
            </c:numRef>
          </c:cat>
          <c:val>
            <c:numRef>
              <c:f>Лист1!$H$2</c:f>
              <c:numCache>
                <c:formatCode>0.0%</c:formatCode>
                <c:ptCount val="1"/>
                <c:pt idx="0">
                  <c:v>0.11799999999999999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E34-41D3-B6AC-60D392C4DA77}"/>
            </c:ext>
          </c:extLst>
        </c:ser>
        <c:ser>
          <c:idx val="8"/>
          <c:order val="7"/>
          <c:tx>
            <c:strRef>
              <c:f>Лист1!$I$1</c:f>
              <c:strCache>
                <c:ptCount val="1"/>
                <c:pt idx="0">
                  <c:v>география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0.0%</c:formatCode>
                <c:ptCount val="1"/>
                <c:pt idx="0">
                  <c:v>0.16700000000000001</c:v>
                </c:pt>
              </c:numCache>
            </c:numRef>
          </c:cat>
          <c:val>
            <c:numRef>
              <c:f>Лист1!$I$2</c:f>
              <c:numCache>
                <c:formatCode>0.0%</c:formatCode>
                <c:ptCount val="1"/>
                <c:pt idx="0">
                  <c:v>0.46500000000000002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34-41D3-B6AC-60D392C4DA77}"/>
            </c:ext>
          </c:extLst>
        </c:ser>
        <c:ser>
          <c:idx val="9"/>
          <c:order val="8"/>
          <c:tx>
            <c:strRef>
              <c:f>Лист1!$J$1</c:f>
              <c:strCache>
                <c:ptCount val="1"/>
                <c:pt idx="0">
                  <c:v>история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0.0%</c:formatCode>
                <c:ptCount val="1"/>
                <c:pt idx="0">
                  <c:v>0.16700000000000001</c:v>
                </c:pt>
              </c:numCache>
            </c:numRef>
          </c:cat>
          <c:val>
            <c:numRef>
              <c:f>Лист1!$J$2</c:f>
              <c:numCache>
                <c:formatCode>0.0%</c:formatCode>
                <c:ptCount val="1"/>
                <c:pt idx="0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E34-41D3-B6AC-60D392C4DA77}"/>
            </c:ext>
          </c:extLst>
        </c:ser>
        <c:ser>
          <c:idx val="10"/>
          <c:order val="9"/>
          <c:tx>
            <c:strRef>
              <c:f>Лист1!$K$1</c:f>
              <c:strCache>
                <c:ptCount val="1"/>
                <c:pt idx="0">
                  <c:v>обществознание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0.0%</c:formatCode>
                <c:ptCount val="1"/>
                <c:pt idx="0">
                  <c:v>0.16700000000000001</c:v>
                </c:pt>
              </c:numCache>
            </c:numRef>
          </c:cat>
          <c:val>
            <c:numRef>
              <c:f>Лист1!$K$2</c:f>
              <c:numCache>
                <c:formatCode>0.0%</c:formatCode>
                <c:ptCount val="1"/>
                <c:pt idx="0">
                  <c:v>0.40100000000000002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E34-41D3-B6AC-60D392C4DA77}"/>
            </c:ext>
          </c:extLst>
        </c:ser>
        <c:ser>
          <c:idx val="11"/>
          <c:order val="10"/>
          <c:tx>
            <c:strRef>
              <c:f>Лист1!$A$1</c:f>
              <c:strCache>
                <c:ptCount val="1"/>
                <c:pt idx="0">
                  <c:v>биология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Лист1!$A$2</c:f>
              <c:numCache>
                <c:formatCode>0.0%</c:formatCode>
                <c:ptCount val="1"/>
                <c:pt idx="0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E34-41D3-B6AC-60D392C4DA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9408000"/>
        <c:axId val="170321792"/>
      </c:barChart>
      <c:catAx>
        <c:axId val="16940800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170321792"/>
        <c:crosses val="autoZero"/>
        <c:auto val="1"/>
        <c:lblAlgn val="ctr"/>
        <c:lblOffset val="100"/>
        <c:noMultiLvlLbl val="0"/>
      </c:catAx>
      <c:valAx>
        <c:axId val="170321792"/>
        <c:scaling>
          <c:orientation val="minMax"/>
          <c:max val="0.5"/>
        </c:scaling>
        <c:delete val="1"/>
        <c:axPos val="b"/>
        <c:majorGridlines/>
        <c:numFmt formatCode="0%" sourceLinked="0"/>
        <c:majorTickMark val="out"/>
        <c:minorTickMark val="none"/>
        <c:tickLblPos val="nextTo"/>
        <c:crossAx val="169408000"/>
        <c:crosses val="autoZero"/>
        <c:crossBetween val="between"/>
        <c:majorUnit val="5.000000000000001E-2"/>
      </c:valAx>
      <c:spPr>
        <a:noFill/>
        <a:ln w="25398">
          <a:noFill/>
        </a:ln>
      </c:spPr>
    </c:plotArea>
    <c:legend>
      <c:legendPos val="l"/>
      <c:layout>
        <c:manualLayout>
          <c:xMode val="edge"/>
          <c:yMode val="edge"/>
          <c:x val="1.6975308641975308E-2"/>
          <c:y val="5.6631453595498503E-2"/>
          <c:w val="0.31418744531933507"/>
          <c:h val="0.77204204154784173"/>
        </c:manualLayout>
      </c:layout>
      <c:overlay val="0"/>
      <c:txPr>
        <a:bodyPr/>
        <a:lstStyle/>
        <a:p>
          <a:pPr>
            <a:defRPr sz="17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1"/>
                <c:pt idx="0">
                  <c:v>биология</c:v>
                </c:pt>
                <c:pt idx="1">
                  <c:v>информатика</c:v>
                </c:pt>
                <c:pt idx="2">
                  <c:v>литература</c:v>
                </c:pt>
                <c:pt idx="3">
                  <c:v>английский язык</c:v>
                </c:pt>
                <c:pt idx="4">
                  <c:v>немецкий язык</c:v>
                </c:pt>
                <c:pt idx="5">
                  <c:v>французский язык</c:v>
                </c:pt>
                <c:pt idx="6">
                  <c:v>химия</c:v>
                </c:pt>
                <c:pt idx="7">
                  <c:v>физика</c:v>
                </c:pt>
                <c:pt idx="8">
                  <c:v>география</c:v>
                </c:pt>
                <c:pt idx="9">
                  <c:v>история</c:v>
                </c:pt>
                <c:pt idx="10">
                  <c:v>обществознание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99.8</c:v>
                </c:pt>
                <c:pt idx="1">
                  <c:v>96.9</c:v>
                </c:pt>
                <c:pt idx="2">
                  <c:v>99.1</c:v>
                </c:pt>
                <c:pt idx="3">
                  <c:v>96.9</c:v>
                </c:pt>
                <c:pt idx="4">
                  <c:v>93.5</c:v>
                </c:pt>
                <c:pt idx="5">
                  <c:v>100</c:v>
                </c:pt>
                <c:pt idx="6">
                  <c:v>95.7</c:v>
                </c:pt>
                <c:pt idx="7">
                  <c:v>99.3</c:v>
                </c:pt>
                <c:pt idx="8">
                  <c:v>95.5</c:v>
                </c:pt>
                <c:pt idx="9">
                  <c:v>93.9</c:v>
                </c:pt>
                <c:pt idx="10">
                  <c:v>95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79-451A-87CE-19F9F0BBC0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Лист1!$A$2:$A$13</c:f>
              <c:strCache>
                <c:ptCount val="11"/>
                <c:pt idx="0">
                  <c:v>биология</c:v>
                </c:pt>
                <c:pt idx="1">
                  <c:v>информатика</c:v>
                </c:pt>
                <c:pt idx="2">
                  <c:v>литература</c:v>
                </c:pt>
                <c:pt idx="3">
                  <c:v>английский язык</c:v>
                </c:pt>
                <c:pt idx="4">
                  <c:v>немецкий язык</c:v>
                </c:pt>
                <c:pt idx="5">
                  <c:v>французский язык</c:v>
                </c:pt>
                <c:pt idx="6">
                  <c:v>химия</c:v>
                </c:pt>
                <c:pt idx="7">
                  <c:v>физика</c:v>
                </c:pt>
                <c:pt idx="8">
                  <c:v>география</c:v>
                </c:pt>
                <c:pt idx="9">
                  <c:v>история</c:v>
                </c:pt>
                <c:pt idx="10">
                  <c:v>обществознание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99.3</c:v>
                </c:pt>
                <c:pt idx="1">
                  <c:v>93</c:v>
                </c:pt>
                <c:pt idx="2">
                  <c:v>96.8</c:v>
                </c:pt>
                <c:pt idx="3">
                  <c:v>99.3</c:v>
                </c:pt>
                <c:pt idx="4">
                  <c:v>100</c:v>
                </c:pt>
                <c:pt idx="5">
                  <c:v>100</c:v>
                </c:pt>
                <c:pt idx="6">
                  <c:v>96.1</c:v>
                </c:pt>
                <c:pt idx="7">
                  <c:v>96.4</c:v>
                </c:pt>
                <c:pt idx="8">
                  <c:v>94.1</c:v>
                </c:pt>
                <c:pt idx="9">
                  <c:v>93.8</c:v>
                </c:pt>
                <c:pt idx="10">
                  <c:v>87.1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79-451A-87CE-19F9F0BBC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309120"/>
        <c:axId val="170310656"/>
      </c:barChart>
      <c:catAx>
        <c:axId val="170309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0310656"/>
        <c:crosses val="autoZero"/>
        <c:auto val="1"/>
        <c:lblAlgn val="ctr"/>
        <c:lblOffset val="100"/>
        <c:tickLblSkip val="1"/>
        <c:noMultiLvlLbl val="0"/>
      </c:catAx>
      <c:valAx>
        <c:axId val="170310656"/>
        <c:scaling>
          <c:orientation val="minMax"/>
          <c:max val="100"/>
          <c:min val="6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0309120"/>
        <c:crosses val="autoZero"/>
        <c:crossBetween val="between"/>
      </c:valAx>
      <c:spPr>
        <a:noFill/>
        <a:ln w="25385">
          <a:noFill/>
        </a:ln>
      </c:spPr>
    </c:plotArea>
    <c:legend>
      <c:legendPos val="r"/>
      <c:layout>
        <c:manualLayout>
          <c:xMode val="edge"/>
          <c:yMode val="edge"/>
          <c:x val="0.82189213053570631"/>
          <c:y val="0.1335718472084193"/>
          <c:w val="0.14878693982696614"/>
          <c:h val="0.17304140865886913"/>
        </c:manualLayout>
      </c:layout>
      <c:overlay val="0"/>
      <c:txPr>
        <a:bodyPr/>
        <a:lstStyle/>
        <a:p>
          <a:pPr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BFB7-47A4-9B72-40624D65B774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BFB7-47A4-9B72-40624D65B774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BFB7-47A4-9B72-40624D65B774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BFB7-47A4-9B72-40624D65B774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BFB7-47A4-9B72-40624D65B774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BFB7-47A4-9B72-40624D65B774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D-BFB7-47A4-9B72-40624D65B774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F-BFB7-47A4-9B72-40624D65B774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1-BFB7-47A4-9B72-40624D65B774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3-BFB7-47A4-9B72-40624D65B774}"/>
              </c:ext>
            </c:extLst>
          </c:dPt>
          <c:cat>
            <c:strRef>
              <c:f>'[Диаграмма в Microsoft PowerPoint]Лист1'!$A$2:$A$21</c:f>
              <c:strCache>
                <c:ptCount val="20"/>
                <c:pt idx="0">
                  <c:v>261</c:v>
                </c:pt>
                <c:pt idx="1">
                  <c:v>393</c:v>
                </c:pt>
                <c:pt idx="2">
                  <c:v>2 интернат</c:v>
                </c:pt>
                <c:pt idx="3">
                  <c:v>244</c:v>
                </c:pt>
                <c:pt idx="4">
                  <c:v>248</c:v>
                </c:pt>
                <c:pt idx="5">
                  <c:v>481</c:v>
                </c:pt>
                <c:pt idx="6">
                  <c:v>254</c:v>
                </c:pt>
                <c:pt idx="7">
                  <c:v>249</c:v>
                </c:pt>
                <c:pt idx="8">
                  <c:v>284</c:v>
                </c:pt>
                <c:pt idx="9">
                  <c:v>397</c:v>
                </c:pt>
                <c:pt idx="10">
                  <c:v>269</c:v>
                </c:pt>
                <c:pt idx="11">
                  <c:v>240</c:v>
                </c:pt>
                <c:pt idx="12">
                  <c:v>379</c:v>
                </c:pt>
                <c:pt idx="13">
                  <c:v>538</c:v>
                </c:pt>
                <c:pt idx="14">
                  <c:v>658</c:v>
                </c:pt>
                <c:pt idx="15">
                  <c:v>381</c:v>
                </c:pt>
                <c:pt idx="16">
                  <c:v>503</c:v>
                </c:pt>
                <c:pt idx="17">
                  <c:v>250</c:v>
                </c:pt>
                <c:pt idx="18">
                  <c:v>388</c:v>
                </c:pt>
                <c:pt idx="19">
                  <c:v>162</c:v>
                </c:pt>
              </c:strCache>
            </c:strRef>
          </c:cat>
          <c:val>
            <c:numRef>
              <c:f>'[Диаграмма в Microsoft PowerPoint]Лист1'!$B$2:$B$21</c:f>
              <c:numCache>
                <c:formatCode>General</c:formatCode>
                <c:ptCount val="20"/>
                <c:pt idx="0" formatCode="0.00">
                  <c:v>4.92</c:v>
                </c:pt>
                <c:pt idx="1">
                  <c:v>4.58</c:v>
                </c:pt>
                <c:pt idx="2">
                  <c:v>4.5199999999999996</c:v>
                </c:pt>
                <c:pt idx="3">
                  <c:v>4.51</c:v>
                </c:pt>
                <c:pt idx="4">
                  <c:v>4.51</c:v>
                </c:pt>
                <c:pt idx="5">
                  <c:v>4.49</c:v>
                </c:pt>
                <c:pt idx="6">
                  <c:v>4.4800000000000004</c:v>
                </c:pt>
                <c:pt idx="7">
                  <c:v>4.3899999999999997</c:v>
                </c:pt>
                <c:pt idx="8">
                  <c:v>4.38</c:v>
                </c:pt>
                <c:pt idx="9">
                  <c:v>4.38</c:v>
                </c:pt>
                <c:pt idx="10">
                  <c:v>3.76</c:v>
                </c:pt>
                <c:pt idx="11">
                  <c:v>3.74</c:v>
                </c:pt>
                <c:pt idx="12">
                  <c:v>3.67</c:v>
                </c:pt>
                <c:pt idx="13">
                  <c:v>3.67</c:v>
                </c:pt>
                <c:pt idx="14">
                  <c:v>3.66</c:v>
                </c:pt>
                <c:pt idx="15">
                  <c:v>3.62</c:v>
                </c:pt>
                <c:pt idx="16">
                  <c:v>3.62</c:v>
                </c:pt>
                <c:pt idx="17">
                  <c:v>3.47</c:v>
                </c:pt>
                <c:pt idx="18">
                  <c:v>3.43</c:v>
                </c:pt>
                <c:pt idx="19">
                  <c:v>3.27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FB7-47A4-9B72-40624D65B7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869504"/>
        <c:axId val="128871040"/>
      </c:barChart>
      <c:lineChart>
        <c:grouping val="standard"/>
        <c:varyColors val="0"/>
        <c:ser>
          <c:idx val="1"/>
          <c:order val="1"/>
          <c:spPr>
            <a:ln w="28575">
              <a:solidFill>
                <a:schemeClr val="accent4">
                  <a:lumMod val="50000"/>
                </a:schemeClr>
              </a:solidFill>
            </a:ln>
          </c:spPr>
          <c:marker>
            <c:symbol val="none"/>
          </c:marker>
          <c:val>
            <c:numRef>
              <c:f>'[Диаграмма в Microsoft PowerPoint]Лист1'!$C$2:$C$21</c:f>
              <c:numCache>
                <c:formatCode>General</c:formatCode>
                <c:ptCount val="20"/>
                <c:pt idx="0">
                  <c:v>4.12</c:v>
                </c:pt>
                <c:pt idx="1">
                  <c:v>4.12</c:v>
                </c:pt>
                <c:pt idx="2">
                  <c:v>4.12</c:v>
                </c:pt>
                <c:pt idx="3">
                  <c:v>4.12</c:v>
                </c:pt>
                <c:pt idx="4">
                  <c:v>4.12</c:v>
                </c:pt>
                <c:pt idx="5">
                  <c:v>4.12</c:v>
                </c:pt>
                <c:pt idx="6">
                  <c:v>4.12</c:v>
                </c:pt>
                <c:pt idx="7">
                  <c:v>4.12</c:v>
                </c:pt>
                <c:pt idx="8">
                  <c:v>4.12</c:v>
                </c:pt>
                <c:pt idx="9">
                  <c:v>4.12</c:v>
                </c:pt>
                <c:pt idx="10">
                  <c:v>4.12</c:v>
                </c:pt>
                <c:pt idx="11">
                  <c:v>4.12</c:v>
                </c:pt>
                <c:pt idx="12">
                  <c:v>4.12</c:v>
                </c:pt>
                <c:pt idx="13">
                  <c:v>4.12</c:v>
                </c:pt>
                <c:pt idx="14">
                  <c:v>4.12</c:v>
                </c:pt>
                <c:pt idx="15">
                  <c:v>4.12</c:v>
                </c:pt>
                <c:pt idx="16">
                  <c:v>4.12</c:v>
                </c:pt>
                <c:pt idx="17">
                  <c:v>4.12</c:v>
                </c:pt>
                <c:pt idx="18">
                  <c:v>4.12</c:v>
                </c:pt>
                <c:pt idx="19">
                  <c:v>4.12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BFB7-47A4-9B72-40624D65B7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869504"/>
        <c:axId val="128871040"/>
      </c:lineChart>
      <c:catAx>
        <c:axId val="128869504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8871040"/>
        <c:crosses val="autoZero"/>
        <c:auto val="1"/>
        <c:lblAlgn val="ctr"/>
        <c:lblOffset val="100"/>
        <c:noMultiLvlLbl val="0"/>
      </c:catAx>
      <c:valAx>
        <c:axId val="128871040"/>
        <c:scaling>
          <c:orientation val="minMax"/>
          <c:max val="5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88695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908330903081558E-2"/>
          <c:y val="0.10857607216974705"/>
          <c:w val="0.93109166909691843"/>
          <c:h val="0.69470517742843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Балл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CFED-401E-9056-F45509804E19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CFED-401E-9056-F45509804E19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CFED-401E-9056-F45509804E19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CFED-401E-9056-F45509804E19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CFED-401E-9056-F45509804E19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CFED-401E-9056-F45509804E19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D-CFED-401E-9056-F45509804E19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F-CFED-401E-9056-F45509804E19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1-CFED-401E-9056-F45509804E19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3-CFED-401E-9056-F45509804E19}"/>
              </c:ext>
            </c:extLst>
          </c:dPt>
          <c:cat>
            <c:strRef>
              <c:f>Лист1!$A$2:$A$21</c:f>
              <c:strCache>
                <c:ptCount val="20"/>
                <c:pt idx="0">
                  <c:v>393</c:v>
                </c:pt>
                <c:pt idx="1">
                  <c:v>248</c:v>
                </c:pt>
                <c:pt idx="2">
                  <c:v>261</c:v>
                </c:pt>
                <c:pt idx="3">
                  <c:v>244</c:v>
                </c:pt>
                <c:pt idx="4">
                  <c:v>2интернат</c:v>
                </c:pt>
                <c:pt idx="5">
                  <c:v>254</c:v>
                </c:pt>
                <c:pt idx="6">
                  <c:v>397</c:v>
                </c:pt>
                <c:pt idx="7">
                  <c:v>481</c:v>
                </c:pt>
                <c:pt idx="8">
                  <c:v>384</c:v>
                </c:pt>
                <c:pt idx="9">
                  <c:v>585</c:v>
                </c:pt>
                <c:pt idx="10">
                  <c:v>283</c:v>
                </c:pt>
                <c:pt idx="11">
                  <c:v>221</c:v>
                </c:pt>
                <c:pt idx="12">
                  <c:v>551</c:v>
                </c:pt>
                <c:pt idx="13">
                  <c:v>381</c:v>
                </c:pt>
                <c:pt idx="14">
                  <c:v>250</c:v>
                </c:pt>
                <c:pt idx="15">
                  <c:v>277</c:v>
                </c:pt>
                <c:pt idx="16">
                  <c:v>377</c:v>
                </c:pt>
                <c:pt idx="17">
                  <c:v>388</c:v>
                </c:pt>
                <c:pt idx="18">
                  <c:v>162</c:v>
                </c:pt>
                <c:pt idx="19">
                  <c:v>240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4.84</c:v>
                </c:pt>
                <c:pt idx="1">
                  <c:v>4.5999999999999996</c:v>
                </c:pt>
                <c:pt idx="2">
                  <c:v>4.57</c:v>
                </c:pt>
                <c:pt idx="3">
                  <c:v>4.4400000000000004</c:v>
                </c:pt>
                <c:pt idx="4">
                  <c:v>4.17</c:v>
                </c:pt>
                <c:pt idx="5">
                  <c:v>4.1500000000000004</c:v>
                </c:pt>
                <c:pt idx="6">
                  <c:v>4.1500000000000004</c:v>
                </c:pt>
                <c:pt idx="7">
                  <c:v>4.1399999999999997</c:v>
                </c:pt>
                <c:pt idx="8">
                  <c:v>4.08</c:v>
                </c:pt>
                <c:pt idx="9">
                  <c:v>4.07</c:v>
                </c:pt>
                <c:pt idx="10">
                  <c:v>3.46</c:v>
                </c:pt>
                <c:pt idx="11">
                  <c:v>3.42</c:v>
                </c:pt>
                <c:pt idx="12">
                  <c:v>3.41</c:v>
                </c:pt>
                <c:pt idx="13">
                  <c:v>3.33</c:v>
                </c:pt>
                <c:pt idx="14">
                  <c:v>3.32</c:v>
                </c:pt>
                <c:pt idx="15">
                  <c:v>3.32</c:v>
                </c:pt>
                <c:pt idx="16">
                  <c:v>3.29</c:v>
                </c:pt>
                <c:pt idx="17">
                  <c:v>3.15</c:v>
                </c:pt>
                <c:pt idx="18">
                  <c:v>3.05</c:v>
                </c:pt>
                <c:pt idx="19">
                  <c:v>2.97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FED-401E-9056-F45509804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385408"/>
        <c:axId val="128386944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по району</c:v>
                </c:pt>
              </c:strCache>
            </c:strRef>
          </c:tx>
          <c:spPr>
            <a:ln>
              <a:solidFill>
                <a:schemeClr val="accent4">
                  <a:lumMod val="50000"/>
                </a:schemeClr>
              </a:solidFill>
            </a:ln>
          </c:spPr>
          <c:marker>
            <c:symbol val="none"/>
          </c:marker>
          <c:val>
            <c:numRef>
              <c:f>Лист1!$C$2:$C$21</c:f>
              <c:numCache>
                <c:formatCode>General</c:formatCode>
                <c:ptCount val="20"/>
                <c:pt idx="0">
                  <c:v>3.75</c:v>
                </c:pt>
                <c:pt idx="1">
                  <c:v>3.75</c:v>
                </c:pt>
                <c:pt idx="2">
                  <c:v>3.75</c:v>
                </c:pt>
                <c:pt idx="3">
                  <c:v>3.75</c:v>
                </c:pt>
                <c:pt idx="4">
                  <c:v>3.75</c:v>
                </c:pt>
                <c:pt idx="5">
                  <c:v>3.75</c:v>
                </c:pt>
                <c:pt idx="6">
                  <c:v>3.75</c:v>
                </c:pt>
                <c:pt idx="7">
                  <c:v>3.75</c:v>
                </c:pt>
                <c:pt idx="8">
                  <c:v>3.75</c:v>
                </c:pt>
                <c:pt idx="9">
                  <c:v>3.75</c:v>
                </c:pt>
                <c:pt idx="10">
                  <c:v>3.75</c:v>
                </c:pt>
                <c:pt idx="11">
                  <c:v>3.75</c:v>
                </c:pt>
                <c:pt idx="12">
                  <c:v>3.75</c:v>
                </c:pt>
                <c:pt idx="13">
                  <c:v>3.75</c:v>
                </c:pt>
                <c:pt idx="14">
                  <c:v>3.75</c:v>
                </c:pt>
                <c:pt idx="15">
                  <c:v>3.75</c:v>
                </c:pt>
                <c:pt idx="16">
                  <c:v>3.75</c:v>
                </c:pt>
                <c:pt idx="17">
                  <c:v>3.75</c:v>
                </c:pt>
                <c:pt idx="18">
                  <c:v>3.75</c:v>
                </c:pt>
                <c:pt idx="19">
                  <c:v>3.75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CFED-401E-9056-F45509804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385408"/>
        <c:axId val="128386944"/>
      </c:lineChart>
      <c:catAx>
        <c:axId val="128385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ru-RU"/>
          </a:p>
        </c:txPr>
        <c:crossAx val="128386944"/>
        <c:crosses val="autoZero"/>
        <c:auto val="0"/>
        <c:lblAlgn val="ctr"/>
        <c:lblOffset val="100"/>
        <c:noMultiLvlLbl val="0"/>
      </c:catAx>
      <c:valAx>
        <c:axId val="128386944"/>
        <c:scaling>
          <c:orientation val="minMax"/>
          <c:max val="5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crossAx val="128385408"/>
        <c:crosses val="autoZero"/>
        <c:crossBetween val="between"/>
        <c:majorUnit val="0.5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Биология 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5 участников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</c:rich>
      </c:tx>
      <c:layout>
        <c:manualLayout>
          <c:xMode val="edge"/>
          <c:yMode val="edge"/>
          <c:x val="0.2414004950926521"/>
          <c:y val="1.429486090603807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140918075289754"/>
          <c:y val="0.26171237383880436"/>
          <c:w val="0.83937180453676197"/>
          <c:h val="0.516532355580327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биология (от 5 участников)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FAC1-4554-906F-6A7043CCFF6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FAC1-4554-906F-6A7043CCFF6A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FAC1-4554-906F-6A7043CCFF6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7-FAC1-4554-906F-6A7043CCFF6A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FAC1-4554-906F-6A7043CCFF6A}"/>
              </c:ext>
            </c:extLst>
          </c:dPt>
          <c:cat>
            <c:numRef>
              <c:f>Лист1!$A$2:$A$11</c:f>
              <c:numCache>
                <c:formatCode>General</c:formatCode>
                <c:ptCount val="10"/>
                <c:pt idx="0">
                  <c:v>284</c:v>
                </c:pt>
                <c:pt idx="1">
                  <c:v>387</c:v>
                </c:pt>
                <c:pt idx="2">
                  <c:v>223</c:v>
                </c:pt>
                <c:pt idx="3">
                  <c:v>389</c:v>
                </c:pt>
                <c:pt idx="4">
                  <c:v>585</c:v>
                </c:pt>
                <c:pt idx="5">
                  <c:v>377</c:v>
                </c:pt>
                <c:pt idx="6">
                  <c:v>503</c:v>
                </c:pt>
                <c:pt idx="7">
                  <c:v>551</c:v>
                </c:pt>
                <c:pt idx="8">
                  <c:v>506</c:v>
                </c:pt>
                <c:pt idx="9">
                  <c:v>162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4.5</c:v>
                </c:pt>
                <c:pt idx="1">
                  <c:v>4.43</c:v>
                </c:pt>
                <c:pt idx="2">
                  <c:v>4.4000000000000004</c:v>
                </c:pt>
                <c:pt idx="3">
                  <c:v>4.4000000000000004</c:v>
                </c:pt>
                <c:pt idx="4">
                  <c:v>4.4000000000000004</c:v>
                </c:pt>
                <c:pt idx="5">
                  <c:v>3.5</c:v>
                </c:pt>
                <c:pt idx="6">
                  <c:v>3.47</c:v>
                </c:pt>
                <c:pt idx="7">
                  <c:v>3.44</c:v>
                </c:pt>
                <c:pt idx="8">
                  <c:v>3.43</c:v>
                </c:pt>
                <c:pt idx="9">
                  <c:v>3.09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AC1-4554-906F-6A7043CCFF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918272"/>
        <c:axId val="128919808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38100">
              <a:solidFill>
                <a:schemeClr val="accent4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284</c:v>
                </c:pt>
                <c:pt idx="1">
                  <c:v>387</c:v>
                </c:pt>
                <c:pt idx="2">
                  <c:v>223</c:v>
                </c:pt>
                <c:pt idx="3">
                  <c:v>389</c:v>
                </c:pt>
                <c:pt idx="4">
                  <c:v>585</c:v>
                </c:pt>
                <c:pt idx="5">
                  <c:v>377</c:v>
                </c:pt>
                <c:pt idx="6">
                  <c:v>503</c:v>
                </c:pt>
                <c:pt idx="7">
                  <c:v>551</c:v>
                </c:pt>
                <c:pt idx="8">
                  <c:v>506</c:v>
                </c:pt>
                <c:pt idx="9">
                  <c:v>162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3.9</c:v>
                </c:pt>
                <c:pt idx="1">
                  <c:v>3.9</c:v>
                </c:pt>
                <c:pt idx="2">
                  <c:v>3.9</c:v>
                </c:pt>
                <c:pt idx="3">
                  <c:v>3.9</c:v>
                </c:pt>
                <c:pt idx="4">
                  <c:v>3.9</c:v>
                </c:pt>
                <c:pt idx="5">
                  <c:v>3.9</c:v>
                </c:pt>
                <c:pt idx="6">
                  <c:v>3.9</c:v>
                </c:pt>
                <c:pt idx="7">
                  <c:v>3.9</c:v>
                </c:pt>
                <c:pt idx="8">
                  <c:v>3.9</c:v>
                </c:pt>
                <c:pt idx="9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FAC1-4554-906F-6A7043CCFF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918272"/>
        <c:axId val="128919808"/>
      </c:lineChart>
      <c:catAx>
        <c:axId val="12891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8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8919808"/>
        <c:crosses val="autoZero"/>
        <c:auto val="1"/>
        <c:lblAlgn val="ctr"/>
        <c:lblOffset val="100"/>
        <c:tickLblSkip val="1"/>
        <c:noMultiLvlLbl val="0"/>
      </c:catAx>
      <c:valAx>
        <c:axId val="128919808"/>
        <c:scaling>
          <c:orientation val="minMax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8918272"/>
        <c:crosses val="autoZero"/>
        <c:crossBetween val="between"/>
        <c:majorUnit val="0.5"/>
      </c:valAx>
      <c:spPr>
        <a:noFill/>
        <a:ln w="25393">
          <a:noFill/>
        </a:ln>
      </c:spPr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600"/>
      </a:pPr>
      <a:endParaRPr lang="ru-RU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Английский язык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(более 5 участников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</c:rich>
      </c:tx>
      <c:layout>
        <c:manualLayout>
          <c:xMode val="edge"/>
          <c:yMode val="edge"/>
          <c:x val="0.1241352499670872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107890085167925"/>
          <c:y val="0.25929783568896092"/>
          <c:w val="0.83526839145106857"/>
          <c:h val="0.521296169518289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Английский язык (от 5 участников)</c:v>
                </c:pt>
              </c:strCache>
            </c:strRef>
          </c:tx>
          <c:spPr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F0B1-4716-89E6-C58FACA3700B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F0B1-4716-89E6-C58FACA3700B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F0B1-4716-89E6-C58FACA3700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F0B1-4716-89E6-C58FACA3700B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F0B1-4716-89E6-C58FACA3700B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F0B1-4716-89E6-C58FACA3700B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F0B1-4716-89E6-C58FACA3700B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F0B1-4716-89E6-C58FACA3700B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1-F0B1-4716-89E6-C58FACA3700B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3-F0B1-4716-89E6-C58FACA3700B}"/>
              </c:ext>
            </c:extLst>
          </c:dPt>
          <c:cat>
            <c:numRef>
              <c:f>Лист1!$A$2:$A$11</c:f>
              <c:numCache>
                <c:formatCode>General</c:formatCode>
                <c:ptCount val="10"/>
                <c:pt idx="0">
                  <c:v>261</c:v>
                </c:pt>
                <c:pt idx="1">
                  <c:v>397</c:v>
                </c:pt>
                <c:pt idx="2">
                  <c:v>248</c:v>
                </c:pt>
                <c:pt idx="3">
                  <c:v>254</c:v>
                </c:pt>
                <c:pt idx="4">
                  <c:v>221</c:v>
                </c:pt>
                <c:pt idx="5">
                  <c:v>264</c:v>
                </c:pt>
                <c:pt idx="6">
                  <c:v>501</c:v>
                </c:pt>
                <c:pt idx="7">
                  <c:v>277</c:v>
                </c:pt>
                <c:pt idx="8">
                  <c:v>585</c:v>
                </c:pt>
                <c:pt idx="9">
                  <c:v>240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4.59</c:v>
                </c:pt>
                <c:pt idx="1">
                  <c:v>4.5599999999999996</c:v>
                </c:pt>
                <c:pt idx="2">
                  <c:v>4.5199999999999996</c:v>
                </c:pt>
                <c:pt idx="3">
                  <c:v>4.4000000000000004</c:v>
                </c:pt>
                <c:pt idx="4">
                  <c:v>4.38</c:v>
                </c:pt>
                <c:pt idx="5">
                  <c:v>3.64</c:v>
                </c:pt>
                <c:pt idx="6">
                  <c:v>3.64</c:v>
                </c:pt>
                <c:pt idx="7">
                  <c:v>3.57</c:v>
                </c:pt>
                <c:pt idx="8">
                  <c:v>3.5</c:v>
                </c:pt>
                <c:pt idx="9">
                  <c:v>2.67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0B1-4716-89E6-C58FACA370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065344"/>
        <c:axId val="129066880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38100">
              <a:solidFill>
                <a:schemeClr val="accent4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261</c:v>
                </c:pt>
                <c:pt idx="1">
                  <c:v>397</c:v>
                </c:pt>
                <c:pt idx="2">
                  <c:v>248</c:v>
                </c:pt>
                <c:pt idx="3">
                  <c:v>254</c:v>
                </c:pt>
                <c:pt idx="4">
                  <c:v>221</c:v>
                </c:pt>
                <c:pt idx="5">
                  <c:v>264</c:v>
                </c:pt>
                <c:pt idx="6">
                  <c:v>501</c:v>
                </c:pt>
                <c:pt idx="7">
                  <c:v>277</c:v>
                </c:pt>
                <c:pt idx="8">
                  <c:v>585</c:v>
                </c:pt>
                <c:pt idx="9">
                  <c:v>240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4.16</c:v>
                </c:pt>
                <c:pt idx="1">
                  <c:v>4.16</c:v>
                </c:pt>
                <c:pt idx="2">
                  <c:v>4.16</c:v>
                </c:pt>
                <c:pt idx="3">
                  <c:v>4.16</c:v>
                </c:pt>
                <c:pt idx="4">
                  <c:v>4.16</c:v>
                </c:pt>
                <c:pt idx="5">
                  <c:v>4.16</c:v>
                </c:pt>
                <c:pt idx="6">
                  <c:v>4.16</c:v>
                </c:pt>
                <c:pt idx="7">
                  <c:v>4.16</c:v>
                </c:pt>
                <c:pt idx="8">
                  <c:v>4.16</c:v>
                </c:pt>
                <c:pt idx="9">
                  <c:v>4.16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F0B1-4716-89E6-C58FACA370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065344"/>
        <c:axId val="129066880"/>
      </c:lineChart>
      <c:catAx>
        <c:axId val="129065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8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066880"/>
        <c:crossesAt val="0"/>
        <c:auto val="1"/>
        <c:lblAlgn val="ctr"/>
        <c:lblOffset val="100"/>
        <c:tickLblSkip val="1"/>
        <c:noMultiLvlLbl val="0"/>
      </c:catAx>
      <c:valAx>
        <c:axId val="129066880"/>
        <c:scaling>
          <c:orientation val="minMax"/>
          <c:max val="5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065344"/>
        <c:crosses val="autoZero"/>
        <c:crossBetween val="between"/>
        <c:majorUnit val="0.5"/>
      </c:valAx>
      <c:spPr>
        <a:noFill/>
        <a:ln w="25386">
          <a:noFill/>
        </a:ln>
      </c:spPr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798"/>
      </a:pPr>
      <a:endParaRPr lang="ru-RU"/>
    </a:p>
  </c:tx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2158" b="1" i="0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200" b="1" i="0" u="none" strike="noStrike" kern="1200" baseline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География</a:t>
            </a:r>
            <a:r>
              <a:rPr lang="ru-RU" sz="2800" b="1" i="0" u="none" strike="noStrike" kern="1200" baseline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sz="2800" b="1" i="0" u="none" strike="noStrike" kern="1200" baseline="0" dirty="0" smtClean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 rtl="0">
              <a:defRPr lang="ru-RU" sz="2158" b="1" i="0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u="none" strike="noStrike" kern="1200" baseline="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ru-RU" sz="2000" b="1" i="0" u="none" strike="noStrike" kern="1200" baseline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от </a:t>
            </a:r>
            <a:r>
              <a:rPr lang="ru-RU" sz="2000" b="1" i="0" u="none" strike="noStrike" kern="1200" baseline="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5 </a:t>
            </a:r>
            <a:r>
              <a:rPr lang="ru-RU" sz="2000" b="1" i="0" u="none" strike="noStrike" kern="1200" baseline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участников)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055118110236224"/>
          <c:y val="0.2533073366404795"/>
          <c:w val="0.79189248749566676"/>
          <c:h val="0.509419091111786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география (от 5 участников)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E8A7-4905-A292-56402878E34F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E8A7-4905-A292-56402878E34F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E8A7-4905-A292-56402878E34F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E8A7-4905-A292-56402878E34F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E8A7-4905-A292-56402878E34F}"/>
              </c:ext>
            </c:extLst>
          </c:dPt>
          <c:cat>
            <c:strRef>
              <c:f>Лист1!$A$2:$A$11</c:f>
              <c:strCache>
                <c:ptCount val="10"/>
                <c:pt idx="0">
                  <c:v>261</c:v>
                </c:pt>
                <c:pt idx="1">
                  <c:v>393</c:v>
                </c:pt>
                <c:pt idx="2">
                  <c:v>2 интернат</c:v>
                </c:pt>
                <c:pt idx="3">
                  <c:v>397</c:v>
                </c:pt>
                <c:pt idx="4">
                  <c:v>248</c:v>
                </c:pt>
                <c:pt idx="5">
                  <c:v>538</c:v>
                </c:pt>
                <c:pt idx="6">
                  <c:v>240</c:v>
                </c:pt>
                <c:pt idx="7">
                  <c:v>503</c:v>
                </c:pt>
                <c:pt idx="8">
                  <c:v>501</c:v>
                </c:pt>
                <c:pt idx="9">
                  <c:v>162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4.57</c:v>
                </c:pt>
                <c:pt idx="1">
                  <c:v>4.45</c:v>
                </c:pt>
                <c:pt idx="2">
                  <c:v>4.4000000000000004</c:v>
                </c:pt>
                <c:pt idx="3">
                  <c:v>4.33</c:v>
                </c:pt>
                <c:pt idx="4">
                  <c:v>4.28</c:v>
                </c:pt>
                <c:pt idx="5">
                  <c:v>3.37</c:v>
                </c:pt>
                <c:pt idx="6">
                  <c:v>3.29</c:v>
                </c:pt>
                <c:pt idx="7">
                  <c:v>3.28</c:v>
                </c:pt>
                <c:pt idx="8">
                  <c:v>3.22</c:v>
                </c:pt>
                <c:pt idx="9">
                  <c:v>3.16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8A7-4905-A292-56402878E3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979712"/>
        <c:axId val="128981248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38100">
              <a:solidFill>
                <a:schemeClr val="accent4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Лист1!$A$2:$A$11</c:f>
              <c:strCache>
                <c:ptCount val="10"/>
                <c:pt idx="0">
                  <c:v>261</c:v>
                </c:pt>
                <c:pt idx="1">
                  <c:v>393</c:v>
                </c:pt>
                <c:pt idx="2">
                  <c:v>2 интернат</c:v>
                </c:pt>
                <c:pt idx="3">
                  <c:v>397</c:v>
                </c:pt>
                <c:pt idx="4">
                  <c:v>248</c:v>
                </c:pt>
                <c:pt idx="5">
                  <c:v>538</c:v>
                </c:pt>
                <c:pt idx="6">
                  <c:v>240</c:v>
                </c:pt>
                <c:pt idx="7">
                  <c:v>503</c:v>
                </c:pt>
                <c:pt idx="8">
                  <c:v>501</c:v>
                </c:pt>
                <c:pt idx="9">
                  <c:v>162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3.79</c:v>
                </c:pt>
                <c:pt idx="1">
                  <c:v>3.79</c:v>
                </c:pt>
                <c:pt idx="2">
                  <c:v>3.79</c:v>
                </c:pt>
                <c:pt idx="3">
                  <c:v>3.79</c:v>
                </c:pt>
                <c:pt idx="4">
                  <c:v>3.79</c:v>
                </c:pt>
                <c:pt idx="5">
                  <c:v>3.79</c:v>
                </c:pt>
                <c:pt idx="6">
                  <c:v>3.79</c:v>
                </c:pt>
                <c:pt idx="7">
                  <c:v>3.79</c:v>
                </c:pt>
                <c:pt idx="8">
                  <c:v>3.79</c:v>
                </c:pt>
                <c:pt idx="9">
                  <c:v>3.79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8A7-4905-A292-56402878E3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979712"/>
        <c:axId val="128981248"/>
      </c:lineChart>
      <c:catAx>
        <c:axId val="128979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460000"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8981248"/>
        <c:crosses val="autoZero"/>
        <c:auto val="1"/>
        <c:lblAlgn val="ctr"/>
        <c:lblOffset val="100"/>
        <c:tickLblSkip val="1"/>
        <c:noMultiLvlLbl val="0"/>
      </c:catAx>
      <c:valAx>
        <c:axId val="128981248"/>
        <c:scaling>
          <c:orientation val="minMax"/>
          <c:max val="5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8979712"/>
        <c:crosses val="autoZero"/>
        <c:crossBetween val="between"/>
        <c:majorUnit val="0.5"/>
        <c:minorUnit val="0.1"/>
      </c:valAx>
      <c:spPr>
        <a:noFill/>
        <a:ln w="25393">
          <a:noFill/>
        </a:ln>
      </c:spPr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798"/>
      </a:pPr>
      <a:endParaRPr lang="ru-RU"/>
    </a:p>
  </c:txPr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Информатика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(от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участников)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0979324518397466"/>
          <c:y val="0.26995794999309297"/>
          <c:w val="0.74342024463923151"/>
          <c:h val="0.477439903029016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информатика (от 5 участников)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F4A3-44FA-A030-4F0EF13EC82C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F4A3-44FA-A030-4F0EF13EC82C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F4A3-44FA-A030-4F0EF13EC82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F4A3-44FA-A030-4F0EF13EC82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F4A3-44FA-A030-4F0EF13EC82C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F4A3-44FA-A030-4F0EF13EC82C}"/>
              </c:ext>
            </c:extLst>
          </c:dPt>
          <c:cat>
            <c:numRef>
              <c:f>Лист1!$A$2:$A$11</c:f>
              <c:numCache>
                <c:formatCode>General</c:formatCode>
                <c:ptCount val="10"/>
                <c:pt idx="0">
                  <c:v>393</c:v>
                </c:pt>
                <c:pt idx="1">
                  <c:v>261</c:v>
                </c:pt>
                <c:pt idx="2">
                  <c:v>244</c:v>
                </c:pt>
                <c:pt idx="3">
                  <c:v>248</c:v>
                </c:pt>
                <c:pt idx="4">
                  <c:v>481</c:v>
                </c:pt>
                <c:pt idx="5">
                  <c:v>250</c:v>
                </c:pt>
                <c:pt idx="6">
                  <c:v>654</c:v>
                </c:pt>
                <c:pt idx="7">
                  <c:v>658</c:v>
                </c:pt>
                <c:pt idx="8">
                  <c:v>551</c:v>
                </c:pt>
                <c:pt idx="9">
                  <c:v>240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4.68</c:v>
                </c:pt>
                <c:pt idx="1">
                  <c:v>4.66</c:v>
                </c:pt>
                <c:pt idx="2">
                  <c:v>4.28</c:v>
                </c:pt>
                <c:pt idx="3">
                  <c:v>4.2</c:v>
                </c:pt>
                <c:pt idx="4">
                  <c:v>4.1399999999999997</c:v>
                </c:pt>
                <c:pt idx="5">
                  <c:v>3.13</c:v>
                </c:pt>
                <c:pt idx="6">
                  <c:v>3.13</c:v>
                </c:pt>
                <c:pt idx="7">
                  <c:v>3.13</c:v>
                </c:pt>
                <c:pt idx="8">
                  <c:v>3.07</c:v>
                </c:pt>
                <c:pt idx="9">
                  <c:v>2.64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4A3-44FA-A030-4F0EF13EC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567232"/>
        <c:axId val="91568768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38100">
              <a:solidFill>
                <a:schemeClr val="accent4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393</c:v>
                </c:pt>
                <c:pt idx="1">
                  <c:v>261</c:v>
                </c:pt>
                <c:pt idx="2">
                  <c:v>244</c:v>
                </c:pt>
                <c:pt idx="3">
                  <c:v>248</c:v>
                </c:pt>
                <c:pt idx="4">
                  <c:v>481</c:v>
                </c:pt>
                <c:pt idx="5">
                  <c:v>250</c:v>
                </c:pt>
                <c:pt idx="6">
                  <c:v>654</c:v>
                </c:pt>
                <c:pt idx="7">
                  <c:v>658</c:v>
                </c:pt>
                <c:pt idx="8">
                  <c:v>551</c:v>
                </c:pt>
                <c:pt idx="9">
                  <c:v>240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3.56</c:v>
                </c:pt>
                <c:pt idx="1">
                  <c:v>3.56</c:v>
                </c:pt>
                <c:pt idx="2">
                  <c:v>3.56</c:v>
                </c:pt>
                <c:pt idx="3">
                  <c:v>3.56</c:v>
                </c:pt>
                <c:pt idx="4">
                  <c:v>3.56</c:v>
                </c:pt>
                <c:pt idx="5">
                  <c:v>3.56</c:v>
                </c:pt>
                <c:pt idx="6">
                  <c:v>3.56</c:v>
                </c:pt>
                <c:pt idx="7">
                  <c:v>3.56</c:v>
                </c:pt>
                <c:pt idx="8">
                  <c:v>3.56</c:v>
                </c:pt>
                <c:pt idx="9">
                  <c:v>3.56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F4A3-44FA-A030-4F0EF13EC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567232"/>
        <c:axId val="91568768"/>
      </c:lineChart>
      <c:catAx>
        <c:axId val="9156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1568768"/>
        <c:crosses val="autoZero"/>
        <c:auto val="1"/>
        <c:lblAlgn val="ctr"/>
        <c:lblOffset val="100"/>
        <c:tickLblSkip val="1"/>
        <c:noMultiLvlLbl val="0"/>
      </c:catAx>
      <c:valAx>
        <c:axId val="91568768"/>
        <c:scaling>
          <c:orientation val="minMax"/>
          <c:max val="5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1567232"/>
        <c:crosses val="autoZero"/>
        <c:crossBetween val="between"/>
        <c:majorUnit val="0.5"/>
        <c:minorUnit val="0.1"/>
      </c:valAx>
      <c:spPr>
        <a:noFill/>
        <a:ln w="25393">
          <a:noFill/>
        </a:ln>
      </c:spPr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798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964190777564708E-2"/>
          <c:y val="0.14890248417704713"/>
          <c:w val="0.84180270819582148"/>
          <c:h val="0.39544107049134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 медалистов</c:v>
                </c:pt>
              </c:strCache>
            </c:strRef>
          </c:tx>
          <c:invertIfNegative val="0"/>
          <c:cat>
            <c:strRef>
              <c:f>Лист1!$A$2:$A$14</c:f>
              <c:strCache>
                <c:ptCount val="13"/>
                <c:pt idx="0">
                  <c:v>Русский язык</c:v>
                </c:pt>
                <c:pt idx="1">
                  <c:v>Математика профильная</c:v>
                </c:pt>
                <c:pt idx="2">
                  <c:v>Обществознание</c:v>
                </c:pt>
                <c:pt idx="3">
                  <c:v>История</c:v>
                </c:pt>
                <c:pt idx="4">
                  <c:v>Физика</c:v>
                </c:pt>
                <c:pt idx="5">
                  <c:v>Информатика и ИКТ</c:v>
                </c:pt>
                <c:pt idx="6">
                  <c:v>Литература</c:v>
                </c:pt>
                <c:pt idx="7">
                  <c:v>Английский язык</c:v>
                </c:pt>
                <c:pt idx="8">
                  <c:v>Биология</c:v>
                </c:pt>
                <c:pt idx="9">
                  <c:v>Химия</c:v>
                </c:pt>
                <c:pt idx="10">
                  <c:v>География</c:v>
                </c:pt>
                <c:pt idx="11">
                  <c:v>Немецкий язык</c:v>
                </c:pt>
                <c:pt idx="12">
                  <c:v>Французский язык</c:v>
                </c:pt>
              </c:strCache>
            </c:strRef>
          </c:cat>
          <c:val>
            <c:numRef>
              <c:f>Лист1!$B$2:$B$14</c:f>
              <c:numCache>
                <c:formatCode>0.00</c:formatCode>
                <c:ptCount val="13"/>
                <c:pt idx="0">
                  <c:v>88.4</c:v>
                </c:pt>
                <c:pt idx="1">
                  <c:v>79.099999999999994</c:v>
                </c:pt>
                <c:pt idx="2">
                  <c:v>77.8</c:v>
                </c:pt>
                <c:pt idx="3">
                  <c:v>77.3</c:v>
                </c:pt>
                <c:pt idx="4">
                  <c:v>72.2</c:v>
                </c:pt>
                <c:pt idx="5">
                  <c:v>80</c:v>
                </c:pt>
                <c:pt idx="6">
                  <c:v>80.8</c:v>
                </c:pt>
                <c:pt idx="7">
                  <c:v>77.7</c:v>
                </c:pt>
                <c:pt idx="8">
                  <c:v>74.599999999999994</c:v>
                </c:pt>
                <c:pt idx="9">
                  <c:v>80.5</c:v>
                </c:pt>
                <c:pt idx="10">
                  <c:v>84</c:v>
                </c:pt>
                <c:pt idx="11">
                  <c:v>72.5</c:v>
                </c:pt>
                <c:pt idx="12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98-4C5A-BB04-23AF9B6143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по району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Лист1!$A$2:$A$14</c:f>
              <c:strCache>
                <c:ptCount val="13"/>
                <c:pt idx="0">
                  <c:v>Русский язык</c:v>
                </c:pt>
                <c:pt idx="1">
                  <c:v>Математика профильная</c:v>
                </c:pt>
                <c:pt idx="2">
                  <c:v>Обществознание</c:v>
                </c:pt>
                <c:pt idx="3">
                  <c:v>История</c:v>
                </c:pt>
                <c:pt idx="4">
                  <c:v>Физика</c:v>
                </c:pt>
                <c:pt idx="5">
                  <c:v>Информатика и ИКТ</c:v>
                </c:pt>
                <c:pt idx="6">
                  <c:v>Литература</c:v>
                </c:pt>
                <c:pt idx="7">
                  <c:v>Английский язык</c:v>
                </c:pt>
                <c:pt idx="8">
                  <c:v>Биология</c:v>
                </c:pt>
                <c:pt idx="9">
                  <c:v>Химия</c:v>
                </c:pt>
                <c:pt idx="10">
                  <c:v>География</c:v>
                </c:pt>
                <c:pt idx="11">
                  <c:v>Немецкий язык</c:v>
                </c:pt>
                <c:pt idx="12">
                  <c:v>Французский язык</c:v>
                </c:pt>
              </c:strCache>
            </c:strRef>
          </c:cat>
          <c:val>
            <c:numRef>
              <c:f>Лист1!$C$2:$C$14</c:f>
              <c:numCache>
                <c:formatCode>0.00</c:formatCode>
                <c:ptCount val="13"/>
                <c:pt idx="0">
                  <c:v>71.75</c:v>
                </c:pt>
                <c:pt idx="1">
                  <c:v>60</c:v>
                </c:pt>
                <c:pt idx="2">
                  <c:v>60.18</c:v>
                </c:pt>
                <c:pt idx="3">
                  <c:v>58.05</c:v>
                </c:pt>
                <c:pt idx="4">
                  <c:v>54.88</c:v>
                </c:pt>
                <c:pt idx="5">
                  <c:v>60.65</c:v>
                </c:pt>
                <c:pt idx="6">
                  <c:v>67.47</c:v>
                </c:pt>
                <c:pt idx="7">
                  <c:v>66.849999999999994</c:v>
                </c:pt>
                <c:pt idx="8">
                  <c:v>50.01</c:v>
                </c:pt>
                <c:pt idx="9">
                  <c:v>63.55</c:v>
                </c:pt>
                <c:pt idx="10">
                  <c:v>56.32</c:v>
                </c:pt>
                <c:pt idx="11">
                  <c:v>64.2</c:v>
                </c:pt>
                <c:pt idx="12">
                  <c:v>64.2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98-4C5A-BB04-23AF9B6143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85056"/>
        <c:axId val="19948288"/>
      </c:barChart>
      <c:catAx>
        <c:axId val="19885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948288"/>
        <c:crosses val="autoZero"/>
        <c:auto val="1"/>
        <c:lblAlgn val="ctr"/>
        <c:lblOffset val="100"/>
        <c:noMultiLvlLbl val="0"/>
      </c:catAx>
      <c:valAx>
        <c:axId val="1994828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885056"/>
        <c:crosses val="autoZero"/>
        <c:crossBetween val="between"/>
      </c:valAx>
      <c:spPr>
        <a:noFill/>
        <a:ln w="25382">
          <a:noFill/>
        </a:ln>
      </c:spPr>
    </c:plotArea>
    <c:legend>
      <c:legendPos val="t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Обществознание</a:t>
            </a:r>
            <a:r>
              <a:rPr lang="ru-RU" dirty="0"/>
              <a:t> </a:t>
            </a:r>
            <a:endParaRPr lang="ru-RU" dirty="0" smtClean="0"/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 5 участников)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23821359243178"/>
          <c:y val="0.23230847257458456"/>
          <c:w val="0.90113404113462847"/>
          <c:h val="0.53440237994865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обществознание (от 5 участников)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C49B-41FF-B7B7-490034CF8152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4-C49B-41FF-B7B7-490034CF8152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6-C49B-41FF-B7B7-490034CF8152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8-C49B-41FF-B7B7-490034CF8152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A-C49B-41FF-B7B7-490034CF8152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C-C49B-41FF-B7B7-490034CF8152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E-C49B-41FF-B7B7-490034CF8152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0-C49B-41FF-B7B7-490034CF8152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2-C49B-41FF-B7B7-490034CF8152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4-C49B-41FF-B7B7-490034CF8152}"/>
              </c:ext>
            </c:extLst>
          </c:dPt>
          <c:cat>
            <c:strRef>
              <c:f>Лист1!$A$2:$A$21</c:f>
              <c:strCache>
                <c:ptCount val="20"/>
                <c:pt idx="0">
                  <c:v>244</c:v>
                </c:pt>
                <c:pt idx="1">
                  <c:v>264</c:v>
                </c:pt>
                <c:pt idx="2">
                  <c:v>2 интернат</c:v>
                </c:pt>
                <c:pt idx="3">
                  <c:v>248</c:v>
                </c:pt>
                <c:pt idx="4">
                  <c:v>269</c:v>
                </c:pt>
                <c:pt idx="5">
                  <c:v>384</c:v>
                </c:pt>
                <c:pt idx="6">
                  <c:v>261</c:v>
                </c:pt>
                <c:pt idx="7">
                  <c:v>551</c:v>
                </c:pt>
                <c:pt idx="8">
                  <c:v>284</c:v>
                </c:pt>
                <c:pt idx="9">
                  <c:v>493</c:v>
                </c:pt>
                <c:pt idx="10">
                  <c:v>283</c:v>
                </c:pt>
                <c:pt idx="11">
                  <c:v>250</c:v>
                </c:pt>
                <c:pt idx="12">
                  <c:v>501</c:v>
                </c:pt>
                <c:pt idx="13">
                  <c:v>274</c:v>
                </c:pt>
                <c:pt idx="14">
                  <c:v>379</c:v>
                </c:pt>
                <c:pt idx="15">
                  <c:v>481</c:v>
                </c:pt>
                <c:pt idx="16">
                  <c:v>503</c:v>
                </c:pt>
                <c:pt idx="17">
                  <c:v>538</c:v>
                </c:pt>
                <c:pt idx="18">
                  <c:v>240</c:v>
                </c:pt>
                <c:pt idx="19">
                  <c:v>162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4.05</c:v>
                </c:pt>
                <c:pt idx="1">
                  <c:v>3.89</c:v>
                </c:pt>
                <c:pt idx="2">
                  <c:v>3.75</c:v>
                </c:pt>
                <c:pt idx="3">
                  <c:v>3.71</c:v>
                </c:pt>
                <c:pt idx="4">
                  <c:v>3.71</c:v>
                </c:pt>
                <c:pt idx="5">
                  <c:v>3.7</c:v>
                </c:pt>
                <c:pt idx="6">
                  <c:v>3.69</c:v>
                </c:pt>
                <c:pt idx="7">
                  <c:v>3.62</c:v>
                </c:pt>
                <c:pt idx="8">
                  <c:v>3.57</c:v>
                </c:pt>
                <c:pt idx="9">
                  <c:v>3.56</c:v>
                </c:pt>
                <c:pt idx="10">
                  <c:v>3.08</c:v>
                </c:pt>
                <c:pt idx="11">
                  <c:v>3.05</c:v>
                </c:pt>
                <c:pt idx="12">
                  <c:v>3.05</c:v>
                </c:pt>
                <c:pt idx="13">
                  <c:v>3.04</c:v>
                </c:pt>
                <c:pt idx="14">
                  <c:v>3</c:v>
                </c:pt>
                <c:pt idx="15">
                  <c:v>3</c:v>
                </c:pt>
                <c:pt idx="16">
                  <c:v>2.97</c:v>
                </c:pt>
                <c:pt idx="17">
                  <c:v>2.92</c:v>
                </c:pt>
                <c:pt idx="18">
                  <c:v>2.8</c:v>
                </c:pt>
                <c:pt idx="19">
                  <c:v>2.57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C49B-41FF-B7B7-490034CF8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608576"/>
        <c:axId val="91610112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38100">
              <a:solidFill>
                <a:schemeClr val="accent4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Лист1!$A$2:$A$21</c:f>
              <c:strCache>
                <c:ptCount val="20"/>
                <c:pt idx="0">
                  <c:v>244</c:v>
                </c:pt>
                <c:pt idx="1">
                  <c:v>264</c:v>
                </c:pt>
                <c:pt idx="2">
                  <c:v>2 интернат</c:v>
                </c:pt>
                <c:pt idx="3">
                  <c:v>248</c:v>
                </c:pt>
                <c:pt idx="4">
                  <c:v>269</c:v>
                </c:pt>
                <c:pt idx="5">
                  <c:v>384</c:v>
                </c:pt>
                <c:pt idx="6">
                  <c:v>261</c:v>
                </c:pt>
                <c:pt idx="7">
                  <c:v>551</c:v>
                </c:pt>
                <c:pt idx="8">
                  <c:v>284</c:v>
                </c:pt>
                <c:pt idx="9">
                  <c:v>493</c:v>
                </c:pt>
                <c:pt idx="10">
                  <c:v>283</c:v>
                </c:pt>
                <c:pt idx="11">
                  <c:v>250</c:v>
                </c:pt>
                <c:pt idx="12">
                  <c:v>501</c:v>
                </c:pt>
                <c:pt idx="13">
                  <c:v>274</c:v>
                </c:pt>
                <c:pt idx="14">
                  <c:v>379</c:v>
                </c:pt>
                <c:pt idx="15">
                  <c:v>481</c:v>
                </c:pt>
                <c:pt idx="16">
                  <c:v>503</c:v>
                </c:pt>
                <c:pt idx="17">
                  <c:v>538</c:v>
                </c:pt>
                <c:pt idx="18">
                  <c:v>240</c:v>
                </c:pt>
                <c:pt idx="19">
                  <c:v>162</c:v>
                </c:pt>
              </c:strCache>
            </c:strRef>
          </c:cat>
          <c:val>
            <c:numRef>
              <c:f>Лист1!$C$2:$C$21</c:f>
              <c:numCache>
                <c:formatCode>General</c:formatCode>
                <c:ptCount val="20"/>
                <c:pt idx="0">
                  <c:v>3.2</c:v>
                </c:pt>
                <c:pt idx="1">
                  <c:v>3.2</c:v>
                </c:pt>
                <c:pt idx="2">
                  <c:v>3.2</c:v>
                </c:pt>
                <c:pt idx="3">
                  <c:v>3.2</c:v>
                </c:pt>
                <c:pt idx="4">
                  <c:v>3.2</c:v>
                </c:pt>
                <c:pt idx="5">
                  <c:v>3.2</c:v>
                </c:pt>
                <c:pt idx="6">
                  <c:v>3.2</c:v>
                </c:pt>
                <c:pt idx="7">
                  <c:v>3.2</c:v>
                </c:pt>
                <c:pt idx="8">
                  <c:v>3.2</c:v>
                </c:pt>
                <c:pt idx="9">
                  <c:v>3.2</c:v>
                </c:pt>
                <c:pt idx="10">
                  <c:v>3.2</c:v>
                </c:pt>
                <c:pt idx="11">
                  <c:v>3.2</c:v>
                </c:pt>
                <c:pt idx="12">
                  <c:v>3.2</c:v>
                </c:pt>
                <c:pt idx="13">
                  <c:v>3.2</c:v>
                </c:pt>
                <c:pt idx="14">
                  <c:v>3.2</c:v>
                </c:pt>
                <c:pt idx="15">
                  <c:v>3.2</c:v>
                </c:pt>
                <c:pt idx="16">
                  <c:v>3.2</c:v>
                </c:pt>
                <c:pt idx="17">
                  <c:v>3.2</c:v>
                </c:pt>
                <c:pt idx="18">
                  <c:v>3.2</c:v>
                </c:pt>
                <c:pt idx="19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C49B-41FF-B7B7-490034CF8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608576"/>
        <c:axId val="91610112"/>
      </c:lineChart>
      <c:catAx>
        <c:axId val="91608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1610112"/>
        <c:crosses val="autoZero"/>
        <c:auto val="1"/>
        <c:lblAlgn val="ctr"/>
        <c:lblOffset val="100"/>
        <c:noMultiLvlLbl val="0"/>
      </c:catAx>
      <c:valAx>
        <c:axId val="91610112"/>
        <c:scaling>
          <c:orientation val="minMax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1608576"/>
        <c:crosses val="autoZero"/>
        <c:crossBetween val="between"/>
        <c:majorUnit val="0.5"/>
        <c:minorUnit val="0.1"/>
      </c:valAx>
      <c:spPr>
        <a:noFill/>
        <a:ln w="25287">
          <a:noFill/>
        </a:ln>
      </c:spPr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792"/>
      </a:pPr>
      <a:endParaRPr lang="ru-RU"/>
    </a:p>
  </c:txPr>
  <c:externalData r:id="rId1">
    <c:autoUpdate val="0"/>
  </c:externalData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200" dirty="0"/>
              <a:t>Физика </a:t>
            </a:r>
          </a:p>
          <a:p>
            <a:pPr>
              <a:defRPr/>
            </a:pPr>
            <a:r>
              <a:rPr lang="ru-RU" dirty="0"/>
              <a:t>(от 5 участников)</a:t>
            </a:r>
          </a:p>
        </c:rich>
      </c:tx>
      <c:layout>
        <c:manualLayout>
          <c:xMode val="edge"/>
          <c:yMode val="edge"/>
          <c:x val="0.21909516515105606"/>
          <c:y val="1.679707545722432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871171721660556"/>
          <c:y val="0.23908075701063683"/>
          <c:w val="0.83601544272858574"/>
          <c:h val="0.522415582262743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физика (от 5 человек)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6-291A-4D28-AF7B-9D24B2F74672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8-291A-4D28-AF7B-9D24B2F74672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A-291A-4D28-AF7B-9D24B2F74672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C-291A-4D28-AF7B-9D24B2F74672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E-291A-4D28-AF7B-9D24B2F74672}"/>
              </c:ext>
            </c:extLst>
          </c:dPt>
          <c:cat>
            <c:numRef>
              <c:f>Лист1!$A$2:$A$11</c:f>
              <c:numCache>
                <c:formatCode>General</c:formatCode>
                <c:ptCount val="10"/>
                <c:pt idx="0">
                  <c:v>393</c:v>
                </c:pt>
                <c:pt idx="1">
                  <c:v>384</c:v>
                </c:pt>
                <c:pt idx="2">
                  <c:v>248</c:v>
                </c:pt>
                <c:pt idx="3">
                  <c:v>387</c:v>
                </c:pt>
                <c:pt idx="4">
                  <c:v>244</c:v>
                </c:pt>
                <c:pt idx="5">
                  <c:v>506</c:v>
                </c:pt>
                <c:pt idx="6">
                  <c:v>481</c:v>
                </c:pt>
                <c:pt idx="7">
                  <c:v>377</c:v>
                </c:pt>
                <c:pt idx="8">
                  <c:v>501</c:v>
                </c:pt>
                <c:pt idx="9">
                  <c:v>277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4.55</c:v>
                </c:pt>
                <c:pt idx="1">
                  <c:v>4.2300000000000004</c:v>
                </c:pt>
                <c:pt idx="2">
                  <c:v>4.2</c:v>
                </c:pt>
                <c:pt idx="3">
                  <c:v>4.1100000000000003</c:v>
                </c:pt>
                <c:pt idx="4">
                  <c:v>4</c:v>
                </c:pt>
                <c:pt idx="5">
                  <c:v>3.36</c:v>
                </c:pt>
                <c:pt idx="6">
                  <c:v>3.33</c:v>
                </c:pt>
                <c:pt idx="7">
                  <c:v>3.2</c:v>
                </c:pt>
                <c:pt idx="8">
                  <c:v>3.06</c:v>
                </c:pt>
                <c:pt idx="9">
                  <c:v>2.93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91A-4D28-AF7B-9D24B2F74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686784"/>
        <c:axId val="91688320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38100">
              <a:solidFill>
                <a:schemeClr val="accent4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393</c:v>
                </c:pt>
                <c:pt idx="1">
                  <c:v>384</c:v>
                </c:pt>
                <c:pt idx="2">
                  <c:v>248</c:v>
                </c:pt>
                <c:pt idx="3">
                  <c:v>387</c:v>
                </c:pt>
                <c:pt idx="4">
                  <c:v>244</c:v>
                </c:pt>
                <c:pt idx="5">
                  <c:v>506</c:v>
                </c:pt>
                <c:pt idx="6">
                  <c:v>481</c:v>
                </c:pt>
                <c:pt idx="7">
                  <c:v>377</c:v>
                </c:pt>
                <c:pt idx="8">
                  <c:v>501</c:v>
                </c:pt>
                <c:pt idx="9">
                  <c:v>277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3.67</c:v>
                </c:pt>
                <c:pt idx="1">
                  <c:v>3.67</c:v>
                </c:pt>
                <c:pt idx="2">
                  <c:v>3.67</c:v>
                </c:pt>
                <c:pt idx="3">
                  <c:v>3.67</c:v>
                </c:pt>
                <c:pt idx="4">
                  <c:v>3.67</c:v>
                </c:pt>
                <c:pt idx="5">
                  <c:v>3.67</c:v>
                </c:pt>
                <c:pt idx="6">
                  <c:v>3.67</c:v>
                </c:pt>
                <c:pt idx="7">
                  <c:v>3.67</c:v>
                </c:pt>
                <c:pt idx="8">
                  <c:v>3.67</c:v>
                </c:pt>
                <c:pt idx="9">
                  <c:v>3.67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291A-4D28-AF7B-9D24B2F74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686784"/>
        <c:axId val="91688320"/>
      </c:lineChart>
      <c:catAx>
        <c:axId val="91686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880000"/>
          <a:lstStyle/>
          <a:p>
            <a:pPr>
              <a:defRPr/>
            </a:pPr>
            <a:endParaRPr lang="ru-RU"/>
          </a:p>
        </c:txPr>
        <c:crossAx val="91688320"/>
        <c:crosses val="autoZero"/>
        <c:auto val="1"/>
        <c:lblAlgn val="ctr"/>
        <c:lblOffset val="100"/>
        <c:noMultiLvlLbl val="0"/>
      </c:catAx>
      <c:valAx>
        <c:axId val="91688320"/>
        <c:scaling>
          <c:orientation val="minMax"/>
          <c:max val="5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crossAx val="91686784"/>
        <c:crosses val="autoZero"/>
        <c:crossBetween val="between"/>
        <c:majorUnit val="0.5"/>
      </c:valAx>
      <c:spPr>
        <a:noFill/>
        <a:ln w="25389">
          <a:noFill/>
        </a:ln>
      </c:spPr>
    </c:plotArea>
    <c:plotVisOnly val="1"/>
    <c:dispBlanksAs val="gap"/>
    <c:showDLblsOverMax val="0"/>
  </c:chart>
  <c:spPr>
    <a:ln>
      <a:solidFill>
        <a:srgbClr val="00B0F0"/>
      </a:solidFill>
    </a:ln>
  </c:spPr>
  <c:txPr>
    <a:bodyPr/>
    <a:lstStyle/>
    <a:p>
      <a:pPr>
        <a:defRPr sz="1798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Химия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участников)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10620792819746"/>
          <c:y val="0.26206663657488677"/>
          <c:w val="0.77583095306803951"/>
          <c:h val="0.50723662726872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химия (от 5 участников)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83EF-46FC-A391-4A7929192BEB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83EF-46FC-A391-4A7929192BEB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83EF-46FC-A391-4A7929192BE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7-83EF-46FC-A391-4A7929192BEB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83EF-46FC-A391-4A7929192BEB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83EF-46FC-A391-4A7929192BEB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D-83EF-46FC-A391-4A7929192BEB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F-83EF-46FC-A391-4A7929192BEB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1-83EF-46FC-A391-4A7929192BEB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3-83EF-46FC-A391-4A7929192BEB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5-8CCA-4A47-B552-BD5BB9B811BF}"/>
              </c:ext>
            </c:extLst>
          </c:dPt>
          <c:cat>
            <c:numRef>
              <c:f>Лист1!$A$2:$A$11</c:f>
              <c:numCache>
                <c:formatCode>General</c:formatCode>
                <c:ptCount val="10"/>
                <c:pt idx="0">
                  <c:v>254</c:v>
                </c:pt>
                <c:pt idx="1">
                  <c:v>261</c:v>
                </c:pt>
                <c:pt idx="2">
                  <c:v>244</c:v>
                </c:pt>
                <c:pt idx="3">
                  <c:v>223</c:v>
                </c:pt>
                <c:pt idx="4">
                  <c:v>284</c:v>
                </c:pt>
                <c:pt idx="5">
                  <c:v>493</c:v>
                </c:pt>
                <c:pt idx="6">
                  <c:v>501</c:v>
                </c:pt>
                <c:pt idx="7">
                  <c:v>551</c:v>
                </c:pt>
                <c:pt idx="8">
                  <c:v>377</c:v>
                </c:pt>
                <c:pt idx="9">
                  <c:v>264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</c:v>
                </c:pt>
                <c:pt idx="1">
                  <c:v>4.96</c:v>
                </c:pt>
                <c:pt idx="2">
                  <c:v>4.76</c:v>
                </c:pt>
                <c:pt idx="3">
                  <c:v>4.71</c:v>
                </c:pt>
                <c:pt idx="4">
                  <c:v>4.5999999999999996</c:v>
                </c:pt>
                <c:pt idx="5">
                  <c:v>3.75</c:v>
                </c:pt>
                <c:pt idx="6">
                  <c:v>3.63</c:v>
                </c:pt>
                <c:pt idx="7">
                  <c:v>3.5</c:v>
                </c:pt>
                <c:pt idx="8">
                  <c:v>3.22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3EF-46FC-A391-4A7929192B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731840"/>
        <c:axId val="91733376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38100">
              <a:solidFill>
                <a:schemeClr val="accent4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254</c:v>
                </c:pt>
                <c:pt idx="1">
                  <c:v>261</c:v>
                </c:pt>
                <c:pt idx="2">
                  <c:v>244</c:v>
                </c:pt>
                <c:pt idx="3">
                  <c:v>223</c:v>
                </c:pt>
                <c:pt idx="4">
                  <c:v>284</c:v>
                </c:pt>
                <c:pt idx="5">
                  <c:v>493</c:v>
                </c:pt>
                <c:pt idx="6">
                  <c:v>501</c:v>
                </c:pt>
                <c:pt idx="7">
                  <c:v>551</c:v>
                </c:pt>
                <c:pt idx="8">
                  <c:v>377</c:v>
                </c:pt>
                <c:pt idx="9">
                  <c:v>264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4.22</c:v>
                </c:pt>
                <c:pt idx="1">
                  <c:v>4.22</c:v>
                </c:pt>
                <c:pt idx="2">
                  <c:v>4.22</c:v>
                </c:pt>
                <c:pt idx="3">
                  <c:v>4.22</c:v>
                </c:pt>
                <c:pt idx="4">
                  <c:v>4.22</c:v>
                </c:pt>
                <c:pt idx="5">
                  <c:v>4.22</c:v>
                </c:pt>
                <c:pt idx="6">
                  <c:v>4.22</c:v>
                </c:pt>
                <c:pt idx="7">
                  <c:v>4.22</c:v>
                </c:pt>
                <c:pt idx="8">
                  <c:v>4.22</c:v>
                </c:pt>
                <c:pt idx="9">
                  <c:v>4.22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83EF-46FC-A391-4A7929192B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731840"/>
        <c:axId val="91733376"/>
      </c:lineChart>
      <c:catAx>
        <c:axId val="91731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1733376"/>
        <c:crosses val="autoZero"/>
        <c:auto val="1"/>
        <c:lblAlgn val="ctr"/>
        <c:lblOffset val="100"/>
        <c:tickLblSkip val="1"/>
        <c:noMultiLvlLbl val="0"/>
      </c:catAx>
      <c:valAx>
        <c:axId val="91733376"/>
        <c:scaling>
          <c:orientation val="minMax"/>
          <c:max val="5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1731840"/>
        <c:crosses val="autoZero"/>
        <c:crossBetween val="between"/>
        <c:majorUnit val="0.5"/>
      </c:valAx>
      <c:spPr>
        <a:noFill/>
        <a:ln w="25384">
          <a:noFill/>
        </a:ln>
      </c:spPr>
    </c:plotArea>
    <c:plotVisOnly val="1"/>
    <c:dispBlanksAs val="gap"/>
    <c:showDLblsOverMax val="0"/>
  </c:chart>
  <c:spPr>
    <a:ln>
      <a:solidFill>
        <a:srgbClr val="00B0F0"/>
      </a:solidFill>
    </a:ln>
  </c:spPr>
  <c:txPr>
    <a:bodyPr/>
    <a:lstStyle/>
    <a:p>
      <a:pPr>
        <a:defRPr sz="1763"/>
      </a:pPr>
      <a:endParaRPr lang="ru-RU"/>
    </a:p>
  </c:txPr>
  <c:externalData r:id="rId1">
    <c:autoUpdate val="0"/>
  </c:externalData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История</a:t>
            </a:r>
            <a:r>
              <a:rPr lang="ru-RU" dirty="0" smtClean="0"/>
              <a:t> 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участников)</a:t>
            </a:r>
          </a:p>
        </c:rich>
      </c:tx>
      <c:layout>
        <c:manualLayout>
          <c:xMode val="edge"/>
          <c:yMode val="edge"/>
          <c:x val="0.26796186925096083"/>
          <c:y val="1.628024236623281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499049504727097"/>
          <c:y val="0.26999652228631171"/>
          <c:w val="0.77548850380198109"/>
          <c:h val="0.484097066137950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история (от 3 участников)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9AC-4CE7-9052-79F50FF21D0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9AC-4CE7-9052-79F50FF21D0D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89AC-4CE7-9052-79F50FF21D0D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89AC-4CE7-9052-79F50FF21D0D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89AC-4CE7-9052-79F50FF21D0D}"/>
              </c:ext>
            </c:extLst>
          </c:dPt>
          <c:cat>
            <c:numRef>
              <c:f>Лист1!$A$2:$A$10</c:f>
              <c:numCache>
                <c:formatCode>0</c:formatCode>
                <c:ptCount val="9"/>
                <c:pt idx="0">
                  <c:v>261</c:v>
                </c:pt>
                <c:pt idx="1">
                  <c:v>386</c:v>
                </c:pt>
                <c:pt idx="2">
                  <c:v>501</c:v>
                </c:pt>
                <c:pt idx="3">
                  <c:v>221</c:v>
                </c:pt>
                <c:pt idx="4">
                  <c:v>248</c:v>
                </c:pt>
                <c:pt idx="5">
                  <c:v>377</c:v>
                </c:pt>
                <c:pt idx="6">
                  <c:v>658</c:v>
                </c:pt>
                <c:pt idx="7">
                  <c:v>608</c:v>
                </c:pt>
                <c:pt idx="8">
                  <c:v>264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4.67</c:v>
                </c:pt>
                <c:pt idx="1">
                  <c:v>4.5</c:v>
                </c:pt>
                <c:pt idx="2">
                  <c:v>4.4000000000000004</c:v>
                </c:pt>
                <c:pt idx="3">
                  <c:v>4.2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3.2</c:v>
                </c:pt>
                <c:pt idx="8">
                  <c:v>3.17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9AC-4CE7-9052-79F50FF21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152512"/>
        <c:axId val="129154048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Лист1!$A$2:$A$10</c:f>
              <c:numCache>
                <c:formatCode>0</c:formatCode>
                <c:ptCount val="9"/>
                <c:pt idx="0">
                  <c:v>261</c:v>
                </c:pt>
                <c:pt idx="1">
                  <c:v>386</c:v>
                </c:pt>
                <c:pt idx="2">
                  <c:v>501</c:v>
                </c:pt>
                <c:pt idx="3">
                  <c:v>221</c:v>
                </c:pt>
                <c:pt idx="4">
                  <c:v>248</c:v>
                </c:pt>
                <c:pt idx="5">
                  <c:v>377</c:v>
                </c:pt>
                <c:pt idx="6">
                  <c:v>658</c:v>
                </c:pt>
                <c:pt idx="7">
                  <c:v>608</c:v>
                </c:pt>
                <c:pt idx="8">
                  <c:v>264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3.91</c:v>
                </c:pt>
                <c:pt idx="1">
                  <c:v>3.91</c:v>
                </c:pt>
                <c:pt idx="2">
                  <c:v>3.91</c:v>
                </c:pt>
                <c:pt idx="3">
                  <c:v>3.91</c:v>
                </c:pt>
                <c:pt idx="4">
                  <c:v>3.91</c:v>
                </c:pt>
                <c:pt idx="5">
                  <c:v>3.91</c:v>
                </c:pt>
                <c:pt idx="6">
                  <c:v>3.91</c:v>
                </c:pt>
                <c:pt idx="7">
                  <c:v>3.91</c:v>
                </c:pt>
                <c:pt idx="8">
                  <c:v>3.91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9AC-4CE7-9052-79F50FF21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152512"/>
        <c:axId val="129154048"/>
      </c:lineChart>
      <c:catAx>
        <c:axId val="129152512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 rot="-2700000"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154048"/>
        <c:crosses val="autoZero"/>
        <c:auto val="1"/>
        <c:lblAlgn val="ctr"/>
        <c:lblOffset val="100"/>
        <c:tickLblSkip val="1"/>
        <c:noMultiLvlLbl val="0"/>
      </c:catAx>
      <c:valAx>
        <c:axId val="129154048"/>
        <c:scaling>
          <c:orientation val="minMax"/>
          <c:max val="5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152512"/>
        <c:crosses val="autoZero"/>
        <c:crossBetween val="between"/>
        <c:majorUnit val="0.5"/>
      </c:valAx>
      <c:spPr>
        <a:noFill/>
        <a:ln w="25402">
          <a:noFill/>
        </a:ln>
      </c:spPr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Литература 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участников)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28222322562739"/>
          <c:y val="0.28512811199033494"/>
          <c:w val="0.80481293147805832"/>
          <c:h val="0.469012631075179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литература (от 3 участников)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C9EE-43ED-8353-78FAA87D3634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C9EE-43ED-8353-78FAA87D3634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C9EE-43ED-8353-78FAA87D3634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C9EE-43ED-8353-78FAA87D3634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C9EE-43ED-8353-78FAA87D3634}"/>
              </c:ext>
            </c:extLst>
          </c:dPt>
          <c:cat>
            <c:numRef>
              <c:f>Лист1!$A$2:$A$11</c:f>
              <c:numCache>
                <c:formatCode>General</c:formatCode>
                <c:ptCount val="10"/>
                <c:pt idx="0">
                  <c:v>504</c:v>
                </c:pt>
                <c:pt idx="1">
                  <c:v>254</c:v>
                </c:pt>
                <c:pt idx="2">
                  <c:v>261</c:v>
                </c:pt>
                <c:pt idx="3">
                  <c:v>284</c:v>
                </c:pt>
                <c:pt idx="4">
                  <c:v>378</c:v>
                </c:pt>
                <c:pt idx="5">
                  <c:v>397</c:v>
                </c:pt>
                <c:pt idx="6">
                  <c:v>654</c:v>
                </c:pt>
                <c:pt idx="7">
                  <c:v>221</c:v>
                </c:pt>
                <c:pt idx="8">
                  <c:v>277</c:v>
                </c:pt>
                <c:pt idx="9">
                  <c:v>162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4.67</c:v>
                </c:pt>
                <c:pt idx="1">
                  <c:v>4.4000000000000004</c:v>
                </c:pt>
                <c:pt idx="2">
                  <c:v>4.33</c:v>
                </c:pt>
                <c:pt idx="3">
                  <c:v>4.33</c:v>
                </c:pt>
                <c:pt idx="4">
                  <c:v>4.29</c:v>
                </c:pt>
                <c:pt idx="5">
                  <c:v>3.75</c:v>
                </c:pt>
                <c:pt idx="6">
                  <c:v>3.67</c:v>
                </c:pt>
                <c:pt idx="7">
                  <c:v>3.5</c:v>
                </c:pt>
                <c:pt idx="8">
                  <c:v>3.44</c:v>
                </c:pt>
                <c:pt idx="9">
                  <c:v>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9EE-43ED-8353-78FAA87D36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209472"/>
        <c:axId val="129211008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504</c:v>
                </c:pt>
                <c:pt idx="1">
                  <c:v>254</c:v>
                </c:pt>
                <c:pt idx="2">
                  <c:v>261</c:v>
                </c:pt>
                <c:pt idx="3">
                  <c:v>284</c:v>
                </c:pt>
                <c:pt idx="4">
                  <c:v>378</c:v>
                </c:pt>
                <c:pt idx="5">
                  <c:v>397</c:v>
                </c:pt>
                <c:pt idx="6">
                  <c:v>654</c:v>
                </c:pt>
                <c:pt idx="7">
                  <c:v>221</c:v>
                </c:pt>
                <c:pt idx="8">
                  <c:v>277</c:v>
                </c:pt>
                <c:pt idx="9">
                  <c:v>162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4.03</c:v>
                </c:pt>
                <c:pt idx="1">
                  <c:v>4.03</c:v>
                </c:pt>
                <c:pt idx="2">
                  <c:v>4.03</c:v>
                </c:pt>
                <c:pt idx="3">
                  <c:v>4.03</c:v>
                </c:pt>
                <c:pt idx="4">
                  <c:v>4.03</c:v>
                </c:pt>
                <c:pt idx="5">
                  <c:v>4.03</c:v>
                </c:pt>
                <c:pt idx="6">
                  <c:v>4.03</c:v>
                </c:pt>
                <c:pt idx="7">
                  <c:v>4.03</c:v>
                </c:pt>
                <c:pt idx="8">
                  <c:v>4.03</c:v>
                </c:pt>
                <c:pt idx="9">
                  <c:v>4.03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9EE-43ED-8353-78FAA87D36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209472"/>
        <c:axId val="129211008"/>
      </c:lineChart>
      <c:catAx>
        <c:axId val="12920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300000"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211008"/>
        <c:crosses val="autoZero"/>
        <c:auto val="1"/>
        <c:lblAlgn val="ctr"/>
        <c:lblOffset val="100"/>
        <c:tickLblSkip val="1"/>
        <c:noMultiLvlLbl val="0"/>
      </c:catAx>
      <c:valAx>
        <c:axId val="129211008"/>
        <c:scaling>
          <c:orientation val="minMax"/>
          <c:max val="5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209472"/>
        <c:crosses val="autoZero"/>
        <c:crossBetween val="between"/>
        <c:majorUnit val="0.5"/>
      </c:valAx>
      <c:spPr>
        <a:noFill/>
        <a:ln w="25389">
          <a:noFill/>
        </a:ln>
      </c:spPr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80446194225726E-2"/>
          <c:y val="3.0135362098204357E-2"/>
          <c:w val="0.91284424516379892"/>
          <c:h val="0.5594297363979764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 тренировочных экзаменов</c:v>
                </c:pt>
              </c:strCache>
            </c:strRef>
          </c:tx>
          <c:spPr>
            <a:ln w="31750" cap="rnd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Лист1!$A$2:$A$12</c:f>
              <c:strCache>
                <c:ptCount val="11"/>
                <c:pt idx="0">
                  <c:v>Английский язык</c:v>
                </c:pt>
                <c:pt idx="1">
                  <c:v>Биология</c:v>
                </c:pt>
                <c:pt idx="2">
                  <c:v>География </c:v>
                </c:pt>
                <c:pt idx="3">
                  <c:v>История</c:v>
                </c:pt>
                <c:pt idx="4">
                  <c:v>Информатика</c:v>
                </c:pt>
                <c:pt idx="5">
                  <c:v>Литература</c:v>
                </c:pt>
                <c:pt idx="6">
                  <c:v>Математика </c:v>
                </c:pt>
                <c:pt idx="7">
                  <c:v>Русский язык</c:v>
                </c:pt>
                <c:pt idx="8">
                  <c:v>Обществознание</c:v>
                </c:pt>
                <c:pt idx="9">
                  <c:v>Физика</c:v>
                </c:pt>
                <c:pt idx="10">
                  <c:v>Химия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3.8</c:v>
                </c:pt>
                <c:pt idx="1">
                  <c:v>3.56</c:v>
                </c:pt>
                <c:pt idx="2">
                  <c:v>2.82</c:v>
                </c:pt>
                <c:pt idx="3">
                  <c:v>3.14</c:v>
                </c:pt>
                <c:pt idx="4">
                  <c:v>3.45</c:v>
                </c:pt>
                <c:pt idx="5">
                  <c:v>3.31</c:v>
                </c:pt>
                <c:pt idx="6">
                  <c:v>3.35</c:v>
                </c:pt>
                <c:pt idx="7">
                  <c:v>3.14</c:v>
                </c:pt>
                <c:pt idx="8">
                  <c:v>2.66</c:v>
                </c:pt>
                <c:pt idx="9">
                  <c:v>3.23</c:v>
                </c:pt>
                <c:pt idx="10">
                  <c:v>3.87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62-412A-9B8B-F78E2228A6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балл основных ОГЭ</c:v>
                </c:pt>
              </c:strCache>
            </c:strRef>
          </c:tx>
          <c:spPr>
            <a:ln w="38100" cap="rnd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Лист1!$A$2:$A$12</c:f>
              <c:strCache>
                <c:ptCount val="11"/>
                <c:pt idx="0">
                  <c:v>Английский язык</c:v>
                </c:pt>
                <c:pt idx="1">
                  <c:v>Биология</c:v>
                </c:pt>
                <c:pt idx="2">
                  <c:v>География </c:v>
                </c:pt>
                <c:pt idx="3">
                  <c:v>История</c:v>
                </c:pt>
                <c:pt idx="4">
                  <c:v>Информатика</c:v>
                </c:pt>
                <c:pt idx="5">
                  <c:v>Литература</c:v>
                </c:pt>
                <c:pt idx="6">
                  <c:v>Математика </c:v>
                </c:pt>
                <c:pt idx="7">
                  <c:v>Русский язык</c:v>
                </c:pt>
                <c:pt idx="8">
                  <c:v>Обществознание</c:v>
                </c:pt>
                <c:pt idx="9">
                  <c:v>Физика</c:v>
                </c:pt>
                <c:pt idx="10">
                  <c:v>Химия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4.1500000000000004</c:v>
                </c:pt>
                <c:pt idx="1">
                  <c:v>3.9</c:v>
                </c:pt>
                <c:pt idx="2">
                  <c:v>3.79</c:v>
                </c:pt>
                <c:pt idx="3">
                  <c:v>3.91</c:v>
                </c:pt>
                <c:pt idx="4">
                  <c:v>3.56</c:v>
                </c:pt>
                <c:pt idx="5">
                  <c:v>4.03</c:v>
                </c:pt>
                <c:pt idx="6">
                  <c:v>3.75</c:v>
                </c:pt>
                <c:pt idx="7">
                  <c:v>4.0199999999999996</c:v>
                </c:pt>
                <c:pt idx="8">
                  <c:v>3.2</c:v>
                </c:pt>
                <c:pt idx="9">
                  <c:v>3.67</c:v>
                </c:pt>
                <c:pt idx="10">
                  <c:v>4.22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62-412A-9B8B-F78E2228A6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28575" cap="flat" cmpd="sng" algn="ctr">
              <a:solidFill>
                <a:schemeClr val="tx1">
                  <a:alpha val="33000"/>
                </a:schemeClr>
              </a:solidFill>
              <a:round/>
            </a:ln>
            <a:effectLst/>
          </c:spPr>
        </c:dropLines>
        <c:marker val="1"/>
        <c:smooth val="0"/>
        <c:axId val="580373599"/>
        <c:axId val="580386079"/>
      </c:lineChart>
      <c:catAx>
        <c:axId val="580373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0386079"/>
        <c:crosses val="autoZero"/>
        <c:auto val="1"/>
        <c:lblAlgn val="ctr"/>
        <c:lblOffset val="100"/>
        <c:noMultiLvlLbl val="0"/>
      </c:catAx>
      <c:valAx>
        <c:axId val="580386079"/>
        <c:scaling>
          <c:orientation val="minMax"/>
          <c:min val="2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0373599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3039272868669E-2"/>
          <c:y val="4.8168996810137824E-2"/>
          <c:w val="0.90769429862933804"/>
          <c:h val="0.700513043769125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numRef>
              <c:f>Лист1!$A$2:$A$32</c:f>
              <c:numCache>
                <c:formatCode>General</c:formatCode>
                <c:ptCount val="31"/>
                <c:pt idx="0">
                  <c:v>162</c:v>
                </c:pt>
                <c:pt idx="1">
                  <c:v>221</c:v>
                </c:pt>
                <c:pt idx="2">
                  <c:v>244</c:v>
                </c:pt>
                <c:pt idx="3">
                  <c:v>249</c:v>
                </c:pt>
                <c:pt idx="4">
                  <c:v>250</c:v>
                </c:pt>
                <c:pt idx="5">
                  <c:v>254</c:v>
                </c:pt>
                <c:pt idx="6">
                  <c:v>261</c:v>
                </c:pt>
                <c:pt idx="7">
                  <c:v>264</c:v>
                </c:pt>
                <c:pt idx="8">
                  <c:v>274</c:v>
                </c:pt>
                <c:pt idx="9">
                  <c:v>277</c:v>
                </c:pt>
                <c:pt idx="10">
                  <c:v>282</c:v>
                </c:pt>
                <c:pt idx="11">
                  <c:v>283</c:v>
                </c:pt>
                <c:pt idx="12">
                  <c:v>284</c:v>
                </c:pt>
                <c:pt idx="13">
                  <c:v>377</c:v>
                </c:pt>
                <c:pt idx="14">
                  <c:v>378</c:v>
                </c:pt>
                <c:pt idx="15">
                  <c:v>386</c:v>
                </c:pt>
                <c:pt idx="16">
                  <c:v>384</c:v>
                </c:pt>
                <c:pt idx="17">
                  <c:v>387</c:v>
                </c:pt>
                <c:pt idx="18">
                  <c:v>389</c:v>
                </c:pt>
                <c:pt idx="19">
                  <c:v>392</c:v>
                </c:pt>
                <c:pt idx="20">
                  <c:v>393</c:v>
                </c:pt>
                <c:pt idx="21">
                  <c:v>397</c:v>
                </c:pt>
                <c:pt idx="22">
                  <c:v>481</c:v>
                </c:pt>
                <c:pt idx="23">
                  <c:v>504</c:v>
                </c:pt>
                <c:pt idx="24">
                  <c:v>506</c:v>
                </c:pt>
                <c:pt idx="25">
                  <c:v>538</c:v>
                </c:pt>
                <c:pt idx="26">
                  <c:v>539</c:v>
                </c:pt>
                <c:pt idx="27">
                  <c:v>551</c:v>
                </c:pt>
                <c:pt idx="28">
                  <c:v>585</c:v>
                </c:pt>
                <c:pt idx="29">
                  <c:v>654</c:v>
                </c:pt>
                <c:pt idx="30">
                  <c:v>658</c:v>
                </c:pt>
              </c:numCache>
            </c:numRef>
          </c:cat>
          <c:val>
            <c:numRef>
              <c:f>Лист1!$B$2:$B$32</c:f>
              <c:numCache>
                <c:formatCode>0.0</c:formatCode>
                <c:ptCount val="31"/>
                <c:pt idx="0">
                  <c:v>33.333333333333329</c:v>
                </c:pt>
                <c:pt idx="1">
                  <c:v>0</c:v>
                </c:pt>
                <c:pt idx="2">
                  <c:v>50</c:v>
                </c:pt>
                <c:pt idx="3">
                  <c:v>50</c:v>
                </c:pt>
                <c:pt idx="4">
                  <c:v>0</c:v>
                </c:pt>
                <c:pt idx="5">
                  <c:v>16.666666666666664</c:v>
                </c:pt>
                <c:pt idx="6">
                  <c:v>36.363636363636367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20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66.666666666666657</c:v>
                </c:pt>
                <c:pt idx="22">
                  <c:v>0</c:v>
                </c:pt>
                <c:pt idx="23">
                  <c:v>25</c:v>
                </c:pt>
                <c:pt idx="24">
                  <c:v>25</c:v>
                </c:pt>
                <c:pt idx="25">
                  <c:v>0</c:v>
                </c:pt>
                <c:pt idx="26">
                  <c:v>100</c:v>
                </c:pt>
                <c:pt idx="27">
                  <c:v>50</c:v>
                </c:pt>
                <c:pt idx="28">
                  <c:v>0</c:v>
                </c:pt>
                <c:pt idx="29">
                  <c:v>100</c:v>
                </c:pt>
                <c:pt idx="3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1E-4D2D-A787-7324C40B8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83360"/>
        <c:axId val="20049280"/>
      </c:barChart>
      <c:catAx>
        <c:axId val="19983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049280"/>
        <c:crosses val="autoZero"/>
        <c:auto val="1"/>
        <c:lblAlgn val="ctr"/>
        <c:lblOffset val="100"/>
        <c:noMultiLvlLbl val="0"/>
      </c:catAx>
      <c:valAx>
        <c:axId val="20049280"/>
        <c:scaling>
          <c:orientation val="minMax"/>
          <c:max val="1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98336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330392728686704E-2"/>
          <c:y val="4.1999247894701733E-2"/>
          <c:w val="0.90769429862933815"/>
          <c:h val="0.786067580770673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5B6-4D56-918C-EFDED2D7507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5B6-4D56-918C-EFDED2D7507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5B6-4D56-918C-EFDED2D7507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5B6-4D56-918C-EFDED2D7507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A5B6-4D56-918C-EFDED2D7507A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A5B6-4D56-918C-EFDED2D7507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5B6-4D56-918C-EFDED2D7507A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A5B6-4D56-918C-EFDED2D7507A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A5B6-4D56-918C-EFDED2D7507A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A5B6-4D56-918C-EFDED2D7507A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A5B6-4D56-918C-EFDED2D7507A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A5B6-4D56-918C-EFDED2D7507A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A5B6-4D56-918C-EFDED2D7507A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A5B6-4D56-918C-EFDED2D7507A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A5B6-4D56-918C-EFDED2D7507A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F-A5B6-4D56-918C-EFDED2D7507A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21-A5B6-4D56-918C-EFDED2D7507A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23-A5B6-4D56-918C-EFDED2D7507A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25-A5B6-4D56-918C-EFDED2D7507A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27-A5B6-4D56-918C-EFDED2D7507A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29-A5B6-4D56-918C-EFDED2D7507A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9-911E-4BD9-960D-C2312F9400C0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B-911E-4BD9-960D-C2312F9400C0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D-911E-4BD9-960D-C2312F9400C0}"/>
              </c:ext>
            </c:extLst>
          </c:dPt>
          <c:dPt>
            <c:idx val="2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F-911E-4BD9-960D-C2312F9400C0}"/>
              </c:ext>
            </c:extLst>
          </c:dPt>
          <c:dPt>
            <c:idx val="2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21-911E-4BD9-960D-C2312F9400C0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23-911E-4BD9-960D-C2312F9400C0}"/>
              </c:ext>
            </c:extLst>
          </c:dPt>
          <c:dPt>
            <c:idx val="2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25-911E-4BD9-960D-C2312F9400C0}"/>
              </c:ext>
            </c:extLst>
          </c:dPt>
          <c:dPt>
            <c:idx val="2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27-911E-4BD9-960D-C2312F9400C0}"/>
              </c:ext>
            </c:extLst>
          </c:dPt>
          <c:dPt>
            <c:idx val="2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29-911E-4BD9-960D-C2312F9400C0}"/>
              </c:ext>
            </c:extLst>
          </c:dPt>
          <c:dPt>
            <c:idx val="3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2B-911E-4BD9-960D-C2312F9400C0}"/>
              </c:ext>
            </c:extLst>
          </c:dPt>
          <c:dPt>
            <c:idx val="3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2D-911E-4BD9-960D-C2312F9400C0}"/>
              </c:ext>
            </c:extLst>
          </c:dPt>
          <c:dPt>
            <c:idx val="3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2F-911E-4BD9-960D-C2312F9400C0}"/>
              </c:ext>
            </c:extLst>
          </c:dPt>
          <c:dPt>
            <c:idx val="3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31-911E-4BD9-960D-C2312F9400C0}"/>
              </c:ext>
            </c:extLst>
          </c:dPt>
          <c:dPt>
            <c:idx val="3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33-911E-4BD9-960D-C2312F9400C0}"/>
              </c:ext>
            </c:extLst>
          </c:dPt>
          <c:cat>
            <c:numRef>
              <c:f>Лист1!$A$2:$A$32</c:f>
              <c:numCache>
                <c:formatCode>General</c:formatCode>
                <c:ptCount val="31"/>
                <c:pt idx="0">
                  <c:v>654</c:v>
                </c:pt>
                <c:pt idx="1">
                  <c:v>539</c:v>
                </c:pt>
                <c:pt idx="2">
                  <c:v>249</c:v>
                </c:pt>
                <c:pt idx="3">
                  <c:v>658</c:v>
                </c:pt>
                <c:pt idx="4">
                  <c:v>504</c:v>
                </c:pt>
                <c:pt idx="5">
                  <c:v>244</c:v>
                </c:pt>
                <c:pt idx="6">
                  <c:v>551</c:v>
                </c:pt>
                <c:pt idx="7">
                  <c:v>261</c:v>
                </c:pt>
                <c:pt idx="8">
                  <c:v>393</c:v>
                </c:pt>
                <c:pt idx="9">
                  <c:v>386</c:v>
                </c:pt>
                <c:pt idx="10">
                  <c:v>397</c:v>
                </c:pt>
                <c:pt idx="11">
                  <c:v>506</c:v>
                </c:pt>
                <c:pt idx="12">
                  <c:v>254</c:v>
                </c:pt>
                <c:pt idx="13">
                  <c:v>392</c:v>
                </c:pt>
                <c:pt idx="14">
                  <c:v>384</c:v>
                </c:pt>
                <c:pt idx="15">
                  <c:v>585</c:v>
                </c:pt>
                <c:pt idx="16">
                  <c:v>481</c:v>
                </c:pt>
                <c:pt idx="17">
                  <c:v>264</c:v>
                </c:pt>
                <c:pt idx="18">
                  <c:v>284</c:v>
                </c:pt>
                <c:pt idx="19">
                  <c:v>283</c:v>
                </c:pt>
                <c:pt idx="20">
                  <c:v>282</c:v>
                </c:pt>
                <c:pt idx="21">
                  <c:v>221</c:v>
                </c:pt>
                <c:pt idx="22">
                  <c:v>274</c:v>
                </c:pt>
                <c:pt idx="23">
                  <c:v>387</c:v>
                </c:pt>
                <c:pt idx="24">
                  <c:v>277</c:v>
                </c:pt>
                <c:pt idx="25">
                  <c:v>377</c:v>
                </c:pt>
                <c:pt idx="26">
                  <c:v>378</c:v>
                </c:pt>
                <c:pt idx="27">
                  <c:v>538</c:v>
                </c:pt>
                <c:pt idx="28">
                  <c:v>250</c:v>
                </c:pt>
                <c:pt idx="29">
                  <c:v>162</c:v>
                </c:pt>
                <c:pt idx="30">
                  <c:v>389</c:v>
                </c:pt>
              </c:numCache>
            </c:numRef>
          </c:cat>
          <c:val>
            <c:numRef>
              <c:f>Лист1!$B$2:$B$32</c:f>
              <c:numCache>
                <c:formatCode>0.0</c:formatCode>
                <c:ptCount val="31"/>
                <c:pt idx="0">
                  <c:v>97.5</c:v>
                </c:pt>
                <c:pt idx="1">
                  <c:v>89.333333333333329</c:v>
                </c:pt>
                <c:pt idx="2">
                  <c:v>88.764705882352942</c:v>
                </c:pt>
                <c:pt idx="3">
                  <c:v>86.8</c:v>
                </c:pt>
                <c:pt idx="4">
                  <c:v>86.461538461538467</c:v>
                </c:pt>
                <c:pt idx="5">
                  <c:v>86.142857142857139</c:v>
                </c:pt>
                <c:pt idx="6">
                  <c:v>86</c:v>
                </c:pt>
                <c:pt idx="7">
                  <c:v>85.416666666666671</c:v>
                </c:pt>
                <c:pt idx="8">
                  <c:v>85.285714285714292</c:v>
                </c:pt>
                <c:pt idx="9">
                  <c:v>84</c:v>
                </c:pt>
                <c:pt idx="10">
                  <c:v>83.36363636363636</c:v>
                </c:pt>
                <c:pt idx="11">
                  <c:v>83</c:v>
                </c:pt>
                <c:pt idx="12">
                  <c:v>82.727272727272734</c:v>
                </c:pt>
                <c:pt idx="13">
                  <c:v>82.25</c:v>
                </c:pt>
                <c:pt idx="14">
                  <c:v>81.666666666666671</c:v>
                </c:pt>
                <c:pt idx="15">
                  <c:v>80.5</c:v>
                </c:pt>
                <c:pt idx="16">
                  <c:v>79.666666666666671</c:v>
                </c:pt>
                <c:pt idx="17">
                  <c:v>79.099999999999994</c:v>
                </c:pt>
                <c:pt idx="18">
                  <c:v>78.857142857142861</c:v>
                </c:pt>
                <c:pt idx="19">
                  <c:v>78.666666666666671</c:v>
                </c:pt>
                <c:pt idx="20">
                  <c:v>78.117647058823536</c:v>
                </c:pt>
                <c:pt idx="21">
                  <c:v>77.714285714285708</c:v>
                </c:pt>
                <c:pt idx="22">
                  <c:v>77.333333333333329</c:v>
                </c:pt>
                <c:pt idx="23">
                  <c:v>75.533333333333331</c:v>
                </c:pt>
                <c:pt idx="24">
                  <c:v>75.5</c:v>
                </c:pt>
                <c:pt idx="25">
                  <c:v>74.666666666666671</c:v>
                </c:pt>
                <c:pt idx="26">
                  <c:v>73</c:v>
                </c:pt>
                <c:pt idx="27">
                  <c:v>73</c:v>
                </c:pt>
                <c:pt idx="28">
                  <c:v>72.454545454545453</c:v>
                </c:pt>
                <c:pt idx="29">
                  <c:v>70.400000000000006</c:v>
                </c:pt>
                <c:pt idx="30">
                  <c:v>68.666666666666671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A5B6-4D56-918C-EFDED2D75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354752"/>
        <c:axId val="91437312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</c:v>
                </c:pt>
              </c:strCache>
            </c:strRef>
          </c:tx>
          <c:spPr>
            <a:ln w="38100">
              <a:solidFill>
                <a:schemeClr val="accent4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Лист1!$A$2:$A$32</c:f>
              <c:numCache>
                <c:formatCode>General</c:formatCode>
                <c:ptCount val="31"/>
                <c:pt idx="0">
                  <c:v>654</c:v>
                </c:pt>
                <c:pt idx="1">
                  <c:v>539</c:v>
                </c:pt>
                <c:pt idx="2">
                  <c:v>249</c:v>
                </c:pt>
                <c:pt idx="3">
                  <c:v>658</c:v>
                </c:pt>
                <c:pt idx="4">
                  <c:v>504</c:v>
                </c:pt>
                <c:pt idx="5">
                  <c:v>244</c:v>
                </c:pt>
                <c:pt idx="6">
                  <c:v>551</c:v>
                </c:pt>
                <c:pt idx="7">
                  <c:v>261</c:v>
                </c:pt>
                <c:pt idx="8">
                  <c:v>393</c:v>
                </c:pt>
                <c:pt idx="9">
                  <c:v>386</c:v>
                </c:pt>
                <c:pt idx="10">
                  <c:v>397</c:v>
                </c:pt>
                <c:pt idx="11">
                  <c:v>506</c:v>
                </c:pt>
                <c:pt idx="12">
                  <c:v>254</c:v>
                </c:pt>
                <c:pt idx="13">
                  <c:v>392</c:v>
                </c:pt>
                <c:pt idx="14">
                  <c:v>384</c:v>
                </c:pt>
                <c:pt idx="15">
                  <c:v>585</c:v>
                </c:pt>
                <c:pt idx="16">
                  <c:v>481</c:v>
                </c:pt>
                <c:pt idx="17">
                  <c:v>264</c:v>
                </c:pt>
                <c:pt idx="18">
                  <c:v>284</c:v>
                </c:pt>
                <c:pt idx="19">
                  <c:v>283</c:v>
                </c:pt>
                <c:pt idx="20">
                  <c:v>282</c:v>
                </c:pt>
                <c:pt idx="21">
                  <c:v>221</c:v>
                </c:pt>
                <c:pt idx="22">
                  <c:v>274</c:v>
                </c:pt>
                <c:pt idx="23">
                  <c:v>387</c:v>
                </c:pt>
                <c:pt idx="24">
                  <c:v>277</c:v>
                </c:pt>
                <c:pt idx="25">
                  <c:v>377</c:v>
                </c:pt>
                <c:pt idx="26">
                  <c:v>378</c:v>
                </c:pt>
                <c:pt idx="27">
                  <c:v>538</c:v>
                </c:pt>
                <c:pt idx="28">
                  <c:v>250</c:v>
                </c:pt>
                <c:pt idx="29">
                  <c:v>162</c:v>
                </c:pt>
                <c:pt idx="30">
                  <c:v>389</c:v>
                </c:pt>
              </c:numCache>
            </c:numRef>
          </c:cat>
          <c:val>
            <c:numRef>
              <c:f>Лист1!$C$2:$C$32</c:f>
              <c:numCache>
                <c:formatCode>General</c:formatCode>
                <c:ptCount val="31"/>
                <c:pt idx="0">
                  <c:v>81.5</c:v>
                </c:pt>
                <c:pt idx="1">
                  <c:v>81.5</c:v>
                </c:pt>
                <c:pt idx="2">
                  <c:v>81.5</c:v>
                </c:pt>
                <c:pt idx="3">
                  <c:v>81.5</c:v>
                </c:pt>
                <c:pt idx="4">
                  <c:v>81.5</c:v>
                </c:pt>
                <c:pt idx="5">
                  <c:v>81.5</c:v>
                </c:pt>
                <c:pt idx="6">
                  <c:v>81.5</c:v>
                </c:pt>
                <c:pt idx="7">
                  <c:v>81.5</c:v>
                </c:pt>
                <c:pt idx="8">
                  <c:v>81.5</c:v>
                </c:pt>
                <c:pt idx="9">
                  <c:v>81.5</c:v>
                </c:pt>
                <c:pt idx="10">
                  <c:v>81.5</c:v>
                </c:pt>
                <c:pt idx="11">
                  <c:v>81.5</c:v>
                </c:pt>
                <c:pt idx="12">
                  <c:v>81.5</c:v>
                </c:pt>
                <c:pt idx="13">
                  <c:v>81.5</c:v>
                </c:pt>
                <c:pt idx="14">
                  <c:v>81.5</c:v>
                </c:pt>
                <c:pt idx="15">
                  <c:v>81.5</c:v>
                </c:pt>
                <c:pt idx="16">
                  <c:v>81.5</c:v>
                </c:pt>
                <c:pt idx="17">
                  <c:v>81.5</c:v>
                </c:pt>
                <c:pt idx="18">
                  <c:v>81.5</c:v>
                </c:pt>
                <c:pt idx="19">
                  <c:v>81.5</c:v>
                </c:pt>
                <c:pt idx="20">
                  <c:v>81.5</c:v>
                </c:pt>
                <c:pt idx="21">
                  <c:v>81.5</c:v>
                </c:pt>
                <c:pt idx="22">
                  <c:v>81.5</c:v>
                </c:pt>
                <c:pt idx="23">
                  <c:v>81.5</c:v>
                </c:pt>
                <c:pt idx="24">
                  <c:v>81.5</c:v>
                </c:pt>
                <c:pt idx="25">
                  <c:v>81.5</c:v>
                </c:pt>
                <c:pt idx="26">
                  <c:v>81.5</c:v>
                </c:pt>
                <c:pt idx="27">
                  <c:v>81.5</c:v>
                </c:pt>
                <c:pt idx="28">
                  <c:v>81.5</c:v>
                </c:pt>
                <c:pt idx="29">
                  <c:v>81.5</c:v>
                </c:pt>
                <c:pt idx="30">
                  <c:v>81.5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B-A5B6-4D56-918C-EFDED2D75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354752"/>
        <c:axId val="91437312"/>
      </c:lineChart>
      <c:catAx>
        <c:axId val="23354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4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1437312"/>
        <c:crosses val="autoZero"/>
        <c:auto val="0"/>
        <c:lblAlgn val="ctr"/>
        <c:lblOffset val="100"/>
        <c:noMultiLvlLbl val="0"/>
      </c:catAx>
      <c:valAx>
        <c:axId val="91437312"/>
        <c:scaling>
          <c:orientation val="minMax"/>
          <c:max val="100"/>
          <c:min val="65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354752"/>
        <c:crosses val="autoZero"/>
        <c:crossBetween val="between"/>
        <c:majorUnit val="5"/>
      </c:valAx>
      <c:spPr>
        <a:noFill/>
        <a:ln w="25402">
          <a:noFill/>
        </a:ln>
      </c:spPr>
    </c:plotArea>
    <c:plotVisOnly val="1"/>
    <c:dispBlanksAs val="gap"/>
    <c:showDLblsOverMax val="0"/>
  </c:chart>
  <c:spPr>
    <a:ln>
      <a:solidFill>
        <a:srgbClr val="0070C0"/>
      </a:solidFill>
    </a:ln>
  </c:spPr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8229906285486"/>
          <c:y val="2.8873491530580272E-2"/>
          <c:w val="0.68348927461721798"/>
          <c:h val="0.818604614632928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русский язык</c:v>
                </c:pt>
                <c:pt idx="1">
                  <c:v>математика профиль</c:v>
                </c:pt>
                <c:pt idx="2">
                  <c:v>английский язык</c:v>
                </c:pt>
                <c:pt idx="3">
                  <c:v>биология</c:v>
                </c:pt>
                <c:pt idx="4">
                  <c:v>география</c:v>
                </c:pt>
                <c:pt idx="5">
                  <c:v>информатика</c:v>
                </c:pt>
                <c:pt idx="6">
                  <c:v>история</c:v>
                </c:pt>
                <c:pt idx="7">
                  <c:v>литература</c:v>
                </c:pt>
                <c:pt idx="8">
                  <c:v>обществознание</c:v>
                </c:pt>
                <c:pt idx="9">
                  <c:v>немецкий язык</c:v>
                </c:pt>
                <c:pt idx="10">
                  <c:v>физика</c:v>
                </c:pt>
                <c:pt idx="11">
                  <c:v>китайский язык</c:v>
                </c:pt>
                <c:pt idx="12">
                  <c:v>французский  язык</c:v>
                </c:pt>
                <c:pt idx="13">
                  <c:v>химия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33.4</c:v>
                </c:pt>
                <c:pt idx="1">
                  <c:v>11.7</c:v>
                </c:pt>
                <c:pt idx="2">
                  <c:v>27.4</c:v>
                </c:pt>
                <c:pt idx="3">
                  <c:v>5.5</c:v>
                </c:pt>
                <c:pt idx="4">
                  <c:v>17.899999999999999</c:v>
                </c:pt>
                <c:pt idx="5">
                  <c:v>23.1</c:v>
                </c:pt>
                <c:pt idx="6">
                  <c:v>22</c:v>
                </c:pt>
                <c:pt idx="7">
                  <c:v>28.8</c:v>
                </c:pt>
                <c:pt idx="8">
                  <c:v>12.4</c:v>
                </c:pt>
                <c:pt idx="9">
                  <c:v>15.8</c:v>
                </c:pt>
                <c:pt idx="10">
                  <c:v>8.3000000000000007</c:v>
                </c:pt>
                <c:pt idx="11">
                  <c:v>100</c:v>
                </c:pt>
                <c:pt idx="12">
                  <c:v>25</c:v>
                </c:pt>
                <c:pt idx="13">
                  <c:v>27.8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94-4FB1-AE63-9DF1403BD8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152064"/>
        <c:axId val="104153856"/>
      </c:barChart>
      <c:catAx>
        <c:axId val="1041520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4153856"/>
        <c:crosses val="autoZero"/>
        <c:auto val="1"/>
        <c:lblAlgn val="ctr"/>
        <c:lblOffset val="100"/>
        <c:tickLblSkip val="1"/>
        <c:noMultiLvlLbl val="0"/>
      </c:catAx>
      <c:valAx>
        <c:axId val="1041538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4152064"/>
        <c:crosses val="autoZero"/>
        <c:crossBetween val="between"/>
        <c:majorUnit val="10"/>
      </c:valAx>
      <c:spPr>
        <a:noFill/>
        <a:ln w="25403">
          <a:noFill/>
        </a:ln>
      </c:spPr>
    </c:plotArea>
    <c:plotVisOnly val="1"/>
    <c:dispBlanksAs val="gap"/>
    <c:showDLblsOverMax val="0"/>
  </c:chart>
  <c:txPr>
    <a:bodyPr/>
    <a:lstStyle/>
    <a:p>
      <a:pPr>
        <a:defRPr sz="1799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Кировский район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Лист1!$A$2:$A$17</c:f>
              <c:strCache>
                <c:ptCount val="16"/>
                <c:pt idx="0">
                  <c:v>Английский язык</c:v>
                </c:pt>
                <c:pt idx="1">
                  <c:v>Биология</c:v>
                </c:pt>
                <c:pt idx="2">
                  <c:v>География</c:v>
                </c:pt>
                <c:pt idx="3">
                  <c:v>Информатика и ИКТ (КЕГЭ)</c:v>
                </c:pt>
                <c:pt idx="4">
                  <c:v>Испанский язык</c:v>
                </c:pt>
                <c:pt idx="5">
                  <c:v>История</c:v>
                </c:pt>
                <c:pt idx="6">
                  <c:v>Китайский язык</c:v>
                </c:pt>
                <c:pt idx="7">
                  <c:v>Литература</c:v>
                </c:pt>
                <c:pt idx="8">
                  <c:v>Математика базовая</c:v>
                </c:pt>
                <c:pt idx="9">
                  <c:v>Математика профильная</c:v>
                </c:pt>
                <c:pt idx="10">
                  <c:v>Немецкий язык</c:v>
                </c:pt>
                <c:pt idx="11">
                  <c:v>Обществознание</c:v>
                </c:pt>
                <c:pt idx="12">
                  <c:v>Русский язык</c:v>
                </c:pt>
                <c:pt idx="13">
                  <c:v>Физика</c:v>
                </c:pt>
                <c:pt idx="14">
                  <c:v>Французский язык</c:v>
                </c:pt>
                <c:pt idx="15">
                  <c:v>Химия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66.849999999999994</c:v>
                </c:pt>
                <c:pt idx="1">
                  <c:v>50.02</c:v>
                </c:pt>
                <c:pt idx="2">
                  <c:v>56.32</c:v>
                </c:pt>
                <c:pt idx="3">
                  <c:v>60.65</c:v>
                </c:pt>
                <c:pt idx="4">
                  <c:v>81</c:v>
                </c:pt>
                <c:pt idx="5">
                  <c:v>58.05</c:v>
                </c:pt>
                <c:pt idx="6">
                  <c:v>87</c:v>
                </c:pt>
                <c:pt idx="7">
                  <c:v>67.47</c:v>
                </c:pt>
                <c:pt idx="8">
                  <c:v>4.03</c:v>
                </c:pt>
                <c:pt idx="9">
                  <c:v>60.03</c:v>
                </c:pt>
                <c:pt idx="10">
                  <c:v>64.209999999999994</c:v>
                </c:pt>
                <c:pt idx="11">
                  <c:v>60.18</c:v>
                </c:pt>
                <c:pt idx="12">
                  <c:v>71.75</c:v>
                </c:pt>
                <c:pt idx="13">
                  <c:v>54.88</c:v>
                </c:pt>
                <c:pt idx="14">
                  <c:v>52.25</c:v>
                </c:pt>
                <c:pt idx="15">
                  <c:v>63.55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AF-475F-B1F2-1E5469365C6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Санкт-Петербург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Лист1!$A$2:$A$17</c:f>
              <c:strCache>
                <c:ptCount val="16"/>
                <c:pt idx="0">
                  <c:v>Английский язык</c:v>
                </c:pt>
                <c:pt idx="1">
                  <c:v>Биология</c:v>
                </c:pt>
                <c:pt idx="2">
                  <c:v>География</c:v>
                </c:pt>
                <c:pt idx="3">
                  <c:v>Информатика и ИКТ (КЕГЭ)</c:v>
                </c:pt>
                <c:pt idx="4">
                  <c:v>Испанский язык</c:v>
                </c:pt>
                <c:pt idx="5">
                  <c:v>История</c:v>
                </c:pt>
                <c:pt idx="6">
                  <c:v>Китайский язык</c:v>
                </c:pt>
                <c:pt idx="7">
                  <c:v>Литература</c:v>
                </c:pt>
                <c:pt idx="8">
                  <c:v>Математика базовая</c:v>
                </c:pt>
                <c:pt idx="9">
                  <c:v>Математика профильная</c:v>
                </c:pt>
                <c:pt idx="10">
                  <c:v>Немецкий язык</c:v>
                </c:pt>
                <c:pt idx="11">
                  <c:v>Обществознание</c:v>
                </c:pt>
                <c:pt idx="12">
                  <c:v>Русский язык</c:v>
                </c:pt>
                <c:pt idx="13">
                  <c:v>Физика</c:v>
                </c:pt>
                <c:pt idx="14">
                  <c:v>Французский язык</c:v>
                </c:pt>
                <c:pt idx="15">
                  <c:v>Химия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66.77</c:v>
                </c:pt>
                <c:pt idx="1">
                  <c:v>50.38</c:v>
                </c:pt>
                <c:pt idx="2">
                  <c:v>56.05</c:v>
                </c:pt>
                <c:pt idx="3">
                  <c:v>60.55</c:v>
                </c:pt>
                <c:pt idx="4">
                  <c:v>70.650000000000006</c:v>
                </c:pt>
                <c:pt idx="5">
                  <c:v>57.63</c:v>
                </c:pt>
                <c:pt idx="6">
                  <c:v>64.930000000000007</c:v>
                </c:pt>
                <c:pt idx="7">
                  <c:v>62.58</c:v>
                </c:pt>
                <c:pt idx="8">
                  <c:v>4.0999999999999996</c:v>
                </c:pt>
                <c:pt idx="9">
                  <c:v>58.5</c:v>
                </c:pt>
                <c:pt idx="10">
                  <c:v>64.77</c:v>
                </c:pt>
                <c:pt idx="11">
                  <c:v>57.54</c:v>
                </c:pt>
                <c:pt idx="12">
                  <c:v>71.709999999999994</c:v>
                </c:pt>
                <c:pt idx="13">
                  <c:v>56.58</c:v>
                </c:pt>
                <c:pt idx="14">
                  <c:v>72.19</c:v>
                </c:pt>
                <c:pt idx="15">
                  <c:v>57.22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AF-475F-B1F2-1E5469365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0530079"/>
        <c:axId val="620522591"/>
      </c:barChart>
      <c:catAx>
        <c:axId val="620530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8080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20522591"/>
        <c:crosses val="autoZero"/>
        <c:auto val="1"/>
        <c:lblAlgn val="ctr"/>
        <c:lblOffset val="100"/>
        <c:noMultiLvlLbl val="0"/>
      </c:catAx>
      <c:valAx>
        <c:axId val="620522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61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in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0530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80808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716049382716049E-3"/>
                  <c:y val="-3.6478432651445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33D-4D5D-AD71-890C43EB8239}"/>
                </c:ext>
              </c:extLst>
            </c:dLbl>
            <c:dLbl>
              <c:idx val="1"/>
              <c:layout>
                <c:manualLayout>
                  <c:x val="7.7160493827160516E-3"/>
                  <c:y val="-3.3672399370564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33D-4D5D-AD71-890C43EB8239}"/>
                </c:ext>
              </c:extLst>
            </c:dLbl>
            <c:dLbl>
              <c:idx val="2"/>
              <c:layout>
                <c:manualLayout>
                  <c:x val="0"/>
                  <c:y val="-2.8060332808803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3D-4D5D-AD71-890C43EB82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 профиль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74.040000000000006</c:v>
                </c:pt>
                <c:pt idx="1">
                  <c:v>60.5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5E-453A-A9C0-7A3BD9C8FE5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2407407407407406E-2"/>
                  <c:y val="-4.4896532494086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33D-4D5D-AD71-890C43EB8239}"/>
                </c:ext>
              </c:extLst>
            </c:dLbl>
            <c:dLbl>
              <c:idx val="1"/>
              <c:layout>
                <c:manualLayout>
                  <c:x val="1.6975308641975308E-2"/>
                  <c:y val="-4.2090499213205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33D-4D5D-AD71-890C43EB82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 профиль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73.2</c:v>
                </c:pt>
                <c:pt idx="1">
                  <c:v>60.03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33D-4D5D-AD71-890C43EB82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601728"/>
        <c:axId val="66603264"/>
        <c:axId val="0"/>
      </c:bar3DChart>
      <c:catAx>
        <c:axId val="66601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603264"/>
        <c:crosses val="autoZero"/>
        <c:auto val="1"/>
        <c:lblAlgn val="ctr"/>
        <c:lblOffset val="100"/>
        <c:noMultiLvlLbl val="0"/>
      </c:catAx>
      <c:valAx>
        <c:axId val="66603264"/>
        <c:scaling>
          <c:orientation val="minMax"/>
          <c:max val="80"/>
          <c:min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601728"/>
        <c:crosses val="autoZero"/>
        <c:crossBetween val="between"/>
        <c:majorUnit val="5"/>
      </c:valAx>
      <c:spPr>
        <a:noFill/>
        <a:ln w="25402">
          <a:noFill/>
        </a:ln>
      </c:spPr>
    </c:plotArea>
    <c:legend>
      <c:legendPos val="r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0.15119</cdr:x>
      <cdr:y>0.24884</cdr:y>
    </cdr:from>
    <cdr:to>
      <cdr:x>0.25792</cdr:x>
      <cdr:y>0.42228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5375" y="13119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0.39812</cdr:x>
      <cdr:y>0.17455</cdr:y>
    </cdr:from>
    <cdr:to>
      <cdr:x>0.8368</cdr:x>
      <cdr:y>0.42537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48754" y="691282"/>
          <a:ext cx="1926896" cy="9933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itchFamily="18" charset="0"/>
              <a:cs typeface="Times New Roman" pitchFamily="18" charset="0"/>
            </a:rPr>
            <a:t>Средний по району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0.64658</cdr:x>
      <cdr:y>0.29311</cdr:y>
    </cdr:from>
    <cdr:to>
      <cdr:x>0.87101</cdr:x>
      <cdr:y>0.51154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34357" y="122701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0.75262</cdr:x>
      <cdr:y>0.32751</cdr:y>
    </cdr:from>
    <cdr:to>
      <cdr:x>0.97705</cdr:x>
      <cdr:y>0.54594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66405" y="137102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0.40359</cdr:x>
      <cdr:y>0.23636</cdr:y>
    </cdr:from>
    <cdr:to>
      <cdr:x>1</cdr:x>
      <cdr:y>0.41711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11209" y="936103"/>
          <a:ext cx="2233207" cy="715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Средний по району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0.15119</cdr:x>
      <cdr:y>0.24884</cdr:y>
    </cdr:from>
    <cdr:to>
      <cdr:x>0.25792</cdr:x>
      <cdr:y>0.42228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5375" y="13119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0.77477</cdr:x>
      <cdr:y>0.09836</cdr:y>
    </cdr:from>
    <cdr:to>
      <cdr:x>0.9162</cdr:x>
      <cdr:y>0.35571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92688" y="432048"/>
          <a:ext cx="1130424" cy="1130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Средний по району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0.5875</cdr:x>
      <cdr:y>0.26233</cdr:y>
    </cdr:from>
    <cdr:to>
      <cdr:x>0.82986</cdr:x>
      <cdr:y>0.30863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34880" y="1224136"/>
          <a:ext cx="199452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0.54375</cdr:x>
      <cdr:y>0.20061</cdr:y>
    </cdr:from>
    <cdr:to>
      <cdr:x>0.94624</cdr:x>
      <cdr:y>0.46294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74845" y="936113"/>
          <a:ext cx="3312363" cy="1224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                                          Средний по району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0.55172</cdr:x>
      <cdr:y>0.30291</cdr:y>
    </cdr:from>
    <cdr:to>
      <cdr:x>1</cdr:x>
      <cdr:y>0.4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05597" y="1417792"/>
          <a:ext cx="1710827" cy="454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itchFamily="18" charset="0"/>
              <a:cs typeface="Times New Roman" pitchFamily="18" charset="0"/>
            </a:rPr>
            <a:t>Средний по району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0.51851</cdr:x>
      <cdr:y>0.27698</cdr:y>
    </cdr:from>
    <cdr:to>
      <cdr:x>0.96406</cdr:x>
      <cdr:y>0.457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91354" y="1296144"/>
          <a:ext cx="1797077" cy="84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</a:rPr>
            <a:t>Средний по району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0.5171</cdr:x>
      <cdr:y>0.29926</cdr:y>
    </cdr:from>
    <cdr:to>
      <cdr:x>0.98246</cdr:x>
      <cdr:y>0.404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22414" y="1440160"/>
          <a:ext cx="1910050" cy="504052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itchFamily="18" charset="0"/>
              <a:cs typeface="Times New Roman" pitchFamily="18" charset="0"/>
            </a:rPr>
            <a:t>Средний по району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0.55273</cdr:x>
      <cdr:y>0.34328</cdr:y>
    </cdr:from>
    <cdr:to>
      <cdr:x>0.99848</cdr:x>
      <cdr:y>0.45755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32255" y="1656184"/>
          <a:ext cx="1800206" cy="5512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itchFamily="18" charset="0"/>
              <a:cs typeface="Times New Roman" pitchFamily="18" charset="0"/>
            </a:rPr>
            <a:t>Средний по району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0.74093</cdr:x>
      <cdr:y>0.27397</cdr:y>
    </cdr:from>
    <cdr:to>
      <cdr:x>0.98283</cdr:x>
      <cdr:y>0.4773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079914" y="1440160"/>
          <a:ext cx="1984980" cy="10688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Средний 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по району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0.6851</cdr:x>
      <cdr:y>0.14785</cdr:y>
    </cdr:from>
    <cdr:to>
      <cdr:x>0.79621</cdr:x>
      <cdr:y>0.24331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38080" y="669181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0.76385</cdr:x>
      <cdr:y>0.38265</cdr:y>
    </cdr:from>
    <cdr:to>
      <cdr:x>0.98874</cdr:x>
      <cdr:y>0.44629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286180" y="1731838"/>
          <a:ext cx="1850755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Средний по району</a:t>
          </a:r>
        </a:p>
        <a:p xmlns:a="http://schemas.openxmlformats.org/drawingml/2006/main">
          <a:endParaRPr lang="ru-RU" sz="1600" b="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600" b="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0.55353</cdr:x>
      <cdr:y>0.30159</cdr:y>
    </cdr:from>
    <cdr:to>
      <cdr:x>0.98727</cdr:x>
      <cdr:y>0.39683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11798" y="1368152"/>
          <a:ext cx="1811500" cy="432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Средний по району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0.54282</cdr:x>
      <cdr:y>0.26984</cdr:y>
    </cdr:from>
    <cdr:to>
      <cdr:x>1</cdr:x>
      <cdr:y>0.36508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45243" y="1224136"/>
          <a:ext cx="1975237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Средний по району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0.54159</cdr:x>
      <cdr:y>0.3031</cdr:y>
    </cdr:from>
    <cdr:to>
      <cdr:x>1</cdr:x>
      <cdr:y>0.35688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04256" y="1590075"/>
          <a:ext cx="1950368" cy="282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Средний по району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0.53286</cdr:x>
      <cdr:y>0.30769</cdr:y>
    </cdr:from>
    <cdr:to>
      <cdr:x>1</cdr:x>
      <cdr:y>0.43037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00044" y="1440160"/>
          <a:ext cx="2016369" cy="5741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   Средний по району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0.6851</cdr:x>
      <cdr:y>0.14785</cdr:y>
    </cdr:from>
    <cdr:to>
      <cdr:x>0.79621</cdr:x>
      <cdr:y>0.24331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38080" y="669181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0.76385</cdr:x>
      <cdr:y>0.1592</cdr:y>
    </cdr:from>
    <cdr:to>
      <cdr:x>0.98874</cdr:x>
      <cdr:y>0.22284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286180" y="720551"/>
          <a:ext cx="1850755" cy="288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Средний по району</a:t>
          </a:r>
        </a:p>
        <a:p xmlns:a="http://schemas.openxmlformats.org/drawingml/2006/main">
          <a:endParaRPr lang="ru-RU" sz="1600" b="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600" b="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0.745</cdr:x>
      <cdr:y>0.1591</cdr:y>
    </cdr:from>
    <cdr:to>
      <cdr:x>0.96986</cdr:x>
      <cdr:y>0.3182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31052" y="720080"/>
          <a:ext cx="1850508" cy="720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Средний по району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0.54209</cdr:x>
      <cdr:y>0.31175</cdr:y>
    </cdr:from>
    <cdr:to>
      <cdr:x>0.89385</cdr:x>
      <cdr:y>0.38521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5962" y="1436686"/>
          <a:ext cx="1418456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0.52424</cdr:x>
      <cdr:y>0.32812</cdr:y>
    </cdr:from>
    <cdr:to>
      <cdr:x>0.9433</cdr:x>
      <cdr:y>0.43228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13971" y="1512145"/>
          <a:ext cx="1689837" cy="480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kern="1200" dirty="0" smtClean="0">
              <a:latin typeface="Times New Roman" pitchFamily="18" charset="0"/>
            </a:rPr>
            <a:t> Средний</a:t>
          </a:r>
          <a:r>
            <a:rPr lang="ru-RU" sz="1600" dirty="0" smtClean="0">
              <a:latin typeface="Times New Roman" pitchFamily="18" charset="0"/>
            </a:rPr>
            <a:t> по району</a:t>
          </a:r>
          <a:endParaRPr lang="ru-RU" sz="1600" dirty="0">
            <a:latin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0.53571</cdr:x>
      <cdr:y>0.29582</cdr:y>
    </cdr:from>
    <cdr:to>
      <cdr:x>1</cdr:x>
      <cdr:y>0.54939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98798" y="1512168"/>
          <a:ext cx="1905657" cy="1296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 Средний 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по району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0.66102</cdr:x>
      <cdr:y>0.3662</cdr:y>
    </cdr:from>
    <cdr:to>
      <cdr:x>0.87625</cdr:x>
      <cdr:y>0.54505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08312" y="18722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0.57627</cdr:x>
      <cdr:y>0.22535</cdr:y>
    </cdr:from>
    <cdr:to>
      <cdr:x>1</cdr:x>
      <cdr:y>0.51688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06771" y="1152128"/>
          <a:ext cx="1769693" cy="1490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Средний по району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0.48762</cdr:x>
      <cdr:y>0.21115</cdr:y>
    </cdr:from>
    <cdr:to>
      <cdr:x>0.94634</cdr:x>
      <cdr:y>0.34552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66302" y="792088"/>
          <a:ext cx="1849765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Средний по району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0.60003</cdr:x>
      <cdr:y>0.21154</cdr:y>
    </cdr:from>
    <cdr:to>
      <cdr:x>1</cdr:x>
      <cdr:y>0.28846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76512" y="792088"/>
          <a:ext cx="158417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0.54542</cdr:x>
      <cdr:y>0.17308</cdr:y>
    </cdr:from>
    <cdr:to>
      <cdr:x>0.9581</cdr:x>
      <cdr:y>0.5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60238" y="648072"/>
          <a:ext cx="1634497" cy="1224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</a:rPr>
            <a:t>Средний по району</a:t>
          </a:r>
          <a:endParaRPr lang="ru-RU" sz="1600" dirty="0">
            <a:latin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411"/>
          </a:xfrm>
          <a:prstGeom prst="rect">
            <a:avLst/>
          </a:prstGeom>
        </p:spPr>
        <p:txBody>
          <a:bodyPr vert="horz" lIns="92694" tIns="46347" rIns="92694" bIns="46347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6411"/>
          </a:xfrm>
          <a:prstGeom prst="rect">
            <a:avLst/>
          </a:prstGeom>
        </p:spPr>
        <p:txBody>
          <a:bodyPr vert="horz" lIns="92694" tIns="46347" rIns="92694" bIns="46347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37DD2AC6-080E-493C-BD47-3EF2E6F469E4}" type="datetimeFigureOut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2694" tIns="46347" rIns="92694" bIns="46347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wrap="square" lIns="92694" tIns="46347" rIns="92694" bIns="463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1DF4C47-08B7-481B-A7D8-3BBBA20F39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8383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411"/>
          </a:xfrm>
          <a:prstGeom prst="rect">
            <a:avLst/>
          </a:prstGeom>
        </p:spPr>
        <p:txBody>
          <a:bodyPr vert="horz" lIns="92694" tIns="46347" rIns="92694" bIns="46347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411"/>
          </a:xfrm>
          <a:prstGeom prst="rect">
            <a:avLst/>
          </a:prstGeom>
        </p:spPr>
        <p:txBody>
          <a:bodyPr vert="horz" lIns="92694" tIns="46347" rIns="92694" bIns="46347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B7F96FC3-5B24-4609-8634-C21F7568F3DC}" type="datetimeFigureOut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94" tIns="46347" rIns="92694" bIns="46347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2694" tIns="46347" rIns="92694" bIns="46347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2694" tIns="46347" rIns="92694" bIns="46347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wrap="square" lIns="92694" tIns="46347" rIns="92694" bIns="463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F6A4027-DBD5-4E47-8151-49CCE0E726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9584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3136" indent="-289667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8670" indent="-231734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2139" indent="-231734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5607" indent="-231734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9074" indent="-2317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2542" indent="-2317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76010" indent="-2317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39479" indent="-2317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83410D7-BF60-4BC3-B0D3-8E4F39A4B8D2}" type="slidenum">
              <a:rPr lang="ru-RU" altLang="ru-RU">
                <a:latin typeface="Lucida Sans Unicode" pitchFamily="34" charset="0"/>
              </a:rPr>
              <a:pPr/>
              <a:t>2</a:t>
            </a:fld>
            <a:endParaRPr lang="ru-RU" altLang="ru-RU">
              <a:latin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A4027-DBD5-4E47-8151-49CCE0E72607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8697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A4027-DBD5-4E47-8151-49CCE0E72607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139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A4027-DBD5-4E47-8151-49CCE0E72607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3715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3136" indent="-289667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8670" indent="-231734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2139" indent="-231734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5607" indent="-231734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9074" indent="-2317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2542" indent="-2317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76010" indent="-2317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39479" indent="-2317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BB817CC-1A5C-43D2-8B62-406D17CBC851}" type="slidenum">
              <a:rPr lang="ru-RU" altLang="ru-RU">
                <a:latin typeface="Lucida Sans Unicode" pitchFamily="34" charset="0"/>
              </a:rPr>
              <a:pPr/>
              <a:t>22</a:t>
            </a:fld>
            <a:endParaRPr lang="ru-RU" altLang="ru-RU">
              <a:latin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3136" indent="-289667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8670" indent="-231734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2139" indent="-231734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5607" indent="-231734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9074" indent="-2317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2542" indent="-2317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76010" indent="-2317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39479" indent="-2317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B3F461C-D7D6-4041-AB0F-A03325AA5240}" type="slidenum">
              <a:rPr lang="ru-RU" altLang="ru-RU">
                <a:latin typeface="Lucida Sans Unicode" pitchFamily="34" charset="0"/>
              </a:rPr>
              <a:pPr/>
              <a:t>26</a:t>
            </a:fld>
            <a:endParaRPr lang="ru-RU" altLang="ru-RU">
              <a:latin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A4027-DBD5-4E47-8151-49CCE0E72607}" type="slidenum">
              <a:rPr lang="ru-RU" altLang="ru-RU" smtClean="0"/>
              <a:pPr/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0713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3136" indent="-289667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8670" indent="-231734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2139" indent="-231734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5607" indent="-231734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9074" indent="-2317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2542" indent="-2317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76010" indent="-2317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39479" indent="-2317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83410D7-BF60-4BC3-B0D3-8E4F39A4B8D2}" type="slidenum">
              <a:rPr lang="ru-RU" altLang="ru-RU">
                <a:latin typeface="Lucida Sans Unicode" pitchFamily="34" charset="0"/>
              </a:rPr>
              <a:pPr/>
              <a:t>37</a:t>
            </a:fld>
            <a:endParaRPr lang="ru-RU" altLang="ru-RU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76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25A604-9935-467E-A18A-C9177AF2F2B4}" type="datetimeFigureOut">
              <a:rPr lang="ru-RU" smtClean="0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5FF6-0780-42A5-91DB-1670F4602FC4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8679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CB9C1C-EC55-4B33-AFAB-3F14B62B0B44}" type="datetimeFigureOut">
              <a:rPr lang="ru-RU" smtClean="0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9032-3006-4D2D-93F6-23E20893168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408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4B939E-C624-4DAF-B682-2743F2AA9FF1}" type="datetimeFigureOut">
              <a:rPr lang="ru-RU" smtClean="0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9AD6-EA09-4635-9FA8-B49DD8A211F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3804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BB3CC5-FD39-4720-AC32-3A895DE2D5E7}" type="datetimeFigureOut">
              <a:rPr lang="ru-RU" smtClean="0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B679-526D-4E3D-81AA-0E875A92B03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7658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213B6F-0511-44EA-9223-9EDDDF967574}" type="datetimeFigureOut">
              <a:rPr lang="ru-RU" smtClean="0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2226-DF37-423D-96EF-2DE834F2753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2195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AECFBC-0F96-49D9-B100-91BDFDB56894}" type="datetimeFigureOut">
              <a:rPr lang="ru-RU" smtClean="0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45A7-77E8-49E6-86A6-B6644B74244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830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503371-F294-459F-9786-30595C9D7339}" type="datetimeFigureOut">
              <a:rPr lang="ru-RU" smtClean="0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D446-3EF3-4559-A375-506AA951E2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4933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A6B10-6F91-49B0-ACD7-1A8A7B560201}" type="datetimeFigureOut">
              <a:rPr lang="ru-RU" smtClean="0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CABE-E225-4527-A1F6-66924B4DFDF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7483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D3ACAF-CD87-450A-B376-AB372705A433}" type="datetimeFigureOut">
              <a:rPr lang="ru-RU" smtClean="0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4948-7691-478F-A438-B889A5A4727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3919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C2D42DC-B313-4BE5-BD62-CC41BE185278}" type="datetimeFigureOut">
              <a:rPr lang="ru-RU" smtClean="0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B5CA48-B0CB-43D4-AA9E-EAED819EC5F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9804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1FD32-0500-4D2B-8C1E-ECF899E804A0}" type="datetimeFigureOut">
              <a:rPr lang="ru-RU" smtClean="0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DEE6-6EC4-4BF1-811F-7C1E7B8CCEE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8820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B6FB39C-45E9-4257-81A6-2E3ACDE6D42C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DBA532B-8C31-4C32-85B5-2233469D146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90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828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400" i="1" dirty="0" smtClean="0">
                <a:latin typeface="Georgia" panose="02040502050405020303" pitchFamily="18" charset="0"/>
              </a:rPr>
              <a:t>Анализ результатов итоговой аттестации в 2023 году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22116"/>
          </a:xfrm>
        </p:spPr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Процент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высокобалльников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предметам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518064"/>
              </p:ext>
            </p:extLst>
          </p:nvPr>
        </p:nvGraphicFramePr>
        <p:xfrm>
          <a:off x="457200" y="1987550"/>
          <a:ext cx="7909560" cy="4393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1331640" y="1114935"/>
            <a:ext cx="79922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 Кировском районе процент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высокобалльников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равен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22,4% 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21,3%, в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году – 25,7%).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9412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ea typeface="+mn-ea"/>
                <a:cs typeface="Times New Roman" pitchFamily="18" charset="0"/>
              </a:rPr>
              <a:t>Сравнение средних баллов ЕГЭ с городом</a:t>
            </a:r>
            <a:endParaRPr lang="ru-RU" sz="28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5400617"/>
              </p:ext>
            </p:extLst>
          </p:nvPr>
        </p:nvGraphicFramePr>
        <p:xfrm>
          <a:off x="179512" y="980729"/>
          <a:ext cx="8507288" cy="4900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8849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94534"/>
          </a:xfrm>
        </p:spPr>
        <p:txBody>
          <a:bodyPr>
            <a:normAutofit/>
            <a:scene3d>
              <a:camera prst="orthographicFront"/>
              <a:lightRig rig="sof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buSzPct val="45000"/>
              <a:buFont typeface="StarSymbol" charset="0"/>
              <a:buNone/>
              <a:defRPr/>
            </a:pPr>
            <a:r>
              <a:rPr lang="en-US" altLang="ru-RU" sz="28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Средние</a:t>
            </a:r>
            <a:r>
              <a:rPr lang="en-US" alt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ru-RU" sz="28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баллы</a:t>
            </a:r>
            <a:r>
              <a:rPr lang="en-US" alt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ru-RU" sz="28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</a:t>
            </a:r>
            <a:r>
              <a:rPr lang="ru-RU" alt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обязательным предметам </a:t>
            </a:r>
            <a:br>
              <a:rPr lang="ru-RU" alt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(без ЦО)</a:t>
            </a:r>
            <a:endParaRPr lang="en-US" alt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174913"/>
              </p:ext>
            </p:extLst>
          </p:nvPr>
        </p:nvGraphicFramePr>
        <p:xfrm>
          <a:off x="457200" y="1481138"/>
          <a:ext cx="5554960" cy="4108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89011268"/>
              </p:ext>
            </p:extLst>
          </p:nvPr>
        </p:nvGraphicFramePr>
        <p:xfrm>
          <a:off x="6084168" y="1628800"/>
          <a:ext cx="275996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6864" cy="1080120"/>
          </a:xfrm>
        </p:spPr>
        <p:txBody>
          <a:bodyPr>
            <a:noAutofit/>
            <a:scene3d>
              <a:camera prst="orthographicFront"/>
              <a:lightRig rig="sof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effectLst/>
                <a:latin typeface="Georgia" panose="02040502050405020303" pitchFamily="18" charset="0"/>
                <a:cs typeface="+mj-cs"/>
              </a:rPr>
              <a:t/>
            </a:r>
            <a:br>
              <a:rPr lang="ru-RU" sz="2800" dirty="0" smtClean="0">
                <a:effectLst/>
                <a:latin typeface="Georgia" panose="02040502050405020303" pitchFamily="18" charset="0"/>
                <a:cs typeface="+mj-cs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Процент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учащихся, перешагнувших минимальный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порог (без ЦО)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421514"/>
              </p:ext>
            </p:extLst>
          </p:nvPr>
        </p:nvGraphicFramePr>
        <p:xfrm>
          <a:off x="457200" y="1481138"/>
          <a:ext cx="8291264" cy="4612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1359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Сравнение </a:t>
            </a:r>
            <a:r>
              <a:rPr lang="ru-RU" alt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средних </a:t>
            </a:r>
            <a:r>
              <a:rPr lang="ru-RU" alt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баллов в 2023</a:t>
            </a:r>
            <a:r>
              <a:rPr lang="ru-RU" alt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alt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типам </a:t>
            </a:r>
            <a:r>
              <a:rPr lang="ru-RU" alt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ОУ (без ЦО)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898621"/>
              </p:ext>
            </p:extLst>
          </p:nvPr>
        </p:nvGraphicFramePr>
        <p:xfrm>
          <a:off x="457200" y="1556792"/>
          <a:ext cx="5789349" cy="45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1097756" y="3140968"/>
            <a:ext cx="2051943" cy="0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555776" y="4278985"/>
            <a:ext cx="2161329" cy="0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4" name="TextBox 17"/>
          <p:cNvSpPr txBox="1">
            <a:spLocks noChangeArrowheads="1"/>
          </p:cNvSpPr>
          <p:nvPr/>
        </p:nvSpPr>
        <p:spPr bwMode="auto">
          <a:xfrm>
            <a:off x="1232448" y="2498163"/>
            <a:ext cx="25933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7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 kumimoji="1" sz="23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>
              <a:defRPr kumimoji="1" sz="21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>
              <a:defRPr kumimoji="1" sz="19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eaLnBrk="1" hangingPunct="1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           Средний по району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5" name="TextBox 18"/>
          <p:cNvSpPr txBox="1">
            <a:spLocks noChangeArrowheads="1"/>
          </p:cNvSpPr>
          <p:nvPr/>
        </p:nvSpPr>
        <p:spPr bwMode="auto">
          <a:xfrm>
            <a:off x="2844897" y="2709325"/>
            <a:ext cx="266429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7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 kumimoji="1" sz="23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>
              <a:defRPr kumimoji="1" sz="21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>
              <a:defRPr kumimoji="1" sz="19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             Средний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по району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25009219"/>
              </p:ext>
            </p:extLst>
          </p:nvPr>
        </p:nvGraphicFramePr>
        <p:xfrm>
          <a:off x="6246549" y="1857400"/>
          <a:ext cx="290289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6804250" y="4149080"/>
            <a:ext cx="2345194" cy="0"/>
          </a:xfrm>
          <a:prstGeom prst="line">
            <a:avLst/>
          </a:prstGeom>
          <a:ln w="412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621858" y="3779748"/>
            <a:ext cx="1669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по району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РЕЗУЛЬТАТЫ ЕГЭ </a:t>
            </a:r>
            <a:br>
              <a:rPr lang="ru-RU" b="1" dirty="0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ЯЗЫКУ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90748" y="308463"/>
            <a:ext cx="5857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гимназии </a:t>
            </a:r>
            <a:r>
              <a:rPr kumimoji="0"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лицеи:  </a:t>
            </a:r>
            <a:r>
              <a:rPr lang="ru-RU" b="1" dirty="0" smtClean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261</a:t>
            </a:r>
            <a:r>
              <a:rPr lang="ru-RU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244, 248, 393</a:t>
            </a:r>
            <a:endParaRPr kumimoji="0" lang="ru-RU" b="1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kumimoji="0"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углубленным изучением предметов: </a:t>
            </a:r>
            <a:r>
              <a:rPr kumimoji="0"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254, 481, 654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</a:t>
            </a:r>
            <a:r>
              <a:rPr kumimoji="0"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школы:  </a:t>
            </a:r>
            <a:r>
              <a:rPr kumimoji="0"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249, 551, 2 </a:t>
            </a:r>
            <a:r>
              <a:rPr lang="ru-RU" b="1" dirty="0" err="1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</a:t>
            </a:r>
            <a:r>
              <a:rPr lang="ru-RU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7986" y="2389818"/>
            <a:ext cx="3787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РЕЗУЛЬТАТЫ ЕГЭ </a:t>
            </a:r>
            <a:br>
              <a:rPr lang="ru-RU" b="1" dirty="0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 (ПРОФИЛЬ)</a:t>
            </a:r>
            <a:endParaRPr lang="ru-RU" b="1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635" y="4641441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РЕЗУЛЬТАТЫ ЕГЭ </a:t>
            </a:r>
            <a:br>
              <a:rPr lang="ru-RU" b="1" dirty="0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 (БАЗА)</a:t>
            </a:r>
            <a:endParaRPr lang="ru-RU" b="1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96219" y="2276872"/>
            <a:ext cx="5857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гимназии </a:t>
            </a:r>
            <a:r>
              <a:rPr kumimoji="0"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лицеи:  </a:t>
            </a:r>
            <a:r>
              <a:rPr lang="ru-RU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261, 244, 393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kumimoji="0"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углубленным изучением предметов: </a:t>
            </a:r>
            <a:r>
              <a:rPr kumimoji="0"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254, 282, 539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</a:t>
            </a:r>
            <a:r>
              <a:rPr kumimoji="0"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школы:  </a:t>
            </a:r>
            <a:r>
              <a:rPr kumimoji="0"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221, 249, 2 </a:t>
            </a:r>
            <a:r>
              <a:rPr lang="ru-RU" b="1" dirty="0" err="1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</a:t>
            </a:r>
            <a:r>
              <a:rPr lang="ru-RU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4509120"/>
            <a:ext cx="5857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гимназии </a:t>
            </a:r>
            <a:r>
              <a:rPr kumimoji="0"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лицеи:  </a:t>
            </a:r>
            <a:r>
              <a:rPr lang="ru-RU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248, 261, 378, 384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kumimoji="0"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углубленным изучением предметов: </a:t>
            </a:r>
            <a:r>
              <a:rPr kumimoji="0"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254, 282, 504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</a:t>
            </a:r>
            <a:r>
              <a:rPr kumimoji="0"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школы:  </a:t>
            </a:r>
            <a:r>
              <a:rPr kumimoji="0"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249, 658, 2 </a:t>
            </a:r>
            <a:r>
              <a:rPr lang="ru-RU" b="1" dirty="0" err="1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</a:t>
            </a:r>
            <a:r>
              <a:rPr lang="ru-RU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9124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82156"/>
          </a:xfrm>
        </p:spPr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Процент учащихся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выбравших предметы на ЕГЭ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494784"/>
              </p:ext>
            </p:extLst>
          </p:nvPr>
        </p:nvGraphicFramePr>
        <p:xfrm>
          <a:off x="1979712" y="1484784"/>
          <a:ext cx="684076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7885" y="836712"/>
            <a:ext cx="8728182" cy="86409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kumimoji="1" lang="ru-RU" sz="2400" dirty="0" smtClean="0">
                <a:solidFill>
                  <a:prstClr val="black"/>
                </a:solidFill>
                <a:effectLst/>
                <a:latin typeface="Arial" pitchFamily="34" charset="0"/>
              </a:rPr>
              <a:t/>
            </a:r>
            <a:br>
              <a:rPr kumimoji="1" lang="ru-RU" sz="2400" dirty="0" smtClean="0">
                <a:solidFill>
                  <a:prstClr val="black"/>
                </a:solidFill>
                <a:effectLst/>
                <a:latin typeface="Arial" pitchFamily="34" charset="0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Сравнение процента учащихся,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преодолевших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минимальный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порог, 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года</a:t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623130"/>
              </p:ext>
            </p:extLst>
          </p:nvPr>
        </p:nvGraphicFramePr>
        <p:xfrm>
          <a:off x="755576" y="1484784"/>
          <a:ext cx="8229600" cy="4900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8215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Учащиеся, не преодолевшие минимальный порог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768511"/>
              </p:ext>
            </p:extLst>
          </p:nvPr>
        </p:nvGraphicFramePr>
        <p:xfrm>
          <a:off x="825682" y="1412776"/>
          <a:ext cx="7543800" cy="4731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086">
                  <a:extLst>
                    <a:ext uri="{9D8B030D-6E8A-4147-A177-3AD203B41FA5}">
                      <a16:colId xmlns:a16="http://schemas.microsoft.com/office/drawing/2014/main" val="2901231400"/>
                    </a:ext>
                  </a:extLst>
                </a:gridCol>
                <a:gridCol w="1359434">
                  <a:extLst>
                    <a:ext uri="{9D8B030D-6E8A-4147-A177-3AD203B41FA5}">
                      <a16:colId xmlns:a16="http://schemas.microsoft.com/office/drawing/2014/main" val="1849492642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951291493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896129995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4214051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</a:t>
                      </a: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ОУ</a:t>
                      </a: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сдававших</a:t>
                      </a: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НЕ сдавших</a:t>
                      </a: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 </a:t>
                      </a:r>
                      <a:endParaRPr lang="ru-RU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сдавших</a:t>
                      </a: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2630862365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221</a:t>
                      </a:r>
                    </a:p>
                  </a:txBody>
                  <a:tcPr marL="62865" marR="6286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2865" marR="6286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2865" marR="6286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00544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62865" marR="6286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2865" marR="6286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2865" marR="6286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4719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277</a:t>
                      </a:r>
                    </a:p>
                  </a:txBody>
                  <a:tcPr marL="62865" marR="6286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2865" marR="6286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2865" marR="6286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8453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392</a:t>
                      </a:r>
                    </a:p>
                  </a:txBody>
                  <a:tcPr marL="62865" marR="6286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2865" marR="6286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2865" marR="6286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70377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501</a:t>
                      </a:r>
                    </a:p>
                  </a:txBody>
                  <a:tcPr marL="62865" marR="6286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2865" marR="6286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2865" marR="6286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291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62865" marR="6286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2865" marR="6286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2865" marR="6286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610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501</a:t>
                      </a:r>
                    </a:p>
                  </a:txBody>
                  <a:tcPr marL="62865" marR="6286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2865" marR="6286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2865" marR="6286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510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62865" marR="6286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2865" marR="6286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2865" marR="6286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80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 marL="62865" marR="62865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62865" marR="62865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2865" marR="62865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2865" marR="62865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42187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</a:t>
                      </a:r>
                    </a:p>
                  </a:txBody>
                  <a:tcPr marL="62865" marR="628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282</a:t>
                      </a:r>
                    </a:p>
                  </a:txBody>
                  <a:tcPr marL="62865" marR="628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2865" marR="628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2865" marR="628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1377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503</a:t>
                      </a:r>
                    </a:p>
                  </a:txBody>
                  <a:tcPr marL="62865" marR="628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2865" marR="628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2865" marR="628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569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408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8534400" cy="758825"/>
          </a:xfrm>
        </p:spPr>
        <p:txBody>
          <a:bodyPr>
            <a:noAutofit/>
            <a:scene3d>
              <a:camera prst="orthographicFront"/>
              <a:lightRig rig="sof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Сравнение средних баллов по предметам с прошлым годом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973873"/>
              </p:ext>
            </p:extLst>
          </p:nvPr>
        </p:nvGraphicFramePr>
        <p:xfrm>
          <a:off x="323528" y="1484784"/>
          <a:ext cx="8504238" cy="4779434"/>
        </p:xfrm>
        <a:graphic>
          <a:graphicData uri="http://schemas.openxmlformats.org/drawingml/2006/table">
            <a:tbl>
              <a:tblPr/>
              <a:tblGrid>
                <a:gridCol w="4252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Выше прошлогоднего балла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Ниже прошлогоднего  балла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 (+8,41)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Английский язык (-5,83)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 (+5,95)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(-4,26)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География (+1,65)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Физика (-3,51)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История (-2,95)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Обществознание (-2,46)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Русский язык (-0,47)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Биология (-0,21)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0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 профильная (-0,04)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85750" y="357189"/>
            <a:ext cx="8534400" cy="695548"/>
          </a:xfrm>
        </p:spPr>
        <p:txBody>
          <a:bodyPr>
            <a:normAutofit/>
            <a:scene3d>
              <a:camera prst="orthographicFront"/>
              <a:lightRig rig="sof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ОУ с высокими и низкими  результатами ЕГЭ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711704"/>
              </p:ext>
            </p:extLst>
          </p:nvPr>
        </p:nvGraphicFramePr>
        <p:xfrm>
          <a:off x="467544" y="1154380"/>
          <a:ext cx="8352927" cy="4842344"/>
        </p:xfrm>
        <a:graphic>
          <a:graphicData uri="http://schemas.openxmlformats.org/drawingml/2006/table">
            <a:tbl>
              <a:tblPr/>
              <a:tblGrid>
                <a:gridCol w="1315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5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46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5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9743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выше </a:t>
                      </a:r>
                      <a:r>
                        <a:rPr kumimoji="0" lang="ru-RU" alt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среднерайонного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всем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(или по всем, кроме одного)  предметам</a:t>
                      </a:r>
                    </a:p>
                  </a:txBody>
                  <a:tcPr marL="91444" marR="91444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ниже </a:t>
                      </a:r>
                      <a:r>
                        <a:rPr kumimoji="0" lang="ru-RU" alt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среднерайонного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всем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(или по всем, кроме одного) предметам</a:t>
                      </a:r>
                    </a:p>
                  </a:txBody>
                  <a:tcPr marL="91444" marR="91444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5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C2A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2инт., 248, 254, 261, 387, 393, 504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C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248, 261, 393 </a:t>
                      </a:r>
                      <a:endParaRPr kumimoji="0" lang="ru-RU" sz="2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5C2A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C2A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2инт., 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C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248, 261, 393 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162, 240, 251, 269, 277, 377, 379, 388, 501, 503,  608 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240, 277, 283, 381, 388, 392, 608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162, 240, 250, 379, 386, 388, 503, 538, 585, 608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C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ОУ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C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ОУ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C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ОУ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ОУ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ОУ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ОУ</a:t>
                      </a:r>
                      <a:endParaRPr kumimoji="0" lang="ru-RU" sz="2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51520" y="811658"/>
            <a:ext cx="8534400" cy="529110"/>
          </a:xfrm>
        </p:spPr>
        <p:txBody>
          <a:bodyPr>
            <a:noAutofit/>
            <a:scene3d>
              <a:camera prst="orthographicFront"/>
              <a:lightRig rig="sof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Статусные ОУ </a:t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с высокими и низкими результатами ЕГЭ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338503"/>
              </p:ext>
            </p:extLst>
          </p:nvPr>
        </p:nvGraphicFramePr>
        <p:xfrm>
          <a:off x="323528" y="2060848"/>
          <a:ext cx="8504238" cy="3032770"/>
        </p:xfrm>
        <a:graphic>
          <a:graphicData uri="http://schemas.openxmlformats.org/drawingml/2006/table">
            <a:tbl>
              <a:tblPr/>
              <a:tblGrid>
                <a:gridCol w="4252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4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выше </a:t>
                      </a:r>
                      <a:r>
                        <a:rPr kumimoji="0" lang="ru-RU" alt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среднерайонного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более чем по 50</a:t>
                      </a: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ниже </a:t>
                      </a:r>
                      <a:r>
                        <a:rPr kumimoji="0" lang="ru-RU" alt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среднерайонного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более, чем по 50</a:t>
                      </a: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предметов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7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C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223, 244, 248, 254, 261, 282, 284, 378, 384, 389, 393, 397, 481, 504, 506, 539, 654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392, 501, 538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Общеобразовательные ОУ </a:t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с высокими и низкими результатами ЕГЭ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670674"/>
              </p:ext>
            </p:extLst>
          </p:nvPr>
        </p:nvGraphicFramePr>
        <p:xfrm>
          <a:off x="468313" y="1916113"/>
          <a:ext cx="8229600" cy="3267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4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выше </a:t>
                      </a:r>
                      <a:r>
                        <a:rPr kumimoji="0" lang="ru-RU" alt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среднерайонного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более чем по 50</a:t>
                      </a: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предметов</a:t>
                      </a: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ниже </a:t>
                      </a:r>
                      <a:r>
                        <a:rPr kumimoji="0" lang="ru-RU" alt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среднерайонного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более, чем по 50</a:t>
                      </a: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предметов</a:t>
                      </a:r>
                    </a:p>
                  </a:txBody>
                  <a:tcPr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252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5C2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интернат, 249, 551, 658</a:t>
                      </a:r>
                      <a:endParaRPr lang="ru-RU" sz="2400" b="1" dirty="0">
                        <a:solidFill>
                          <a:srgbClr val="005C2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162, 221, 240, 250, 264, 269, 277, 283, 377, 379, 381, 386, 388, 493, 503, 585, 608 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8215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Результаты ОУ по предметам</a:t>
            </a:r>
            <a:r>
              <a:rPr lang="ru-RU" sz="2800" dirty="0">
                <a:latin typeface="Georgia" panose="02040502050405020303" pitchFamily="18" charset="0"/>
              </a:rPr>
              <a:t/>
            </a:r>
            <a:br>
              <a:rPr lang="ru-RU" sz="2800" dirty="0">
                <a:latin typeface="Georgia" panose="02040502050405020303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354411"/>
              </p:ext>
            </p:extLst>
          </p:nvPr>
        </p:nvGraphicFramePr>
        <p:xfrm>
          <a:off x="323850" y="1484313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26172"/>
          </a:xfrm>
        </p:spPr>
        <p:txBody>
          <a:bodyPr/>
          <a:lstStyle/>
          <a:p>
            <a:pPr algn="ctr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Результаты ОУ по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предметам</a:t>
            </a:r>
            <a:r>
              <a:rPr lang="ru-RU" sz="3200" dirty="0" smtClean="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ru-RU" sz="3200" dirty="0" smtClean="0">
                <a:solidFill>
                  <a:prstClr val="black"/>
                </a:solidFill>
                <a:latin typeface="Arial" pitchFamily="34" charset="0"/>
              </a:rPr>
            </a:b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Математика (профильный уровень)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176358"/>
              </p:ext>
            </p:extLst>
          </p:nvPr>
        </p:nvGraphicFramePr>
        <p:xfrm>
          <a:off x="467544" y="1412776"/>
          <a:ext cx="82296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0100" y="21105"/>
            <a:ext cx="7543800" cy="864096"/>
          </a:xfrm>
        </p:spPr>
        <p:txBody>
          <a:bodyPr/>
          <a:lstStyle/>
          <a:p>
            <a:pPr algn="ctr">
              <a:defRPr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Результаты ОУ по предметам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69740882"/>
              </p:ext>
            </p:extLst>
          </p:nvPr>
        </p:nvGraphicFramePr>
        <p:xfrm>
          <a:off x="457200" y="1412776"/>
          <a:ext cx="4089400" cy="46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82086022"/>
              </p:ext>
            </p:extLst>
          </p:nvPr>
        </p:nvGraphicFramePr>
        <p:xfrm>
          <a:off x="4617471" y="1429621"/>
          <a:ext cx="403244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703" name="TextBox 4"/>
          <p:cNvSpPr txBox="1">
            <a:spLocks noChangeArrowheads="1"/>
          </p:cNvSpPr>
          <p:nvPr/>
        </p:nvSpPr>
        <p:spPr bwMode="auto">
          <a:xfrm>
            <a:off x="2411760" y="2806188"/>
            <a:ext cx="21602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7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 kumimoji="1" sz="23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>
              <a:defRPr kumimoji="1" sz="21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>
              <a:defRPr kumimoji="1" sz="19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    Средний по району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ru-RU" sz="3200" dirty="0" smtClean="0">
                <a:solidFill>
                  <a:prstClr val="black"/>
                </a:solidFill>
                <a:latin typeface="Arial" pitchFamily="34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Результаты ОУ по предметам</a:t>
            </a:r>
            <a: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</a:br>
            <a:endParaRPr lang="ru-RU" sz="3200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3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5878360"/>
              </p:ext>
            </p:extLst>
          </p:nvPr>
        </p:nvGraphicFramePr>
        <p:xfrm>
          <a:off x="323528" y="1052736"/>
          <a:ext cx="4104455" cy="511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001188"/>
              </p:ext>
            </p:extLst>
          </p:nvPr>
        </p:nvGraphicFramePr>
        <p:xfrm>
          <a:off x="4860032" y="980728"/>
          <a:ext cx="388843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2091053"/>
              </p:ext>
            </p:extLst>
          </p:nvPr>
        </p:nvGraphicFramePr>
        <p:xfrm>
          <a:off x="4644008" y="1052736"/>
          <a:ext cx="417646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05416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ru-RU" sz="3200" dirty="0" smtClean="0">
                <a:solidFill>
                  <a:prstClr val="black"/>
                </a:solidFill>
                <a:latin typeface="Arial" pitchFamily="34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Результаты ОУ по предметам</a:t>
            </a:r>
            <a:r>
              <a:rPr lang="ru-RU" altLang="ru-RU" sz="31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1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008286"/>
              </p:ext>
            </p:extLst>
          </p:nvPr>
        </p:nvGraphicFramePr>
        <p:xfrm>
          <a:off x="467544" y="2348880"/>
          <a:ext cx="4032448" cy="3751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1187624" y="1181654"/>
            <a:ext cx="309634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История</a:t>
            </a:r>
          </a:p>
          <a:p>
            <a:pPr algn="ctr" eaLnBrk="1" hangingPunct="1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(от 4 участников)</a:t>
            </a:r>
          </a:p>
          <a:p>
            <a:pPr eaLnBrk="1" hangingPunct="1">
              <a:defRPr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5127606" y="1223012"/>
            <a:ext cx="360064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7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 kumimoji="1" sz="23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>
              <a:defRPr kumimoji="1" sz="21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>
              <a:defRPr kumimoji="1" sz="19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Обществознание</a:t>
            </a:r>
          </a:p>
          <a:p>
            <a:pPr algn="ctr" eaLnBrk="1" hangingPunct="1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(от 5 участников)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9229408"/>
              </p:ext>
            </p:extLst>
          </p:nvPr>
        </p:nvGraphicFramePr>
        <p:xfrm>
          <a:off x="4572000" y="2348880"/>
          <a:ext cx="3960688" cy="374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ru-RU" sz="3200" dirty="0" smtClean="0">
                <a:solidFill>
                  <a:prstClr val="black"/>
                </a:solidFill>
                <a:latin typeface="Arial" pitchFamily="34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Результаты ОУ по предметам</a:t>
            </a:r>
            <a:r>
              <a:rPr lang="ru-RU" altLang="ru-RU" sz="2800" dirty="0">
                <a:solidFill>
                  <a:srgbClr val="F79646">
                    <a:lumMod val="75000"/>
                  </a:srgbClr>
                </a:solidFill>
                <a:latin typeface="Georgia" panose="02040502050405020303" pitchFamily="18" charset="0"/>
              </a:rPr>
              <a:t/>
            </a:r>
            <a:br>
              <a:rPr lang="ru-RU" altLang="ru-RU" sz="2800" dirty="0">
                <a:solidFill>
                  <a:srgbClr val="F79646">
                    <a:lumMod val="75000"/>
                  </a:srgbClr>
                </a:solidFill>
                <a:latin typeface="Georgia" panose="02040502050405020303" pitchFamily="18" charset="0"/>
              </a:rPr>
            </a:br>
            <a:endParaRPr lang="ru-RU" dirty="0"/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1043608" y="1068216"/>
            <a:ext cx="280828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Физика</a:t>
            </a:r>
          </a:p>
          <a:p>
            <a:pPr algn="ctr" eaLnBrk="1" hangingPunct="1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(от 5 участников)</a:t>
            </a:r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5148064" y="1072918"/>
            <a:ext cx="324036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Химия</a:t>
            </a:r>
          </a:p>
          <a:p>
            <a:pPr algn="ctr" eaLnBrk="1" hangingPunct="1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(от 4 участников)</a:t>
            </a: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793282"/>
              </p:ext>
            </p:extLst>
          </p:nvPr>
        </p:nvGraphicFramePr>
        <p:xfrm>
          <a:off x="179512" y="2132856"/>
          <a:ext cx="439248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467510"/>
              </p:ext>
            </p:extLst>
          </p:nvPr>
        </p:nvGraphicFramePr>
        <p:xfrm>
          <a:off x="4499992" y="2132857"/>
          <a:ext cx="374441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22116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Перепроверка итогового сочинения 11 класс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753971"/>
              </p:ext>
            </p:extLst>
          </p:nvPr>
        </p:nvGraphicFramePr>
        <p:xfrm>
          <a:off x="323526" y="1052737"/>
          <a:ext cx="8496945" cy="281518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81687">
                  <a:extLst>
                    <a:ext uri="{9D8B030D-6E8A-4147-A177-3AD203B41FA5}">
                      <a16:colId xmlns:a16="http://schemas.microsoft.com/office/drawing/2014/main" val="1051730588"/>
                    </a:ext>
                  </a:extLst>
                </a:gridCol>
                <a:gridCol w="2035726">
                  <a:extLst>
                    <a:ext uri="{9D8B030D-6E8A-4147-A177-3AD203B41FA5}">
                      <a16:colId xmlns:a16="http://schemas.microsoft.com/office/drawing/2014/main" val="4197863831"/>
                    </a:ext>
                  </a:extLst>
                </a:gridCol>
                <a:gridCol w="1445660">
                  <a:extLst>
                    <a:ext uri="{9D8B030D-6E8A-4147-A177-3AD203B41FA5}">
                      <a16:colId xmlns:a16="http://schemas.microsoft.com/office/drawing/2014/main" val="3442624542"/>
                    </a:ext>
                  </a:extLst>
                </a:gridCol>
                <a:gridCol w="1666936">
                  <a:extLst>
                    <a:ext uri="{9D8B030D-6E8A-4147-A177-3AD203B41FA5}">
                      <a16:colId xmlns:a16="http://schemas.microsoft.com/office/drawing/2014/main" val="3805722141"/>
                    </a:ext>
                  </a:extLst>
                </a:gridCol>
                <a:gridCol w="1666936">
                  <a:extLst>
                    <a:ext uri="{9D8B030D-6E8A-4147-A177-3AD203B41FA5}">
                      <a16:colId xmlns:a16="http://schemas.microsoft.com/office/drawing/2014/main" val="2524833095"/>
                    </a:ext>
                  </a:extLst>
                </a:gridCol>
              </a:tblGrid>
              <a:tr h="356771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800" u="none" strike="noStrike" kern="12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изменений от</a:t>
                      </a:r>
                    </a:p>
                    <a:p>
                      <a:pPr algn="ctr"/>
                      <a:r>
                        <a:rPr lang="ru-RU" sz="1800" u="none" strike="noStrike" kern="12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перепроверенных работ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9354"/>
                  </a:ext>
                </a:extLst>
              </a:tr>
              <a:tr h="356771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перепроверенных работ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 с изменением</a:t>
                      </a:r>
                    </a:p>
                    <a:p>
                      <a:pPr algn="ctr"/>
                      <a:r>
                        <a:rPr lang="ru-RU" sz="18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результата после</a:t>
                      </a:r>
                    </a:p>
                    <a:p>
                      <a:pPr algn="ctr"/>
                      <a:r>
                        <a:rPr lang="ru-RU" sz="18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перепроверки, в том числе по отдельным критериям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изменений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403310"/>
                  </a:ext>
                </a:extLst>
              </a:tr>
              <a:tr h="1644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«незачета» на</a:t>
                      </a:r>
                    </a:p>
                    <a:p>
                      <a:pPr algn="ctr"/>
                      <a:r>
                        <a:rPr lang="ru-RU" sz="18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«зачет»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«зачета» на «незачет»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818453"/>
                  </a:ext>
                </a:extLst>
              </a:tr>
              <a:tr h="43774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4,9%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34929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7659" y="3867920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Наибольший процент расхождений в оценивании итоговых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 при перепроверке в следующих районах: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Василеостровский (6,4%);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Кировском (4,9%);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Курортный (4,7%);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(4,4%).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332821037"/>
              </p:ext>
            </p:extLst>
          </p:nvPr>
        </p:nvGraphicFramePr>
        <p:xfrm>
          <a:off x="4211960" y="4221088"/>
          <a:ext cx="4464496" cy="2150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503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36104"/>
          </a:xfrm>
        </p:spPr>
        <p:txBody>
          <a:bodyPr>
            <a:normAutofit/>
            <a:scene3d>
              <a:camera prst="orthographicFront"/>
              <a:lightRig rig="sof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Сравнение результатов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тренировочных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экзаменов с результатами ЕГЭ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777863"/>
              </p:ext>
            </p:extLst>
          </p:nvPr>
        </p:nvGraphicFramePr>
        <p:xfrm>
          <a:off x="107504" y="1268413"/>
          <a:ext cx="4320480" cy="5116688"/>
        </p:xfrm>
        <a:graphic>
          <a:graphicData uri="http://schemas.openxmlformats.org/drawingml/2006/table">
            <a:tbl>
              <a:tblPr/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4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76275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Предмет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76275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Средний первичный балл тренировочного ЕГЭ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76275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Средний первичный балл ЕГЭ 2023 года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73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</a:p>
                  </a:txBody>
                  <a:tcPr marL="9524" marR="9524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29,58</a:t>
                      </a:r>
                    </a:p>
                  </a:txBody>
                  <a:tcPr marL="9524" marR="9524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34,01</a:t>
                      </a:r>
                    </a:p>
                  </a:txBody>
                  <a:tcPr marL="9524" marR="9524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73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</a:p>
                  </a:txBody>
                  <a:tcPr marL="9524" marR="9524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13,34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21,92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73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 marL="9524" marR="9524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17,47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24,36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73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</a:p>
                  </a:txBody>
                  <a:tcPr marL="9524" marR="9524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14,01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73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</a:p>
                  </a:txBody>
                  <a:tcPr marL="9524" marR="9524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27,76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32,03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73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18,29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25,96</a:t>
                      </a:r>
                    </a:p>
                  </a:txBody>
                  <a:tcPr marL="9524" marR="9524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73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</a:p>
                  </a:txBody>
                  <a:tcPr marL="9524" marR="9524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27,4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49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27,41</a:t>
                      </a:r>
                    </a:p>
                  </a:txBody>
                  <a:tcPr marL="9524" marR="9524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41,89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3281901"/>
              </p:ext>
            </p:extLst>
          </p:nvPr>
        </p:nvGraphicFramePr>
        <p:xfrm>
          <a:off x="4427984" y="1124744"/>
          <a:ext cx="4690864" cy="5416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3690"/>
            <a:ext cx="8003232" cy="418058"/>
          </a:xfrm>
        </p:spPr>
        <p:txBody>
          <a:bodyPr>
            <a:noAutofit/>
            <a:scene3d>
              <a:camera prst="orthographicFront"/>
              <a:lightRig rig="sof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Учащиеся, получившие 100 баллов</a:t>
            </a:r>
          </a:p>
        </p:txBody>
      </p:sp>
      <p:graphicFrame>
        <p:nvGraphicFramePr>
          <p:cNvPr id="4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04730050"/>
              </p:ext>
            </p:extLst>
          </p:nvPr>
        </p:nvGraphicFramePr>
        <p:xfrm>
          <a:off x="395536" y="3878250"/>
          <a:ext cx="8064896" cy="2408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Мареев Павел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9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Абросимов Арсений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Информатика и ИКТ(КЕГЭ)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9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Попова Василиса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Харчистова Мария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29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Денисов Никита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99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Кундянок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Владислав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585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Балева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Юлия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Кустова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Варвара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Литература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665077"/>
              </p:ext>
            </p:extLst>
          </p:nvPr>
        </p:nvGraphicFramePr>
        <p:xfrm>
          <a:off x="395536" y="692696"/>
          <a:ext cx="8064896" cy="3204726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ОУ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Фамилия, имя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223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3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Нагорняк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Арина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Литература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244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3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Данилюк Иван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24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248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3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Скороходова Юлия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83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3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Юркова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Елизавета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Литература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3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Сахарова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Дарья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Английский язык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24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249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3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Пак Александра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830">
                <a:tc vMerge="1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2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3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Гаркуша Андрей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Информатика и ИКТ(КЕГЭ)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Пчелкин Никита</a:t>
                      </a:r>
                      <a:endParaRPr kumimoji="0" lang="ru-RU" sz="1600" b="1" kern="1200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242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261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noProof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Критинин</a:t>
                      </a:r>
                      <a:r>
                        <a:rPr kumimoji="0" lang="ru-RU" sz="1600" b="1" kern="120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Кирилл</a:t>
                      </a:r>
                      <a:endParaRPr kumimoji="0" lang="ru-RU" sz="1600" b="1" kern="1200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3" y="1093304"/>
            <a:ext cx="8229600" cy="607504"/>
          </a:xfrm>
        </p:spPr>
        <p:txBody>
          <a:bodyPr/>
          <a:lstStyle/>
          <a:p>
            <a:pPr algn="ctr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Итоги сдачи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ОГЭ получившими аттестат с отличием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5993373"/>
              </p:ext>
            </p:extLst>
          </p:nvPr>
        </p:nvGraphicFramePr>
        <p:xfrm>
          <a:off x="299244" y="1988840"/>
          <a:ext cx="8567737" cy="527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2"/>
          <p:cNvSpPr txBox="1">
            <a:spLocks/>
          </p:cNvSpPr>
          <p:nvPr/>
        </p:nvSpPr>
        <p:spPr>
          <a:xfrm>
            <a:off x="468312" y="130324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Arial" pitchFamily="34" charset="0"/>
              </a:defRPr>
            </a:lvl9pPr>
            <a:extLst/>
          </a:lstStyle>
          <a:p>
            <a:r>
              <a:rPr kumimoji="0"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ОГЭ 2023</a:t>
            </a:r>
            <a:endParaRPr kumimoji="0"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627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buSzPct val="45000"/>
              <a:buFont typeface="StarSymbol" charset="0"/>
              <a:buNone/>
              <a:defRPr/>
            </a:pPr>
            <a:r>
              <a:rPr lang="en-US" altLang="ru-RU" sz="2800" dirty="0" err="1" smtClean="0">
                <a:latin typeface="Times New Roman" pitchFamily="18" charset="0"/>
                <a:cs typeface="Times New Roman" pitchFamily="18" charset="0"/>
              </a:rPr>
              <a:t>Средние</a:t>
            </a:r>
            <a:r>
              <a:rPr lang="en-US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dirty="0" err="1" smtClean="0">
                <a:latin typeface="Times New Roman" pitchFamily="18" charset="0"/>
                <a:cs typeface="Times New Roman" pitchFamily="18" charset="0"/>
              </a:rPr>
              <a:t>баллы</a:t>
            </a:r>
            <a:r>
              <a:rPr lang="en-US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dirty="0" err="1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обязательным предметам </a:t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ОГЭ (без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ЦО)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alt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523661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0819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6864" cy="1080120"/>
          </a:xfrm>
        </p:spPr>
        <p:txBody>
          <a:bodyPr>
            <a:noAutofit/>
            <a:scene3d>
              <a:camera prst="orthographicFront"/>
              <a:lightRig rig="sof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effectLst/>
                <a:latin typeface="Georgia" panose="02040502050405020303" pitchFamily="18" charset="0"/>
                <a:cs typeface="+mj-cs"/>
              </a:rPr>
              <a:t/>
            </a:r>
            <a:br>
              <a:rPr lang="ru-RU" sz="2800" dirty="0" smtClean="0">
                <a:effectLst/>
                <a:latin typeface="Georgia" panose="02040502050405020303" pitchFamily="18" charset="0"/>
                <a:cs typeface="+mj-cs"/>
              </a:rPr>
            </a:b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Процент 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учащихся, перешагнувших минимальный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порог (ОГЭ)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180625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236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96636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РЕЗУЛЬТАТЫ </a:t>
            </a:r>
            <a:r>
              <a:rPr lang="ru-RU" b="1" dirty="0" smtClean="0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 </a:t>
            </a:r>
            <a:r>
              <a:rPr lang="ru-RU" b="1" dirty="0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ЯЗЫКУ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742638"/>
            <a:ext cx="5857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гимназии </a:t>
            </a:r>
            <a:r>
              <a:rPr kumimoji="0"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лицеи:  </a:t>
            </a:r>
            <a:r>
              <a:rPr lang="ru-RU" b="1" dirty="0" smtClean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244, 248, </a:t>
            </a:r>
            <a:r>
              <a:rPr lang="ru-RU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261, 393</a:t>
            </a:r>
            <a:endParaRPr lang="ru-RU" b="1" dirty="0" smtClean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ru-RU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kumimoji="0"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углубленным изучением предметов: </a:t>
            </a:r>
            <a:r>
              <a:rPr kumimoji="0"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b="1" dirty="0" smtClean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254</a:t>
            </a:r>
            <a:r>
              <a:rPr kumimoji="0" lang="ru-RU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b="1" dirty="0" smtClean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ru-RU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</a:t>
            </a:r>
            <a:r>
              <a:rPr kumimoji="0"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школы:  </a:t>
            </a:r>
            <a:r>
              <a:rPr kumimoji="0"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1" dirty="0" smtClean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249, 2 </a:t>
            </a:r>
            <a:r>
              <a:rPr kumimoji="0" lang="ru-RU" b="1" dirty="0" err="1" smtClean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</a:t>
            </a:r>
            <a:r>
              <a:rPr kumimoji="0" lang="ru-RU" b="1" dirty="0" smtClean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b="1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849396"/>
            <a:ext cx="3787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РЕЗУЛЬТАТЫ </a:t>
            </a:r>
            <a:r>
              <a:rPr lang="ru-RU" b="1" dirty="0" smtClean="0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 </a:t>
            </a:r>
            <a:r>
              <a:rPr lang="ru-RU" b="1" dirty="0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 </a:t>
            </a:r>
            <a:endParaRPr lang="ru-RU" b="1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12274" y="3295398"/>
            <a:ext cx="5857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гимназии </a:t>
            </a:r>
            <a:r>
              <a:rPr kumimoji="0"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лицеи:  </a:t>
            </a:r>
            <a:r>
              <a:rPr lang="ru-RU" b="1" dirty="0" smtClean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244, 248, </a:t>
            </a:r>
            <a:r>
              <a:rPr lang="ru-RU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261, 393</a:t>
            </a:r>
            <a:endParaRPr lang="ru-RU" b="1" dirty="0" smtClean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ru-RU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kumimoji="0"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углубленным изучением предметов: </a:t>
            </a:r>
            <a:r>
              <a:rPr kumimoji="0"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b="1" dirty="0" smtClean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254</a:t>
            </a:r>
            <a:r>
              <a:rPr kumimoji="0" lang="ru-RU" b="1" dirty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b="1" dirty="0" smtClean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ru-RU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</a:t>
            </a:r>
            <a:r>
              <a:rPr kumimoji="0"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школы:  </a:t>
            </a:r>
            <a:r>
              <a:rPr kumimoji="0"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1" dirty="0" smtClean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249, 585, 2 </a:t>
            </a:r>
            <a:r>
              <a:rPr kumimoji="0" lang="ru-RU" b="1" dirty="0" err="1" smtClean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</a:t>
            </a:r>
            <a:r>
              <a:rPr kumimoji="0" lang="ru-RU" b="1" dirty="0" smtClean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b="1" dirty="0">
              <a:solidFill>
                <a:srgbClr val="005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18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10148"/>
          </a:xfrm>
        </p:spPr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Процент учащихся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выбравших предметы на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ОГЭ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966304"/>
              </p:ext>
            </p:extLst>
          </p:nvPr>
        </p:nvGraphicFramePr>
        <p:xfrm>
          <a:off x="503548" y="1412776"/>
          <a:ext cx="824491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6234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6994" y="836712"/>
            <a:ext cx="8728182" cy="86409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kumimoji="1" lang="ru-RU" sz="2400" dirty="0" smtClean="0">
                <a:solidFill>
                  <a:prstClr val="black"/>
                </a:solidFill>
                <a:effectLst/>
                <a:latin typeface="Arial" pitchFamily="34" charset="0"/>
              </a:rPr>
              <a:t/>
            </a:r>
            <a:br>
              <a:rPr kumimoji="1" lang="ru-RU" sz="2400" dirty="0" smtClean="0">
                <a:solidFill>
                  <a:prstClr val="black"/>
                </a:solidFill>
                <a:effectLst/>
                <a:latin typeface="Arial" pitchFamily="34" charset="0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Сравнение процента учащихся,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преодолевших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минимальный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порог, за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(ОГЭ)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63661"/>
              </p:ext>
            </p:extLst>
          </p:nvPr>
        </p:nvGraphicFramePr>
        <p:xfrm>
          <a:off x="755576" y="1484784"/>
          <a:ext cx="8229600" cy="4900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5756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8534400" cy="758825"/>
          </a:xfrm>
        </p:spPr>
        <p:txBody>
          <a:bodyPr>
            <a:noAutofit/>
            <a:scene3d>
              <a:camera prst="orthographicFront"/>
              <a:lightRig rig="sof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Сравнение средних баллов по предметам с прошлым годом (ОГЭ)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484784"/>
          <a:ext cx="8504238" cy="4248475"/>
        </p:xfrm>
        <a:graphic>
          <a:graphicData uri="http://schemas.openxmlformats.org/drawingml/2006/table">
            <a:tbl>
              <a:tblPr/>
              <a:tblGrid>
                <a:gridCol w="4252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Выше прошлогоднего балла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Ниже прошлогоднего  балла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Английский язык (+0,16)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 (-0,09)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Биология (+0,2)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Обществознание (-0,19)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География (+0,04)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Физика (-0,07)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История (+0,23)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Немецкий язык (-0,13)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Химия (+0,13)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Французский язык (+0,6)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085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8534400" cy="758825"/>
          </a:xfrm>
        </p:spPr>
        <p:txBody>
          <a:bodyPr>
            <a:normAutofit/>
            <a:scene3d>
              <a:camera prst="orthographicFront"/>
              <a:lightRig rig="sof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ОУ с высокими и низкими  результатами ОГЭ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944418"/>
              </p:ext>
            </p:extLst>
          </p:nvPr>
        </p:nvGraphicFramePr>
        <p:xfrm>
          <a:off x="467544" y="1154380"/>
          <a:ext cx="8352927" cy="4842344"/>
        </p:xfrm>
        <a:graphic>
          <a:graphicData uri="http://schemas.openxmlformats.org/drawingml/2006/table">
            <a:tbl>
              <a:tblPr/>
              <a:tblGrid>
                <a:gridCol w="1315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5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46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5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9743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выше </a:t>
                      </a:r>
                      <a:r>
                        <a:rPr kumimoji="0" lang="ru-RU" alt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среднерайонного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всем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(или по всем, кроме одного)  предметам</a:t>
                      </a:r>
                    </a:p>
                  </a:txBody>
                  <a:tcPr marL="91444" marR="91444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ниже </a:t>
                      </a:r>
                      <a:r>
                        <a:rPr kumimoji="0" lang="ru-RU" alt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среднерайонного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всем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(или по всем, кроме одного) предметам</a:t>
                      </a:r>
                    </a:p>
                  </a:txBody>
                  <a:tcPr marL="91444" marR="91444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5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C2A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254, 261 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C2A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244, 261, 378, 387 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C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244, 248, 261, 284, 378, 384, 393, 504 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162, 277, 381, 388, 538, 551, 608  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162, 240, 269, 277, 283, 388, 503, 608 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162, 240, 264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C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ОУ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C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ОУ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C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ОУ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ОУ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ОУ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ОУ</a:t>
                      </a:r>
                      <a:endParaRPr kumimoji="0" lang="ru-RU" sz="2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059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9269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Результаты ОУ по обязательным предметам ОГЭ </a:t>
            </a:r>
            <a:br>
              <a:rPr lang="ru-RU" sz="31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  <a:br>
              <a:rPr lang="ru-RU" sz="36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267200" y="3648869"/>
          <a:ext cx="6096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67200" y="3648869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8483770"/>
              </p:ext>
            </p:extLst>
          </p:nvPr>
        </p:nvGraphicFramePr>
        <p:xfrm>
          <a:off x="755576" y="1412776"/>
          <a:ext cx="799288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0125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Результаты ОУ по обязательным предметам ОГЭ </a:t>
            </a:r>
            <a:r>
              <a:rPr lang="ru-RU" sz="28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ru-RU" sz="28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988274"/>
              </p:ext>
            </p:extLst>
          </p:nvPr>
        </p:nvGraphicFramePr>
        <p:xfrm>
          <a:off x="457200" y="1340768"/>
          <a:ext cx="8229600" cy="4666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7241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58968551"/>
              </p:ext>
            </p:extLst>
          </p:nvPr>
        </p:nvGraphicFramePr>
        <p:xfrm>
          <a:off x="611560" y="476672"/>
          <a:ext cx="8352928" cy="63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1281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85010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ОУ по предметам по выбору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81008059"/>
              </p:ext>
            </p:extLst>
          </p:nvPr>
        </p:nvGraphicFramePr>
        <p:xfrm>
          <a:off x="4788024" y="1412776"/>
          <a:ext cx="381642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464852"/>
              </p:ext>
            </p:extLst>
          </p:nvPr>
        </p:nvGraphicFramePr>
        <p:xfrm>
          <a:off x="539552" y="1412776"/>
          <a:ext cx="4033391" cy="4679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608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4849"/>
            <a:ext cx="1280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753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70609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Результаты ОУ по предметам по выбору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18762251"/>
              </p:ext>
            </p:extLst>
          </p:nvPr>
        </p:nvGraphicFramePr>
        <p:xfrm>
          <a:off x="395536" y="1484784"/>
          <a:ext cx="4104456" cy="4812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66517489"/>
              </p:ext>
            </p:extLst>
          </p:nvPr>
        </p:nvGraphicFramePr>
        <p:xfrm>
          <a:off x="4644008" y="1484784"/>
          <a:ext cx="40386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5758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72008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Результаты ОУ по предметам по выбору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570536"/>
              </p:ext>
            </p:extLst>
          </p:nvPr>
        </p:nvGraphicFramePr>
        <p:xfrm>
          <a:off x="539552" y="1268760"/>
          <a:ext cx="8205787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077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86409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Результаты ОУ по предметам по выбору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7013756"/>
              </p:ext>
            </p:extLst>
          </p:nvPr>
        </p:nvGraphicFramePr>
        <p:xfrm>
          <a:off x="467544" y="1556792"/>
          <a:ext cx="417646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90459344"/>
              </p:ext>
            </p:extLst>
          </p:nvPr>
        </p:nvGraphicFramePr>
        <p:xfrm>
          <a:off x="4799275" y="1556792"/>
          <a:ext cx="4237221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2799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86409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Результаты ОУ по предметам по выбору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80311426"/>
              </p:ext>
            </p:extLst>
          </p:nvPr>
        </p:nvGraphicFramePr>
        <p:xfrm>
          <a:off x="251520" y="1340768"/>
          <a:ext cx="425462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45757230"/>
              </p:ext>
            </p:extLst>
          </p:nvPr>
        </p:nvGraphicFramePr>
        <p:xfrm>
          <a:off x="4644008" y="1340768"/>
          <a:ext cx="4316413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3644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Сравнение результатов тренировочных мероприятий и основных экзаменов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формате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ОГЭ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907435"/>
              </p:ext>
            </p:extLst>
          </p:nvPr>
        </p:nvGraphicFramePr>
        <p:xfrm>
          <a:off x="457200" y="1481138"/>
          <a:ext cx="8229600" cy="4900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3536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98180"/>
          </a:xfrm>
        </p:spPr>
        <p:txBody>
          <a:bodyPr>
            <a:normAutofit/>
          </a:bodyPr>
          <a:lstStyle/>
          <a:p>
            <a:pPr algn="ctr">
              <a:defRPr sz="1680" b="1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Сравнение количества претендентов и получивших медали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855410"/>
              </p:ext>
            </p:extLst>
          </p:nvPr>
        </p:nvGraphicFramePr>
        <p:xfrm>
          <a:off x="628650" y="2226468"/>
          <a:ext cx="8047806" cy="3794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4525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4"/>
          </a:xfrm>
        </p:spPr>
        <p:txBody>
          <a:bodyPr>
            <a:norm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Процент подтвержденных медалей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433602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5118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55010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Итоги сдачи ЕГЭ медалистами</a:t>
            </a: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619646"/>
              </p:ext>
            </p:extLst>
          </p:nvPr>
        </p:nvGraphicFramePr>
        <p:xfrm>
          <a:off x="310991" y="1268760"/>
          <a:ext cx="8567737" cy="527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Медалисты, </a:t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получившие по всем сданным предметам</a:t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более 80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баллов ( %)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57084"/>
              </p:ext>
            </p:extLst>
          </p:nvPr>
        </p:nvGraphicFramePr>
        <p:xfrm>
          <a:off x="611560" y="2420888"/>
          <a:ext cx="8219256" cy="3802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1037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9818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Средний балл по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 сданным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предметам </a:t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медалистов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592631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8128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19705</TotalTime>
  <Words>1269</Words>
  <Application>Microsoft Office PowerPoint</Application>
  <PresentationFormat>Экран (4:3)</PresentationFormat>
  <Paragraphs>400</Paragraphs>
  <Slides>45</Slides>
  <Notes>8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4" baseType="lpstr">
      <vt:lpstr>Arial</vt:lpstr>
      <vt:lpstr>Calibri</vt:lpstr>
      <vt:lpstr>Calibri Light</vt:lpstr>
      <vt:lpstr>Georgia</vt:lpstr>
      <vt:lpstr>Lucida Sans Unicode</vt:lpstr>
      <vt:lpstr>StarSymbol</vt:lpstr>
      <vt:lpstr>Times New Roman</vt:lpstr>
      <vt:lpstr>Wingdings</vt:lpstr>
      <vt:lpstr>Ретро</vt:lpstr>
      <vt:lpstr>Анализ результатов итоговой аттестации в 2023 году</vt:lpstr>
      <vt:lpstr>ОУ с высокими и низкими  результатами ЕГЭ</vt:lpstr>
      <vt:lpstr>Учащиеся, получившие 100 баллов</vt:lpstr>
      <vt:lpstr>Презентация PowerPoint</vt:lpstr>
      <vt:lpstr>Сравнение количества претендентов и получивших медали</vt:lpstr>
      <vt:lpstr>Процент подтвержденных медалей</vt:lpstr>
      <vt:lpstr>Итоги сдачи ЕГЭ медалистами</vt:lpstr>
      <vt:lpstr> Медалисты,  получившие по всем сданным предметам  более 80 баллов ( %)</vt:lpstr>
      <vt:lpstr>Средний балл по всем сданным предметам  у медалистов</vt:lpstr>
      <vt:lpstr>Процент высокобалльников по предметам</vt:lpstr>
      <vt:lpstr>Сравнение средних баллов ЕГЭ с городом</vt:lpstr>
      <vt:lpstr>Средние баллы по обязательным предметам  (без ЦО)</vt:lpstr>
      <vt:lpstr> Процент учащихся, перешагнувших минимальный порог (без ЦО) </vt:lpstr>
      <vt:lpstr>Сравнение средних баллов в 2023  по типам ОУ (без ЦО)</vt:lpstr>
      <vt:lpstr>Презентация PowerPoint</vt:lpstr>
      <vt:lpstr>Процент учащихся,  выбравших предметы на ЕГЭ</vt:lpstr>
      <vt:lpstr> Сравнение процента учащихся,  преодолевших минимальный порог,  за два года </vt:lpstr>
      <vt:lpstr>Учащиеся, не преодолевшие минимальный порог</vt:lpstr>
      <vt:lpstr>Сравнение средних баллов по предметам с прошлым годом</vt:lpstr>
      <vt:lpstr>Статусные ОУ  с высокими и низкими результатами ЕГЭ</vt:lpstr>
      <vt:lpstr>Общеобразовательные ОУ  с высокими и низкими результатами ЕГЭ</vt:lpstr>
      <vt:lpstr>Результаты ОУ по предметам Русский язык</vt:lpstr>
      <vt:lpstr>Результаты ОУ по предметам Математика (профильный уровень)</vt:lpstr>
      <vt:lpstr>Результаты ОУ по предметам</vt:lpstr>
      <vt:lpstr> Результаты ОУ по предметам </vt:lpstr>
      <vt:lpstr> Результаты ОУ по предметам </vt:lpstr>
      <vt:lpstr> Результаты ОУ по предметам </vt:lpstr>
      <vt:lpstr>Перепроверка итогового сочинения 11 класс</vt:lpstr>
      <vt:lpstr>Сравнение результатов  тренировочных экзаменов с результатами ЕГЭ</vt:lpstr>
      <vt:lpstr>Итоги сдачи ОГЭ получившими аттестат с отличием</vt:lpstr>
      <vt:lpstr>Средние баллы по обязательным предметам  ОГЭ (без ЦО)  </vt:lpstr>
      <vt:lpstr> Процент учащихся, перешагнувших минимальный порог (ОГЭ) </vt:lpstr>
      <vt:lpstr>Презентация PowerPoint</vt:lpstr>
      <vt:lpstr>Процент учащихся,  выбравших предметы на ОГЭ</vt:lpstr>
      <vt:lpstr> Сравнение процента учащихся,  преодолевших минимальный порог, за два года (ОГЭ) </vt:lpstr>
      <vt:lpstr>Сравнение средних баллов по предметам с прошлым годом (ОГЭ)</vt:lpstr>
      <vt:lpstr>ОУ с высокими и низкими  результатами ОГЭ</vt:lpstr>
      <vt:lpstr>Результаты ОУ по обязательным предметам ОГЭ  Русский язык </vt:lpstr>
      <vt:lpstr>Результаты ОУ по обязательным предметам ОГЭ  Математика </vt:lpstr>
      <vt:lpstr>Результаты ОУ по предметам по выбору</vt:lpstr>
      <vt:lpstr>Результаты ОУ по предметам по выбору</vt:lpstr>
      <vt:lpstr>Результаты ОУ по предметам по выбору</vt:lpstr>
      <vt:lpstr>Результаты ОУ по предметам по выбору</vt:lpstr>
      <vt:lpstr>Результаты ОУ по предметам по выбору</vt:lpstr>
      <vt:lpstr>Сравнение результатов тренировочных мероприятий и основных экзаменов в формате ОГЭ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результатов итоговой аттестации в 2015 году</dc:title>
  <dc:creator>Ирина</dc:creator>
  <cp:lastModifiedBy>komleva</cp:lastModifiedBy>
  <cp:revision>1363</cp:revision>
  <cp:lastPrinted>2022-09-01T13:30:54Z</cp:lastPrinted>
  <dcterms:created xsi:type="dcterms:W3CDTF">2015-08-11T18:33:21Z</dcterms:created>
  <dcterms:modified xsi:type="dcterms:W3CDTF">2023-09-13T12:01:28Z</dcterms:modified>
</cp:coreProperties>
</file>